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329" r:id="rId3"/>
    <p:sldId id="330" r:id="rId4"/>
    <p:sldId id="331" r:id="rId5"/>
    <p:sldId id="332" r:id="rId6"/>
    <p:sldId id="333" r:id="rId7"/>
    <p:sldId id="334" r:id="rId8"/>
    <p:sldId id="335" r:id="rId9"/>
    <p:sldId id="336" r:id="rId10"/>
    <p:sldId id="291" r:id="rId11"/>
    <p:sldId id="338" r:id="rId12"/>
    <p:sldId id="339" r:id="rId13"/>
    <p:sldId id="340" r:id="rId14"/>
    <p:sldId id="341" r:id="rId15"/>
    <p:sldId id="342" r:id="rId16"/>
    <p:sldId id="343" r:id="rId17"/>
    <p:sldId id="349" r:id="rId18"/>
    <p:sldId id="350" r:id="rId19"/>
    <p:sldId id="290" r:id="rId20"/>
  </p:sldIdLst>
  <p:sldSz cx="9144000" cy="6858000" type="screen4x3"/>
  <p:notesSz cx="6818313" cy="9128125"/>
  <p:defaultTextStyle>
    <a:defPPr>
      <a:defRPr lang="en-US"/>
    </a:defPPr>
    <a:lvl1pPr algn="ctr" rtl="0" eaLnBrk="0" fontAlgn="base" hangingPunct="0">
      <a:lnSpc>
        <a:spcPct val="120000"/>
      </a:lnSpc>
      <a:spcBef>
        <a:spcPct val="60000"/>
      </a:spcBef>
      <a:spcAft>
        <a:spcPct val="0"/>
      </a:spcAft>
      <a:defRPr sz="1100" kern="1200">
        <a:solidFill>
          <a:srgbClr val="FC0128"/>
        </a:solidFill>
        <a:latin typeface="Times New Roman" pitchFamily="18" charset="0"/>
        <a:ea typeface="+mn-ea"/>
        <a:cs typeface="+mn-cs"/>
      </a:defRPr>
    </a:lvl1pPr>
    <a:lvl2pPr marL="457200" algn="ctr" rtl="0" eaLnBrk="0" fontAlgn="base" hangingPunct="0">
      <a:lnSpc>
        <a:spcPct val="120000"/>
      </a:lnSpc>
      <a:spcBef>
        <a:spcPct val="60000"/>
      </a:spcBef>
      <a:spcAft>
        <a:spcPct val="0"/>
      </a:spcAft>
      <a:defRPr sz="1100" kern="1200">
        <a:solidFill>
          <a:srgbClr val="FC0128"/>
        </a:solidFill>
        <a:latin typeface="Times New Roman" pitchFamily="18" charset="0"/>
        <a:ea typeface="+mn-ea"/>
        <a:cs typeface="+mn-cs"/>
      </a:defRPr>
    </a:lvl2pPr>
    <a:lvl3pPr marL="914400" algn="ctr" rtl="0" eaLnBrk="0" fontAlgn="base" hangingPunct="0">
      <a:lnSpc>
        <a:spcPct val="120000"/>
      </a:lnSpc>
      <a:spcBef>
        <a:spcPct val="60000"/>
      </a:spcBef>
      <a:spcAft>
        <a:spcPct val="0"/>
      </a:spcAft>
      <a:defRPr sz="1100" kern="1200">
        <a:solidFill>
          <a:srgbClr val="FC0128"/>
        </a:solidFill>
        <a:latin typeface="Times New Roman" pitchFamily="18" charset="0"/>
        <a:ea typeface="+mn-ea"/>
        <a:cs typeface="+mn-cs"/>
      </a:defRPr>
    </a:lvl3pPr>
    <a:lvl4pPr marL="1371600" algn="ctr" rtl="0" eaLnBrk="0" fontAlgn="base" hangingPunct="0">
      <a:lnSpc>
        <a:spcPct val="120000"/>
      </a:lnSpc>
      <a:spcBef>
        <a:spcPct val="60000"/>
      </a:spcBef>
      <a:spcAft>
        <a:spcPct val="0"/>
      </a:spcAft>
      <a:defRPr sz="1100" kern="1200">
        <a:solidFill>
          <a:srgbClr val="FC0128"/>
        </a:solidFill>
        <a:latin typeface="Times New Roman" pitchFamily="18" charset="0"/>
        <a:ea typeface="+mn-ea"/>
        <a:cs typeface="+mn-cs"/>
      </a:defRPr>
    </a:lvl4pPr>
    <a:lvl5pPr marL="1828800" algn="ctr" rtl="0" eaLnBrk="0" fontAlgn="base" hangingPunct="0">
      <a:lnSpc>
        <a:spcPct val="120000"/>
      </a:lnSpc>
      <a:spcBef>
        <a:spcPct val="60000"/>
      </a:spcBef>
      <a:spcAft>
        <a:spcPct val="0"/>
      </a:spcAft>
      <a:defRPr sz="1100" kern="1200">
        <a:solidFill>
          <a:srgbClr val="FC0128"/>
        </a:solidFill>
        <a:latin typeface="Times New Roman" pitchFamily="18" charset="0"/>
        <a:ea typeface="+mn-ea"/>
        <a:cs typeface="+mn-cs"/>
      </a:defRPr>
    </a:lvl5pPr>
    <a:lvl6pPr marL="2286000" algn="l" defTabSz="914400" rtl="0" eaLnBrk="1" latinLnBrk="0" hangingPunct="1">
      <a:defRPr sz="1100" kern="1200">
        <a:solidFill>
          <a:srgbClr val="FC0128"/>
        </a:solidFill>
        <a:latin typeface="Times New Roman" pitchFamily="18" charset="0"/>
        <a:ea typeface="+mn-ea"/>
        <a:cs typeface="+mn-cs"/>
      </a:defRPr>
    </a:lvl6pPr>
    <a:lvl7pPr marL="2743200" algn="l" defTabSz="914400" rtl="0" eaLnBrk="1" latinLnBrk="0" hangingPunct="1">
      <a:defRPr sz="1100" kern="1200">
        <a:solidFill>
          <a:srgbClr val="FC0128"/>
        </a:solidFill>
        <a:latin typeface="Times New Roman" pitchFamily="18" charset="0"/>
        <a:ea typeface="+mn-ea"/>
        <a:cs typeface="+mn-cs"/>
      </a:defRPr>
    </a:lvl7pPr>
    <a:lvl8pPr marL="3200400" algn="l" defTabSz="914400" rtl="0" eaLnBrk="1" latinLnBrk="0" hangingPunct="1">
      <a:defRPr sz="1100" kern="1200">
        <a:solidFill>
          <a:srgbClr val="FC0128"/>
        </a:solidFill>
        <a:latin typeface="Times New Roman" pitchFamily="18" charset="0"/>
        <a:ea typeface="+mn-ea"/>
        <a:cs typeface="+mn-cs"/>
      </a:defRPr>
    </a:lvl8pPr>
    <a:lvl9pPr marL="3657600" algn="l" defTabSz="914400" rtl="0" eaLnBrk="1" latinLnBrk="0" hangingPunct="1">
      <a:defRPr sz="1100" kern="1200">
        <a:solidFill>
          <a:srgbClr val="FC0128"/>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DDDDDD"/>
    <a:srgbClr val="FFCCCC"/>
    <a:srgbClr val="FFCC99"/>
    <a:srgbClr val="99CCFF"/>
    <a:srgbClr val="000000"/>
    <a:srgbClr val="FFFF00"/>
    <a:srgbClr val="FC01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1326" y="-108"/>
      </p:cViewPr>
      <p:guideLst>
        <p:guide orient="horz" pos="2160"/>
        <p:guide pos="2880"/>
      </p:guideLst>
    </p:cSldViewPr>
  </p:slideViewPr>
  <p:notesTextViewPr>
    <p:cViewPr>
      <p:scale>
        <a:sx n="100" d="100"/>
        <a:sy n="100" d="100"/>
      </p:scale>
      <p:origin x="0" y="0"/>
    </p:cViewPr>
  </p:notesTextViewPr>
  <p:notesViewPr>
    <p:cSldViewPr>
      <p:cViewPr>
        <p:scale>
          <a:sx n="75" d="100"/>
          <a:sy n="75" d="100"/>
        </p:scale>
        <p:origin x="-448" y="2126"/>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766763" y="8713788"/>
            <a:ext cx="5276850" cy="152400"/>
          </a:xfrm>
          <a:prstGeom prst="rect">
            <a:avLst/>
          </a:prstGeom>
          <a:noFill/>
          <a:ln w="9525">
            <a:noFill/>
            <a:miter lim="800000"/>
            <a:headEnd/>
            <a:tailEnd/>
          </a:ln>
          <a:effectLst/>
        </p:spPr>
        <p:txBody>
          <a:bodyPr lIns="0" tIns="0" rIns="0" bIns="0">
            <a:spAutoFit/>
          </a:bodyPr>
          <a:lstStyle/>
          <a:p>
            <a:pPr defTabSz="941388">
              <a:lnSpc>
                <a:spcPct val="100000"/>
              </a:lnSpc>
              <a:spcBef>
                <a:spcPct val="50000"/>
              </a:spcBef>
            </a:pPr>
            <a:r>
              <a:rPr lang="en-US" sz="1000" b="1">
                <a:solidFill>
                  <a:schemeClr val="tx1"/>
                </a:solidFill>
                <a:latin typeface="Arial" pitchFamily="34" charset="0"/>
              </a:rPr>
              <a:t>&lt;Course name&gt; &lt;Lesson number&gt;</a:t>
            </a:r>
            <a:r>
              <a:rPr lang="en-US" sz="1000" b="1">
                <a:solidFill>
                  <a:schemeClr val="tx1"/>
                </a:solidFill>
              </a:rPr>
              <a:t>-</a:t>
            </a:r>
            <a:fld id="{FF5E75A6-B2EC-4EBF-8CFA-5401084C2250}" type="slidenum">
              <a:rPr lang="en-US" sz="1000" b="1">
                <a:solidFill>
                  <a:schemeClr val="tx1"/>
                </a:solidFill>
                <a:latin typeface="Arial" pitchFamily="34" charset="0"/>
              </a:rPr>
              <a:pPr defTabSz="941388">
                <a:lnSpc>
                  <a:spcPct val="100000"/>
                </a:lnSpc>
                <a:spcBef>
                  <a:spcPct val="50000"/>
                </a:spcBef>
              </a:pPr>
              <a:t>‹#›</a:t>
            </a:fld>
            <a:endParaRPr lang="en-US" sz="1000" b="1">
              <a:solidFill>
                <a:schemeClr val="tx1"/>
              </a:solidFill>
              <a:latin typeface="Arial"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Rot="1" noChangeArrowheads="1" noTextEdit="1"/>
          </p:cNvSpPr>
          <p:nvPr>
            <p:ph type="sldImg" idx="2"/>
          </p:nvPr>
        </p:nvSpPr>
        <p:spPr bwMode="auto">
          <a:xfrm>
            <a:off x="473075" y="161925"/>
            <a:ext cx="5867400" cy="4397375"/>
          </a:xfrm>
          <a:prstGeom prst="rect">
            <a:avLst/>
          </a:prstGeom>
          <a:noFill/>
          <a:ln w="12700">
            <a:solidFill>
              <a:schemeClr val="tx1"/>
            </a:solidFill>
            <a:miter lim="800000"/>
            <a:headEnd/>
            <a:tailEnd/>
          </a:ln>
          <a:effectLst/>
        </p:spPr>
      </p:sp>
      <p:sp>
        <p:nvSpPr>
          <p:cNvPr id="3075" name="Rectangle 3"/>
          <p:cNvSpPr>
            <a:spLocks noGrp="1" noChangeArrowheads="1"/>
          </p:cNvSpPr>
          <p:nvPr>
            <p:ph type="body" sz="quarter" idx="3"/>
          </p:nvPr>
        </p:nvSpPr>
        <p:spPr bwMode="auto">
          <a:xfrm>
            <a:off x="409575" y="4765675"/>
            <a:ext cx="5995988" cy="3749675"/>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Heading (Level 1) Arial 11pt Bold</a:t>
            </a:r>
          </a:p>
          <a:p>
            <a:pPr lvl="1"/>
            <a:r>
              <a:rPr lang="en-US" smtClean="0"/>
              <a:t>Body Text (Level 2) Times New Roman 11pt</a:t>
            </a:r>
          </a:p>
          <a:p>
            <a:pPr lvl="2"/>
            <a:r>
              <a:rPr lang="en-US" smtClean="0"/>
              <a:t>Bullet 1 (Level 3) Times New Roman 11pt</a:t>
            </a:r>
          </a:p>
          <a:p>
            <a:pPr lvl="3"/>
            <a:r>
              <a:rPr lang="en-US" smtClean="0"/>
              <a:t>Bullet 2 (Level 4) Times New Roman 11pt</a:t>
            </a:r>
          </a:p>
          <a:p>
            <a:pPr lvl="0"/>
            <a:endParaRPr lang="en-US" smtClean="0"/>
          </a:p>
          <a:p>
            <a:pPr lvl="0"/>
            <a:endParaRPr lang="en-US" smtClean="0"/>
          </a:p>
          <a:p>
            <a:pPr lvl="0"/>
            <a:endParaRPr lang="en-US" smtClean="0"/>
          </a:p>
          <a:p>
            <a:pPr lvl="0"/>
            <a:endParaRPr lang="en-US" smtClean="0"/>
          </a:p>
          <a:p>
            <a:pPr lvl="0"/>
            <a:endParaRPr lang="en-US" smtClean="0"/>
          </a:p>
          <a:p>
            <a:pPr lvl="0"/>
            <a:endParaRPr lang="en-US" smtClean="0"/>
          </a:p>
          <a:p>
            <a:pPr lvl="0"/>
            <a:endParaRPr lang="en-US" smtClean="0"/>
          </a:p>
          <a:p>
            <a:pPr lvl="0"/>
            <a:endParaRPr lang="en-US" smtClean="0"/>
          </a:p>
          <a:p>
            <a:pPr lvl="0"/>
            <a:r>
              <a:rPr lang="en-US" smtClean="0"/>
              <a:t>Technical Note (Level 1) Arial 11pt Bold (CHANGE TO BLUE)</a:t>
            </a:r>
          </a:p>
          <a:p>
            <a:pPr lvl="0"/>
            <a:r>
              <a:rPr lang="en-US" smtClean="0"/>
              <a:t>Class Management Note (Level 1) Arial 11pt Bold (CHANGE TO BLUE)</a:t>
            </a:r>
          </a:p>
          <a:p>
            <a:pPr lvl="1"/>
            <a:r>
              <a:rPr lang="en-US" smtClean="0"/>
              <a:t>Body Text (Level 2) Times New Roman 11pt (CHANGE TO BLUE)</a:t>
            </a:r>
          </a:p>
          <a:p>
            <a:pPr lvl="2"/>
            <a:r>
              <a:rPr lang="en-US" smtClean="0"/>
              <a:t>Bullet 1 (Level 3) Times New Roman 11pt (CHANGE TO BLUE)</a:t>
            </a:r>
          </a:p>
        </p:txBody>
      </p:sp>
      <p:sp>
        <p:nvSpPr>
          <p:cNvPr id="3076" name="Rectangle 4"/>
          <p:cNvSpPr>
            <a:spLocks noChangeArrowheads="1"/>
          </p:cNvSpPr>
          <p:nvPr/>
        </p:nvSpPr>
        <p:spPr bwMode="auto">
          <a:xfrm>
            <a:off x="712788" y="8593138"/>
            <a:ext cx="5270500" cy="152400"/>
          </a:xfrm>
          <a:prstGeom prst="rect">
            <a:avLst/>
          </a:prstGeom>
          <a:noFill/>
          <a:ln w="9525">
            <a:noFill/>
            <a:miter lim="800000"/>
            <a:headEnd/>
            <a:tailEnd/>
          </a:ln>
          <a:effectLst/>
        </p:spPr>
        <p:txBody>
          <a:bodyPr lIns="0" tIns="0" rIns="0" bIns="0">
            <a:spAutoFit/>
          </a:bodyPr>
          <a:lstStyle/>
          <a:p>
            <a:pPr defTabSz="941388">
              <a:lnSpc>
                <a:spcPct val="100000"/>
              </a:lnSpc>
              <a:spcBef>
                <a:spcPct val="50000"/>
              </a:spcBef>
            </a:pPr>
            <a:r>
              <a:rPr lang="en-US" sz="1000" b="1">
                <a:solidFill>
                  <a:schemeClr val="tx1"/>
                </a:solidFill>
                <a:latin typeface="Arial" pitchFamily="34" charset="0"/>
              </a:rPr>
              <a:t>Introduction to Oracle: SQL and PL/SQL  I</a:t>
            </a:r>
            <a:r>
              <a:rPr lang="en-US" sz="1000" b="1">
                <a:solidFill>
                  <a:schemeClr val="tx1"/>
                </a:solidFill>
              </a:rPr>
              <a:t>-</a:t>
            </a:r>
            <a:fld id="{49D4A157-A5E9-4E7A-9986-16501CD0DD2A}" type="slidenum">
              <a:rPr lang="en-US" sz="1000" b="1">
                <a:solidFill>
                  <a:schemeClr val="tx1"/>
                </a:solidFill>
                <a:latin typeface="Arial" pitchFamily="34" charset="0"/>
              </a:rPr>
              <a:pPr defTabSz="941388">
                <a:lnSpc>
                  <a:spcPct val="100000"/>
                </a:lnSpc>
                <a:spcBef>
                  <a:spcPct val="50000"/>
                </a:spcBef>
              </a:pPr>
              <a:t>‹#›</a:t>
            </a:fld>
            <a:endParaRPr lang="en-US" sz="1000" b="1">
              <a:solidFill>
                <a:schemeClr val="tx1"/>
              </a:solidFill>
              <a:latin typeface="Arial" pitchFamily="34" charset="0"/>
            </a:endParaRPr>
          </a:p>
        </p:txBody>
      </p:sp>
    </p:spTree>
  </p:cSld>
  <p:clrMap bg1="lt1" tx1="dk1" bg2="lt2" tx2="dk2" accent1="accent1" accent2="accent2" accent3="accent3" accent4="accent4" accent5="accent5" accent6="accent6" hlink="hlink" folHlink="folHlink"/>
  <p:notesStyle>
    <a:lvl1pPr algn="l" defTabSz="382588" rtl="0" eaLnBrk="0" fontAlgn="base" hangingPunct="0">
      <a:spcBef>
        <a:spcPct val="30000"/>
      </a:spcBef>
      <a:spcAft>
        <a:spcPct val="0"/>
      </a:spcAft>
      <a:tabLst>
        <a:tab pos="446088" algn="l"/>
      </a:tabLst>
      <a:defRPr sz="1100" b="1" kern="1200">
        <a:solidFill>
          <a:schemeClr val="tx1"/>
        </a:solidFill>
        <a:latin typeface="Arial" pitchFamily="34" charset="0"/>
        <a:ea typeface="+mn-ea"/>
        <a:cs typeface="+mn-cs"/>
      </a:defRPr>
    </a:lvl1pPr>
    <a:lvl2pPr marL="114300" algn="l" defTabSz="382588" rtl="0" eaLnBrk="0" fontAlgn="base" hangingPunct="0">
      <a:spcBef>
        <a:spcPct val="30000"/>
      </a:spcBef>
      <a:spcAft>
        <a:spcPct val="0"/>
      </a:spcAft>
      <a:tabLst>
        <a:tab pos="446088" algn="l"/>
      </a:tabLst>
      <a:defRPr sz="1100" kern="1200">
        <a:solidFill>
          <a:schemeClr val="tx1"/>
        </a:solidFill>
        <a:latin typeface="Times New Roman" pitchFamily="18" charset="0"/>
        <a:ea typeface="+mn-ea"/>
        <a:cs typeface="+mn-cs"/>
      </a:defRPr>
    </a:lvl2pPr>
    <a:lvl3pPr marL="439738" indent="-211138" algn="l" defTabSz="382588" rtl="0" eaLnBrk="0" fontAlgn="base" hangingPunct="0">
      <a:spcBef>
        <a:spcPct val="30000"/>
      </a:spcBef>
      <a:spcAft>
        <a:spcPct val="0"/>
      </a:spcAft>
      <a:buChar char="•"/>
      <a:tabLst>
        <a:tab pos="446088" algn="l"/>
      </a:tabLst>
      <a:defRPr sz="1100" kern="1200">
        <a:solidFill>
          <a:schemeClr val="tx1"/>
        </a:solidFill>
        <a:latin typeface="Times New Roman" pitchFamily="18" charset="0"/>
        <a:ea typeface="+mn-ea"/>
        <a:cs typeface="+mn-cs"/>
      </a:defRPr>
    </a:lvl3pPr>
    <a:lvl4pPr marL="831850" indent="-212725" algn="l" defTabSz="382588" rtl="0" eaLnBrk="0" fontAlgn="base" hangingPunct="0">
      <a:spcBef>
        <a:spcPct val="30000"/>
      </a:spcBef>
      <a:spcAft>
        <a:spcPct val="0"/>
      </a:spcAft>
      <a:buChar char="–"/>
      <a:tabLst>
        <a:tab pos="446088" algn="l"/>
      </a:tabLst>
      <a:defRPr sz="1100" kern="1200">
        <a:solidFill>
          <a:schemeClr val="tx1"/>
        </a:solidFill>
        <a:latin typeface="Times New Roman" pitchFamily="18" charset="0"/>
        <a:ea typeface="+mn-ea"/>
        <a:cs typeface="+mn-cs"/>
      </a:defRPr>
    </a:lvl4pPr>
    <a:lvl5pPr marL="5675313" algn="l" defTabSz="382588" rtl="0" eaLnBrk="0" fontAlgn="base" hangingPunct="0">
      <a:spcBef>
        <a:spcPct val="30000"/>
      </a:spcBef>
      <a:spcAft>
        <a:spcPct val="0"/>
      </a:spcAft>
      <a:tabLst>
        <a:tab pos="446088" algn="l"/>
      </a:tabLs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0.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oleObject1.bin"/></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oleObject2.bin"/></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6" name="Rectangle 2"/>
          <p:cNvSpPr>
            <a:spLocks noGrp="1" noChangeArrowheads="1"/>
          </p:cNvSpPr>
          <p:nvPr>
            <p:ph type="body" idx="1"/>
          </p:nvPr>
        </p:nvSpPr>
        <p:spPr>
          <a:noFill/>
          <a:ln/>
        </p:spPr>
        <p:txBody>
          <a:bodyPr/>
          <a:lstStyle/>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endParaRPr lang="en-US"/>
          </a:p>
          <a:p>
            <a:pPr>
              <a:tabLst>
                <a:tab pos="1095375" algn="l"/>
                <a:tab pos="2192338" algn="l"/>
              </a:tabLst>
            </a:pPr>
            <a:r>
              <a:rPr lang="en-US" sz="1200">
                <a:solidFill>
                  <a:schemeClr val="accent2"/>
                </a:solidFill>
              </a:rPr>
              <a:t>Schedule:	Timing	Topic</a:t>
            </a:r>
          </a:p>
          <a:p>
            <a:pPr lvl="1">
              <a:tabLst>
                <a:tab pos="1095375" algn="l"/>
                <a:tab pos="2192338" algn="l"/>
              </a:tabLst>
            </a:pPr>
            <a:r>
              <a:rPr lang="en-US">
                <a:solidFill>
                  <a:schemeClr val="accent2"/>
                </a:solidFill>
              </a:rPr>
              <a:t>	60 minutes	Lecture</a:t>
            </a:r>
          </a:p>
          <a:p>
            <a:pPr lvl="1">
              <a:tabLst>
                <a:tab pos="1095375" algn="l"/>
                <a:tab pos="2192338" algn="l"/>
              </a:tabLst>
            </a:pPr>
            <a:r>
              <a:rPr lang="en-US">
                <a:solidFill>
                  <a:schemeClr val="accent2"/>
                </a:solidFill>
              </a:rPr>
              <a:t>	60 minutes	Total</a:t>
            </a:r>
          </a:p>
        </p:txBody>
      </p:sp>
      <p:sp>
        <p:nvSpPr>
          <p:cNvPr id="6147" name="Rectangle 3"/>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Rot="1" noChangeArrowheads="1" noTextEdit="1"/>
          </p:cNvSpPr>
          <p:nvPr>
            <p:ph type="sldImg"/>
          </p:nvPr>
        </p:nvSpPr>
        <p:spPr>
          <a:xfrm>
            <a:off x="474663" y="161925"/>
            <a:ext cx="5864225" cy="4397375"/>
          </a:xfrm>
          <a:ln cap="flat"/>
        </p:spPr>
      </p:sp>
      <p:sp>
        <p:nvSpPr>
          <p:cNvPr id="24579" name="Rectangle 3"/>
          <p:cNvSpPr>
            <a:spLocks noGrp="1" noChangeArrowheads="1"/>
          </p:cNvSpPr>
          <p:nvPr>
            <p:ph type="body" idx="1"/>
          </p:nvPr>
        </p:nvSpPr>
        <p:spPr>
          <a:xfrm>
            <a:off x="409575" y="4727575"/>
            <a:ext cx="5995988" cy="3749675"/>
          </a:xfrm>
          <a:noFill/>
          <a:ln/>
        </p:spPr>
        <p:txBody>
          <a:bodyPr/>
          <a:lstStyle/>
          <a:p>
            <a:r>
              <a:rPr lang="en-US"/>
              <a:t>Entities</a:t>
            </a:r>
          </a:p>
          <a:p>
            <a:pPr lvl="1"/>
            <a:r>
              <a:rPr lang="en-US"/>
              <a:t>To represent an </a:t>
            </a:r>
            <a:r>
              <a:rPr lang="en-US">
                <a:solidFill>
                  <a:srgbClr val="FC0128"/>
                </a:solidFill>
              </a:rPr>
              <a:t>entity </a:t>
            </a:r>
            <a:r>
              <a:rPr lang="en-US"/>
              <a:t>in a model, use the following conventions:</a:t>
            </a:r>
          </a:p>
          <a:p>
            <a:pPr lvl="2"/>
            <a:r>
              <a:rPr lang="en-US"/>
              <a:t>Soft box with any dimensions</a:t>
            </a:r>
          </a:p>
          <a:p>
            <a:pPr lvl="2"/>
            <a:r>
              <a:rPr lang="en-US"/>
              <a:t>Singular, unique entity name</a:t>
            </a:r>
          </a:p>
          <a:p>
            <a:pPr lvl="2"/>
            <a:r>
              <a:rPr lang="en-US"/>
              <a:t>Entity name in uppercase</a:t>
            </a:r>
          </a:p>
          <a:p>
            <a:pPr lvl="2"/>
            <a:r>
              <a:rPr lang="en-US"/>
              <a:t>Optional synonym names in uppercase within parentheses: ( )</a:t>
            </a:r>
          </a:p>
          <a:p>
            <a:r>
              <a:rPr lang="en-US"/>
              <a:t>Attributes</a:t>
            </a:r>
          </a:p>
          <a:p>
            <a:pPr lvl="1"/>
            <a:r>
              <a:rPr lang="en-US"/>
              <a:t>To represent an </a:t>
            </a:r>
            <a:r>
              <a:rPr lang="en-US">
                <a:solidFill>
                  <a:srgbClr val="FC0128"/>
                </a:solidFill>
              </a:rPr>
              <a:t>attribute </a:t>
            </a:r>
            <a:r>
              <a:rPr lang="en-US"/>
              <a:t>in a model, use the following conventions:</a:t>
            </a:r>
          </a:p>
          <a:p>
            <a:pPr lvl="2"/>
            <a:r>
              <a:rPr lang="en-US"/>
              <a:t>Use singular names in lowercase</a:t>
            </a:r>
          </a:p>
          <a:p>
            <a:pPr lvl="2"/>
            <a:r>
              <a:rPr lang="en-US"/>
              <a:t>Tag mandatory attributes, or values that must be known, with an asterisk: </a:t>
            </a:r>
            <a:r>
              <a:rPr lang="en-US">
                <a:solidFill>
                  <a:srgbClr val="FC0128"/>
                </a:solidFill>
              </a:rPr>
              <a:t>*</a:t>
            </a:r>
          </a:p>
          <a:p>
            <a:pPr lvl="2"/>
            <a:r>
              <a:rPr lang="en-US"/>
              <a:t>Tag optional attributes, or values that may be known, with the letter o</a:t>
            </a:r>
          </a:p>
          <a:p>
            <a:pPr algn="just">
              <a:spcAft>
                <a:spcPct val="657000"/>
              </a:spcAft>
            </a:pPr>
            <a:r>
              <a:rPr lang="en-US"/>
              <a:t>Relationships</a:t>
            </a:r>
          </a:p>
        </p:txBody>
      </p:sp>
      <p:graphicFrame>
        <p:nvGraphicFramePr>
          <p:cNvPr id="24580" name="Object 4"/>
          <p:cNvGraphicFramePr>
            <a:graphicFrameLocks/>
          </p:cNvGraphicFramePr>
          <p:nvPr/>
        </p:nvGraphicFramePr>
        <p:xfrm>
          <a:off x="627063" y="7385050"/>
          <a:ext cx="5321300" cy="1371600"/>
        </p:xfrm>
        <a:graphic>
          <a:graphicData uri="http://schemas.openxmlformats.org/presentationml/2006/ole">
            <p:oleObj spid="_x0000_s24580" name="Document" r:id="rId4" imgW="5321160" imgH="1371240" progId="Word.Document.6">
              <p:embed/>
            </p:oleObj>
          </a:graphicData>
        </a:graphic>
      </p:graphicFrame>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Rot="1" noChangeArrowheads="1" noTextEdit="1"/>
          </p:cNvSpPr>
          <p:nvPr>
            <p:ph type="sldImg"/>
          </p:nvPr>
        </p:nvSpPr>
        <p:spPr>
          <a:xfrm>
            <a:off x="474663" y="161925"/>
            <a:ext cx="5864225" cy="4397375"/>
          </a:xfrm>
          <a:ln cap="flat"/>
        </p:spPr>
      </p:sp>
      <p:sp>
        <p:nvSpPr>
          <p:cNvPr id="26627" name="Rectangle 3"/>
          <p:cNvSpPr>
            <a:spLocks noGrp="1" noChangeArrowheads="1"/>
          </p:cNvSpPr>
          <p:nvPr>
            <p:ph type="body" idx="1"/>
          </p:nvPr>
        </p:nvSpPr>
        <p:spPr>
          <a:xfrm>
            <a:off x="409575" y="4765675"/>
            <a:ext cx="6038850" cy="3749675"/>
          </a:xfrm>
          <a:noFill/>
          <a:ln/>
        </p:spPr>
        <p:txBody>
          <a:bodyPr/>
          <a:lstStyle/>
          <a:p>
            <a:r>
              <a:rPr lang="en-US"/>
              <a:t>Relationships</a:t>
            </a:r>
          </a:p>
          <a:p>
            <a:pPr lvl="1"/>
            <a:r>
              <a:rPr lang="en-US"/>
              <a:t>Each direction of the </a:t>
            </a:r>
            <a:r>
              <a:rPr lang="en-US">
                <a:solidFill>
                  <a:srgbClr val="FC0128"/>
                </a:solidFill>
              </a:rPr>
              <a:t>relationship </a:t>
            </a:r>
            <a:r>
              <a:rPr lang="en-US"/>
              <a:t>contains:</a:t>
            </a:r>
          </a:p>
          <a:p>
            <a:pPr lvl="2"/>
            <a:r>
              <a:rPr lang="en-US"/>
              <a:t>A name, for example, </a:t>
            </a:r>
            <a:r>
              <a:rPr lang="en-US" i="1"/>
              <a:t>taught by</a:t>
            </a:r>
            <a:r>
              <a:rPr lang="en-US"/>
              <a:t> or </a:t>
            </a:r>
            <a:r>
              <a:rPr lang="en-US" i="1"/>
              <a:t>assigned to</a:t>
            </a:r>
            <a:endParaRPr lang="en-US"/>
          </a:p>
          <a:p>
            <a:pPr lvl="2"/>
            <a:r>
              <a:rPr lang="en-US"/>
              <a:t>An optionality, either </a:t>
            </a:r>
            <a:r>
              <a:rPr lang="en-US" i="1"/>
              <a:t>must be</a:t>
            </a:r>
            <a:r>
              <a:rPr lang="en-US"/>
              <a:t> or </a:t>
            </a:r>
            <a:r>
              <a:rPr lang="en-US" i="1"/>
              <a:t>may be</a:t>
            </a:r>
            <a:endParaRPr lang="en-US"/>
          </a:p>
          <a:p>
            <a:pPr lvl="2"/>
            <a:r>
              <a:rPr lang="en-US"/>
              <a:t>A degree, either </a:t>
            </a:r>
            <a:r>
              <a:rPr lang="en-US" i="1"/>
              <a:t>one and only one</a:t>
            </a:r>
            <a:r>
              <a:rPr lang="en-US"/>
              <a:t> or </a:t>
            </a:r>
            <a:r>
              <a:rPr lang="en-US" i="1"/>
              <a:t>one or more</a:t>
            </a:r>
            <a:endParaRPr lang="en-US"/>
          </a:p>
          <a:p>
            <a:pPr lvl="1"/>
            <a:r>
              <a:rPr lang="en-US" b="1"/>
              <a:t>Note:</a:t>
            </a:r>
            <a:r>
              <a:rPr lang="en-US"/>
              <a:t> The term </a:t>
            </a:r>
            <a:r>
              <a:rPr lang="en-US" i="1">
                <a:solidFill>
                  <a:srgbClr val="FC0128"/>
                </a:solidFill>
              </a:rPr>
              <a:t>cardinality </a:t>
            </a:r>
            <a:r>
              <a:rPr lang="en-US"/>
              <a:t>is a synonym for the term </a:t>
            </a:r>
            <a:r>
              <a:rPr lang="en-US" i="1"/>
              <a:t>degree</a:t>
            </a:r>
            <a:r>
              <a:rPr lang="en-US"/>
              <a:t>.</a:t>
            </a:r>
          </a:p>
          <a:p>
            <a:pPr lvl="1"/>
            <a:r>
              <a:rPr lang="en-US"/>
              <a:t>Each source entity {may be | must be} relationship name {one and only one | one or more} destination entity.</a:t>
            </a:r>
            <a:endParaRPr lang="en-US" b="1"/>
          </a:p>
          <a:p>
            <a:pPr lvl="1"/>
            <a:r>
              <a:rPr lang="en-US" b="1"/>
              <a:t>Note:</a:t>
            </a:r>
            <a:r>
              <a:rPr lang="en-US"/>
              <a:t> The convention is to read clockwise.</a:t>
            </a:r>
          </a:p>
          <a:p>
            <a:r>
              <a:rPr lang="en-US"/>
              <a:t>Unique Identifiers</a:t>
            </a:r>
          </a:p>
          <a:p>
            <a:pPr lvl="1"/>
            <a:r>
              <a:rPr lang="en-US"/>
              <a:t>A </a:t>
            </a:r>
            <a:r>
              <a:rPr lang="en-US">
                <a:solidFill>
                  <a:srgbClr val="FC0128"/>
                </a:solidFill>
              </a:rPr>
              <a:t>unique identifier (UID) </a:t>
            </a:r>
            <a:r>
              <a:rPr lang="en-US"/>
              <a:t>is any combination of attributes or relationships, or both, that serves to distinguish occurrences of an entity. Each entity occurrence must be uniquely identifiable.</a:t>
            </a:r>
          </a:p>
          <a:p>
            <a:pPr lvl="2"/>
            <a:r>
              <a:rPr lang="en-US"/>
              <a:t>Tag each attribute that is part of the UID with a number symbol: </a:t>
            </a:r>
            <a:r>
              <a:rPr lang="en-US">
                <a:solidFill>
                  <a:srgbClr val="FC0128"/>
                </a:solidFill>
              </a:rPr>
              <a:t># </a:t>
            </a:r>
          </a:p>
          <a:p>
            <a:pPr lvl="2"/>
            <a:r>
              <a:rPr lang="en-US"/>
              <a:t>Tag secondary UIDs with a number sign in parentheses: (#)</a:t>
            </a:r>
          </a:p>
          <a:p>
            <a:pPr lvl="1"/>
            <a:endParaRPr lang="en-US"/>
          </a:p>
          <a:p>
            <a:pPr lvl="1"/>
            <a:endParaRPr lang="en-US"/>
          </a:p>
          <a:p>
            <a:endParaRPr lang="en-US" b="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Rot="1" noChangeArrowheads="1" noTextEdit="1"/>
          </p:cNvSpPr>
          <p:nvPr>
            <p:ph type="sldImg"/>
          </p:nvPr>
        </p:nvSpPr>
        <p:spPr>
          <a:xfrm>
            <a:off x="474663" y="161925"/>
            <a:ext cx="5864225" cy="4397375"/>
          </a:xfrm>
          <a:ln cap="flat"/>
        </p:spPr>
      </p:sp>
      <p:sp>
        <p:nvSpPr>
          <p:cNvPr id="28675" name="Rectangle 3"/>
          <p:cNvSpPr>
            <a:spLocks noGrp="1" noChangeArrowheads="1"/>
          </p:cNvSpPr>
          <p:nvPr>
            <p:ph type="body" idx="1"/>
          </p:nvPr>
        </p:nvSpPr>
        <p:spPr>
          <a:xfrm>
            <a:off x="333375" y="4765675"/>
            <a:ext cx="6326188" cy="3749675"/>
          </a:xfrm>
          <a:noFill/>
          <a:ln/>
        </p:spPr>
        <p:txBody>
          <a:bodyPr/>
          <a:lstStyle/>
          <a:p>
            <a:pPr>
              <a:lnSpc>
                <a:spcPct val="90000"/>
              </a:lnSpc>
            </a:pPr>
            <a:r>
              <a:rPr lang="en-US"/>
              <a:t>Terminology Used in a Relational Database</a:t>
            </a:r>
          </a:p>
          <a:p>
            <a:pPr lvl="1">
              <a:lnSpc>
                <a:spcPct val="90000"/>
              </a:lnSpc>
            </a:pPr>
            <a:r>
              <a:rPr lang="en-US"/>
              <a:t>A relational database can contain one or many tables. A </a:t>
            </a:r>
            <a:r>
              <a:rPr lang="en-US" i="1">
                <a:solidFill>
                  <a:srgbClr val="FC0128"/>
                </a:solidFill>
              </a:rPr>
              <a:t>table</a:t>
            </a:r>
            <a:r>
              <a:rPr lang="en-US">
                <a:solidFill>
                  <a:srgbClr val="FC0128"/>
                </a:solidFill>
              </a:rPr>
              <a:t> </a:t>
            </a:r>
            <a:r>
              <a:rPr lang="en-US"/>
              <a:t>is the basic storage structure of an RDBMS. A table holds all the data necessary about something in the real world—for example, employees, invoices, or customers. </a:t>
            </a:r>
          </a:p>
          <a:p>
            <a:pPr lvl="1">
              <a:lnSpc>
                <a:spcPct val="90000"/>
              </a:lnSpc>
            </a:pPr>
            <a:r>
              <a:rPr lang="en-US">
                <a:solidFill>
                  <a:srgbClr val="000000"/>
                </a:solidFill>
              </a:rPr>
              <a:t>The slide shows the contents of the EMP </a:t>
            </a:r>
            <a:r>
              <a:rPr lang="en-US" i="1">
                <a:solidFill>
                  <a:srgbClr val="000000"/>
                </a:solidFill>
              </a:rPr>
              <a:t>table </a:t>
            </a:r>
            <a:r>
              <a:rPr lang="en-US">
                <a:solidFill>
                  <a:srgbClr val="000000"/>
                </a:solidFill>
              </a:rPr>
              <a:t>or </a:t>
            </a:r>
            <a:r>
              <a:rPr lang="en-US" i="1">
                <a:solidFill>
                  <a:srgbClr val="000000"/>
                </a:solidFill>
              </a:rPr>
              <a:t>relation.</a:t>
            </a:r>
            <a:r>
              <a:rPr lang="en-US">
                <a:solidFill>
                  <a:srgbClr val="000000"/>
                </a:solidFill>
              </a:rPr>
              <a:t> The numbers indicate the following:</a:t>
            </a:r>
          </a:p>
          <a:p>
            <a:pPr lvl="2">
              <a:buFontTx/>
              <a:buNone/>
            </a:pPr>
            <a:r>
              <a:rPr lang="en-US"/>
              <a:t>1. 	A single </a:t>
            </a:r>
            <a:r>
              <a:rPr lang="en-US" i="1"/>
              <a:t>row</a:t>
            </a:r>
            <a:r>
              <a:rPr lang="en-US"/>
              <a:t> or </a:t>
            </a:r>
            <a:r>
              <a:rPr lang="en-US" i="1"/>
              <a:t>tuple </a:t>
            </a:r>
            <a:r>
              <a:rPr lang="en-US"/>
              <a:t>representing all data required for a particular employee. Each row in a table	should be identified by a primary key, which allows no duplicate rows. The order of rows is 		insignificant; specify the row order when the data is retrieved.</a:t>
            </a:r>
          </a:p>
          <a:p>
            <a:pPr lvl="2">
              <a:buFontTx/>
              <a:buNone/>
            </a:pPr>
            <a:r>
              <a:rPr lang="en-US"/>
              <a:t>2. 	A </a:t>
            </a:r>
            <a:r>
              <a:rPr lang="en-US" i="1"/>
              <a:t>column</a:t>
            </a:r>
            <a:r>
              <a:rPr lang="en-US"/>
              <a:t> or</a:t>
            </a:r>
            <a:r>
              <a:rPr lang="en-US" i="1"/>
              <a:t> attribute </a:t>
            </a:r>
            <a:r>
              <a:rPr lang="en-US"/>
              <a:t>containing the employee number, which is also the primary key. The employee number identifies a </a:t>
            </a:r>
            <a:r>
              <a:rPr lang="en-US" i="1"/>
              <a:t>unique</a:t>
            </a:r>
            <a:r>
              <a:rPr lang="en-US"/>
              <a:t> employee in the EMP table. A primary key must contain a value.</a:t>
            </a:r>
          </a:p>
          <a:p>
            <a:pPr lvl="2">
              <a:buFontTx/>
              <a:buNone/>
            </a:pPr>
            <a:r>
              <a:rPr lang="en-US"/>
              <a:t>3. 	A column that is not a key value. A column represents one kind of data in a table; in the example, 	the job title of all the employees. Column order is insignificant when storing data; specify the 		column order when the data is retrieved.</a:t>
            </a:r>
          </a:p>
          <a:p>
            <a:pPr lvl="2">
              <a:buFontTx/>
              <a:buNone/>
            </a:pPr>
            <a:r>
              <a:rPr lang="en-US"/>
              <a:t>4. 	A column containing the department number, which is also a </a:t>
            </a:r>
            <a:r>
              <a:rPr lang="en-US" i="1"/>
              <a:t>foreign key</a:t>
            </a:r>
            <a:r>
              <a:rPr lang="en-US"/>
              <a:t>. A foreign key is a column that defines how tables relate to each other. A foreign key refers to a primary key or a unique key in another table. In the example, DEPTNO </a:t>
            </a:r>
            <a:r>
              <a:rPr lang="en-US" i="1"/>
              <a:t>uniquely</a:t>
            </a:r>
            <a:r>
              <a:rPr lang="en-US"/>
              <a:t> identifies a department in the DEPT table.</a:t>
            </a:r>
          </a:p>
          <a:p>
            <a:pPr lvl="2">
              <a:buFontTx/>
              <a:buNone/>
            </a:pPr>
            <a:r>
              <a:rPr lang="en-US"/>
              <a:t>5. 	A </a:t>
            </a:r>
            <a:r>
              <a:rPr lang="en-US" i="1">
                <a:solidFill>
                  <a:srgbClr val="FC0128"/>
                </a:solidFill>
              </a:rPr>
              <a:t>field</a:t>
            </a:r>
            <a:r>
              <a:rPr lang="en-US">
                <a:solidFill>
                  <a:srgbClr val="FC0128"/>
                </a:solidFill>
              </a:rPr>
              <a:t> </a:t>
            </a:r>
            <a:r>
              <a:rPr lang="en-US"/>
              <a:t>can be found at the intersection of a row and a column. There can be only one value in it.</a:t>
            </a:r>
          </a:p>
          <a:p>
            <a:pPr lvl="2">
              <a:buFontTx/>
              <a:buNone/>
            </a:pPr>
            <a:r>
              <a:rPr lang="en-US"/>
              <a:t>6. 	A field may have no value in it. This is called a </a:t>
            </a:r>
            <a:r>
              <a:rPr lang="en-US" i="1">
                <a:solidFill>
                  <a:srgbClr val="FC0128"/>
                </a:solidFill>
              </a:rPr>
              <a:t>null value</a:t>
            </a:r>
            <a:r>
              <a:rPr lang="en-US">
                <a:solidFill>
                  <a:srgbClr val="FC0128"/>
                </a:solidFill>
              </a:rPr>
              <a:t>.</a:t>
            </a:r>
            <a:r>
              <a:rPr lang="en-US"/>
              <a:t> In the EMP table, only employees who 		have a role of salesman have a value in the COMM (commission) field. </a:t>
            </a:r>
          </a:p>
          <a:p>
            <a:pPr lvl="1">
              <a:lnSpc>
                <a:spcPct val="90000"/>
              </a:lnSpc>
            </a:pPr>
            <a:r>
              <a:rPr lang="en-US" b="1">
                <a:solidFill>
                  <a:srgbClr val="000000"/>
                </a:solidFill>
              </a:rPr>
              <a:t>Note:</a:t>
            </a:r>
            <a:r>
              <a:rPr lang="en-US">
                <a:solidFill>
                  <a:srgbClr val="000000"/>
                </a:solidFill>
              </a:rPr>
              <a:t> Null values are covered further in subsequent lessons.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Rot="1" noChangeArrowheads="1" noTextEdit="1"/>
          </p:cNvSpPr>
          <p:nvPr>
            <p:ph type="sldImg"/>
          </p:nvPr>
        </p:nvSpPr>
        <p:spPr>
          <a:xfrm>
            <a:off x="474663" y="161925"/>
            <a:ext cx="5864225" cy="4397375"/>
          </a:xfrm>
          <a:ln cap="flat"/>
        </p:spPr>
      </p:sp>
      <p:sp>
        <p:nvSpPr>
          <p:cNvPr id="30723" name="Rectangle 3"/>
          <p:cNvSpPr>
            <a:spLocks noGrp="1" noChangeArrowheads="1"/>
          </p:cNvSpPr>
          <p:nvPr>
            <p:ph type="body" idx="1"/>
          </p:nvPr>
        </p:nvSpPr>
        <p:spPr>
          <a:xfrm>
            <a:off x="409575" y="4765675"/>
            <a:ext cx="6208713" cy="3749675"/>
          </a:xfrm>
          <a:noFill/>
          <a:ln/>
        </p:spPr>
        <p:txBody>
          <a:bodyPr/>
          <a:lstStyle/>
          <a:p>
            <a:r>
              <a:rPr lang="en-US"/>
              <a:t>Relating Multiple Tables</a:t>
            </a:r>
          </a:p>
          <a:p>
            <a:pPr lvl="1"/>
            <a:r>
              <a:rPr lang="en-US"/>
              <a:t>Each table contains data that describes exactly one entity. For example, the EMP table contains information about employees. Categories of data are listed across the top of each table, and individual cases are listed below. Using a table format, you can readily visualize, understand, and use information.</a:t>
            </a:r>
          </a:p>
          <a:p>
            <a:pPr lvl="1"/>
            <a:r>
              <a:rPr lang="en-US">
                <a:solidFill>
                  <a:srgbClr val="000000"/>
                </a:solidFill>
              </a:rPr>
              <a:t>Because data about different entities is stored in different tables, you may need to combine two or more tables to answer a particular question. For example, you may want to know the location of the department where an employee works. In this scenario, you need information from the EMP table (which contains data about employees) and the DEPT table (which contains information about departments). An RDBMS enables you to relate the data in one table to the data in another by using the foreign keys. A foreign key is a column or a set of columns that refer to a primary key in the same table or another table.</a:t>
            </a:r>
          </a:p>
          <a:p>
            <a:pPr lvl="1"/>
            <a:r>
              <a:rPr lang="en-US">
                <a:solidFill>
                  <a:srgbClr val="000000"/>
                </a:solidFill>
              </a:rPr>
              <a:t>The ability to relate data in one table to data in another enables you to organize information in separate, manageable units. Employee data can be kept logically distinct from department data by storing it in a separate table.</a:t>
            </a:r>
          </a:p>
          <a:p>
            <a:r>
              <a:rPr lang="en-US"/>
              <a:t>Guidelines for Primary Keys and Foreign Keys</a:t>
            </a:r>
          </a:p>
          <a:p>
            <a:pPr lvl="2"/>
            <a:r>
              <a:rPr lang="en-US"/>
              <a:t>No duplicate values are allowed in a primary key.</a:t>
            </a:r>
          </a:p>
          <a:p>
            <a:pPr lvl="2"/>
            <a:r>
              <a:rPr lang="en-US"/>
              <a:t>Primary keys generally cannot be changed.</a:t>
            </a:r>
          </a:p>
          <a:p>
            <a:pPr lvl="2"/>
            <a:r>
              <a:rPr lang="en-US"/>
              <a:t>Foreign keys are based on data values and are purely logical, not physical, pointers.</a:t>
            </a:r>
          </a:p>
          <a:p>
            <a:pPr lvl="2"/>
            <a:r>
              <a:rPr lang="en-US"/>
              <a:t>A foreign key value must match an existing primary key value or unique key value, or else be null.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noFill/>
          <a:ln/>
        </p:spPr>
        <p:txBody>
          <a:bodyPr/>
          <a:lstStyle/>
          <a:p>
            <a:pPr>
              <a:tabLst/>
            </a:pPr>
            <a:r>
              <a:rPr lang="en-US"/>
              <a:t>Properties of a Relational Database</a:t>
            </a:r>
          </a:p>
          <a:p>
            <a:pPr lvl="1">
              <a:tabLst/>
            </a:pPr>
            <a:r>
              <a:rPr lang="en-US"/>
              <a:t>In a relational database, you do not specify the access route to the tables, and you do not need to know how the data is arranged physically.</a:t>
            </a:r>
          </a:p>
          <a:p>
            <a:pPr lvl="1">
              <a:tabLst/>
            </a:pPr>
            <a:r>
              <a:rPr lang="en-US"/>
              <a:t>To access the database, you execute a </a:t>
            </a:r>
            <a:r>
              <a:rPr lang="en-US">
                <a:solidFill>
                  <a:srgbClr val="FC0128"/>
                </a:solidFill>
              </a:rPr>
              <a:t>structured query language (SQL) </a:t>
            </a:r>
            <a:r>
              <a:rPr lang="en-US"/>
              <a:t>statement, which is the American National Standards Institute (ANSI) standard language for operating upon relational databases. The language contains a large set of operators for partitioning and combining relations. The database can be modified by using the SQL statements. </a:t>
            </a:r>
          </a:p>
          <a:p>
            <a:pPr>
              <a:tabLst/>
            </a:pPr>
            <a:endParaRPr lang="en-US" b="0">
              <a:latin typeface="Times New Roman" pitchFamily="18" charset="0"/>
            </a:endParaRPr>
          </a:p>
        </p:txBody>
      </p:sp>
      <p:sp>
        <p:nvSpPr>
          <p:cNvPr id="32771" name="Rectangle 3"/>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862388" y="0"/>
            <a:ext cx="2955925" cy="457200"/>
          </a:xfrm>
          <a:prstGeom prst="rect">
            <a:avLst/>
          </a:prstGeom>
          <a:noFill/>
          <a:ln w="9525">
            <a:noFill/>
            <a:miter lim="800000"/>
            <a:headEnd/>
            <a:tailEnd/>
          </a:ln>
          <a:effectLst/>
        </p:spPr>
        <p:txBody>
          <a:bodyPr wrap="none" anchor="ctr"/>
          <a:lstStyle/>
          <a:p>
            <a:endParaRPr lang="en-US"/>
          </a:p>
        </p:txBody>
      </p:sp>
      <p:sp>
        <p:nvSpPr>
          <p:cNvPr id="34819" name="Rectangle 3"/>
          <p:cNvSpPr>
            <a:spLocks noChangeArrowheads="1"/>
          </p:cNvSpPr>
          <p:nvPr/>
        </p:nvSpPr>
        <p:spPr bwMode="auto">
          <a:xfrm>
            <a:off x="-1588" y="0"/>
            <a:ext cx="2952751" cy="457200"/>
          </a:xfrm>
          <a:prstGeom prst="rect">
            <a:avLst/>
          </a:prstGeom>
          <a:noFill/>
          <a:ln w="9525">
            <a:noFill/>
            <a:miter lim="800000"/>
            <a:headEnd/>
            <a:tailEnd/>
          </a:ln>
          <a:effectLst/>
        </p:spPr>
        <p:txBody>
          <a:bodyPr wrap="none" anchor="ctr"/>
          <a:lstStyle/>
          <a:p>
            <a:endParaRPr lang="en-US"/>
          </a:p>
        </p:txBody>
      </p:sp>
      <p:sp>
        <p:nvSpPr>
          <p:cNvPr id="34820" name="Rectangle 4"/>
          <p:cNvSpPr>
            <a:spLocks noGrp="1" noChangeArrowheads="1"/>
          </p:cNvSpPr>
          <p:nvPr>
            <p:ph type="body" idx="1"/>
          </p:nvPr>
        </p:nvSpPr>
        <p:spPr>
          <a:xfrm>
            <a:off x="452438" y="4762500"/>
            <a:ext cx="5981700" cy="3795713"/>
          </a:xfrm>
          <a:noFill/>
          <a:ln/>
        </p:spPr>
        <p:txBody>
          <a:bodyPr lIns="0" tIns="0" rIns="0" bIns="0"/>
          <a:lstStyle/>
          <a:p>
            <a:pPr defTabSz="446088">
              <a:tabLst>
                <a:tab pos="434975" algn="l"/>
              </a:tabLst>
            </a:pPr>
            <a:r>
              <a:rPr lang="en-US"/>
              <a:t>Structured Query Language</a:t>
            </a:r>
          </a:p>
          <a:p>
            <a:pPr lvl="1" defTabSz="446088">
              <a:tabLst>
                <a:tab pos="434975" algn="l"/>
              </a:tabLst>
            </a:pPr>
            <a:r>
              <a:rPr lang="en-US"/>
              <a:t>SQL allows you to communicate with the server and has the following advantages:</a:t>
            </a:r>
          </a:p>
          <a:p>
            <a:pPr marL="430213" lvl="2" indent="-201613" defTabSz="446088">
              <a:tabLst>
                <a:tab pos="434975" algn="l"/>
              </a:tabLst>
            </a:pPr>
            <a:r>
              <a:rPr lang="en-US">
                <a:solidFill>
                  <a:srgbClr val="000000"/>
                </a:solidFill>
              </a:rPr>
              <a:t>Efficient</a:t>
            </a:r>
          </a:p>
          <a:p>
            <a:pPr marL="430213" lvl="2" indent="-201613" defTabSz="446088">
              <a:tabLst>
                <a:tab pos="434975" algn="l"/>
              </a:tabLst>
            </a:pPr>
            <a:r>
              <a:rPr lang="en-US">
                <a:solidFill>
                  <a:srgbClr val="000000"/>
                </a:solidFill>
              </a:rPr>
              <a:t>Easy to learn and use</a:t>
            </a:r>
          </a:p>
          <a:p>
            <a:pPr marL="430213" lvl="2" indent="-201613" defTabSz="446088">
              <a:tabLst>
                <a:tab pos="434975" algn="l"/>
              </a:tabLst>
            </a:pPr>
            <a:r>
              <a:rPr lang="en-US">
                <a:solidFill>
                  <a:srgbClr val="000000"/>
                </a:solidFill>
              </a:rPr>
              <a:t>Functionally complete (</a:t>
            </a:r>
            <a:r>
              <a:rPr lang="en-US">
                <a:solidFill>
                  <a:srgbClr val="FC0128"/>
                </a:solidFill>
              </a:rPr>
              <a:t>SQL </a:t>
            </a:r>
            <a:r>
              <a:rPr lang="en-US">
                <a:solidFill>
                  <a:srgbClr val="000000"/>
                </a:solidFill>
              </a:rPr>
              <a:t>allows you to define, retrieve, and manipulate data in the tables.)</a:t>
            </a:r>
          </a:p>
          <a:p>
            <a:pPr defTabSz="446088">
              <a:tabLst>
                <a:tab pos="434975" algn="l"/>
              </a:tabLst>
            </a:pPr>
            <a:endParaRPr lang="en-US">
              <a:solidFill>
                <a:srgbClr val="000000"/>
              </a:solidFill>
            </a:endParaRPr>
          </a:p>
          <a:p>
            <a:pPr defTabSz="446088">
              <a:tabLst>
                <a:tab pos="434975" algn="l"/>
              </a:tabLst>
            </a:pPr>
            <a:endParaRPr lang="en-US">
              <a:solidFill>
                <a:srgbClr val="000000"/>
              </a:solidFill>
            </a:endParaRPr>
          </a:p>
          <a:p>
            <a:pPr defTabSz="446088">
              <a:tabLst>
                <a:tab pos="434975" algn="l"/>
              </a:tabLst>
            </a:pPr>
            <a:endParaRPr lang="en-US">
              <a:solidFill>
                <a:srgbClr val="000000"/>
              </a:solidFill>
            </a:endParaRPr>
          </a:p>
          <a:p>
            <a:pPr defTabSz="446088">
              <a:tabLst>
                <a:tab pos="434975" algn="l"/>
              </a:tabLst>
            </a:pPr>
            <a:endParaRPr lang="en-US">
              <a:solidFill>
                <a:srgbClr val="000000"/>
              </a:solidFill>
            </a:endParaRPr>
          </a:p>
          <a:p>
            <a:pPr defTabSz="446088">
              <a:tabLst>
                <a:tab pos="434975" algn="l"/>
              </a:tabLst>
            </a:pPr>
            <a:endParaRPr lang="en-US">
              <a:solidFill>
                <a:srgbClr val="000000"/>
              </a:solidFill>
            </a:endParaRPr>
          </a:p>
        </p:txBody>
      </p:sp>
      <p:sp>
        <p:nvSpPr>
          <p:cNvPr id="34821" name="Rectangle 5"/>
          <p:cNvSpPr>
            <a:spLocks noRot="1" noChangeArrowheads="1" noTextEdit="1"/>
          </p:cNvSpPr>
          <p:nvPr>
            <p:ph type="sldImg"/>
          </p:nvPr>
        </p:nvSpPr>
        <p:spPr>
          <a:xfrm>
            <a:off x="444500" y="168275"/>
            <a:ext cx="5927725" cy="4445000"/>
          </a:xfrm>
          <a:ln cap="flat"/>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body" idx="1"/>
          </p:nvPr>
        </p:nvSpPr>
        <p:spPr>
          <a:xfrm>
            <a:off x="452438" y="4762500"/>
            <a:ext cx="5981700" cy="3795713"/>
          </a:xfrm>
          <a:noFill/>
          <a:ln/>
        </p:spPr>
        <p:txBody>
          <a:bodyPr/>
          <a:lstStyle/>
          <a:p>
            <a:pPr algn="just"/>
            <a:r>
              <a:rPr lang="en-US"/>
              <a:t>Relational Database Management System </a:t>
            </a:r>
          </a:p>
          <a:p>
            <a:pPr lvl="1"/>
            <a:r>
              <a:rPr lang="en-US"/>
              <a:t>Oracle provides a flexible RDBMS called </a:t>
            </a:r>
            <a:r>
              <a:rPr lang="en-US">
                <a:solidFill>
                  <a:srgbClr val="FC0128"/>
                </a:solidFill>
              </a:rPr>
              <a:t>Oracle7.</a:t>
            </a:r>
            <a:r>
              <a:rPr lang="en-US"/>
              <a:t> Using its features, you can store and manage data with all the advantages of a relational structure plus PL/SQL, an engine that provides you with the ability to store and execute program units. The server offers the options of retrieving data based on optimization techniques. It includes security features that control how a database is accessed and used. Other features include consistency and protection of data through locking mechanisms.</a:t>
            </a:r>
          </a:p>
          <a:p>
            <a:pPr lvl="1"/>
            <a:r>
              <a:rPr lang="en-US"/>
              <a:t>Oracle applications may run on the same computer as the Oracle Server. Alternatively, you can run applications on a system local to the user and run the Oracle Server on another system (client-server architecture). In this client-server environment, a wide range of computing resources can be used. For example, a form-based airline reservation application can run on a client personal computer while accessing flight data that is conveniently managed by an Oracle Server on a central computer.</a:t>
            </a:r>
          </a:p>
          <a:p>
            <a:pPr lvl="1"/>
            <a:r>
              <a:rPr lang="en-US"/>
              <a:t>For more information, see</a:t>
            </a:r>
            <a:br>
              <a:rPr lang="en-US"/>
            </a:br>
            <a:r>
              <a:rPr lang="en-US" i="1"/>
              <a:t>Oracle Server Concepts Manual, </a:t>
            </a:r>
            <a:r>
              <a:rPr lang="en-US"/>
              <a:t>Release 8</a:t>
            </a:r>
            <a:r>
              <a:rPr lang="en-US" i="1"/>
              <a:t>.</a:t>
            </a:r>
          </a:p>
          <a:p>
            <a:pPr algn="just">
              <a:lnSpc>
                <a:spcPct val="32000"/>
              </a:lnSpc>
              <a:spcBef>
                <a:spcPct val="0"/>
              </a:spcBef>
            </a:pPr>
            <a:endParaRPr lang="en-US" b="0">
              <a:latin typeface="Times" charset="0"/>
            </a:endParaRPr>
          </a:p>
          <a:p>
            <a:endParaRPr lang="en-US" b="0">
              <a:latin typeface="Times" charset="0"/>
            </a:endParaRPr>
          </a:p>
        </p:txBody>
      </p:sp>
      <p:sp>
        <p:nvSpPr>
          <p:cNvPr id="36867" name="Rectangle 3"/>
          <p:cNvSpPr>
            <a:spLocks noRot="1" noChangeArrowheads="1" noTextEdit="1"/>
          </p:cNvSpPr>
          <p:nvPr>
            <p:ph type="sldImg"/>
          </p:nvPr>
        </p:nvSpPr>
        <p:spPr>
          <a:xfrm>
            <a:off x="444500" y="168275"/>
            <a:ext cx="5927725" cy="4445000"/>
          </a:xfrm>
          <a:ln cap="flat"/>
        </p:spPr>
      </p:sp>
      <p:grpSp>
        <p:nvGrpSpPr>
          <p:cNvPr id="36881" name="Group 17"/>
          <p:cNvGrpSpPr>
            <a:grpSpLocks/>
          </p:cNvGrpSpPr>
          <p:nvPr/>
        </p:nvGrpSpPr>
        <p:grpSpPr bwMode="auto">
          <a:xfrm>
            <a:off x="269875" y="6829425"/>
            <a:ext cx="292100" cy="290513"/>
            <a:chOff x="170" y="4302"/>
            <a:chExt cx="184" cy="183"/>
          </a:xfrm>
        </p:grpSpPr>
        <p:sp>
          <p:nvSpPr>
            <p:cNvPr id="36868" name="Freeform 4"/>
            <p:cNvSpPr>
              <a:spLocks/>
            </p:cNvSpPr>
            <p:nvPr/>
          </p:nvSpPr>
          <p:spPr bwMode="auto">
            <a:xfrm>
              <a:off x="170" y="4302"/>
              <a:ext cx="176" cy="175"/>
            </a:xfrm>
            <a:custGeom>
              <a:avLst/>
              <a:gdLst/>
              <a:ahLst/>
              <a:cxnLst>
                <a:cxn ang="0">
                  <a:pos x="175" y="174"/>
                </a:cxn>
                <a:cxn ang="0">
                  <a:pos x="175" y="0"/>
                </a:cxn>
                <a:cxn ang="0">
                  <a:pos x="0" y="0"/>
                </a:cxn>
                <a:cxn ang="0">
                  <a:pos x="0" y="174"/>
                </a:cxn>
                <a:cxn ang="0">
                  <a:pos x="175" y="174"/>
                </a:cxn>
              </a:cxnLst>
              <a:rect l="0" t="0" r="r" b="b"/>
              <a:pathLst>
                <a:path w="176" h="175">
                  <a:moveTo>
                    <a:pt x="175" y="174"/>
                  </a:moveTo>
                  <a:lnTo>
                    <a:pt x="175" y="0"/>
                  </a:lnTo>
                  <a:lnTo>
                    <a:pt x="0" y="0"/>
                  </a:lnTo>
                  <a:lnTo>
                    <a:pt x="0" y="174"/>
                  </a:lnTo>
                  <a:lnTo>
                    <a:pt x="175" y="174"/>
                  </a:lnTo>
                </a:path>
              </a:pathLst>
            </a:custGeom>
            <a:solidFill>
              <a:srgbClr val="000000"/>
            </a:solidFill>
            <a:ln w="9525" cap="rnd">
              <a:noFill/>
              <a:round/>
              <a:headEnd/>
              <a:tailEnd/>
            </a:ln>
            <a:effectLst/>
          </p:spPr>
          <p:txBody>
            <a:bodyPr/>
            <a:lstStyle/>
            <a:p>
              <a:endParaRPr lang="en-US"/>
            </a:p>
          </p:txBody>
        </p:sp>
        <p:sp>
          <p:nvSpPr>
            <p:cNvPr id="36869" name="Freeform 5"/>
            <p:cNvSpPr>
              <a:spLocks/>
            </p:cNvSpPr>
            <p:nvPr/>
          </p:nvSpPr>
          <p:spPr bwMode="auto">
            <a:xfrm>
              <a:off x="230" y="4368"/>
              <a:ext cx="69" cy="36"/>
            </a:xfrm>
            <a:custGeom>
              <a:avLst/>
              <a:gdLst/>
              <a:ahLst/>
              <a:cxnLst>
                <a:cxn ang="0">
                  <a:pos x="68" y="6"/>
                </a:cxn>
                <a:cxn ang="0">
                  <a:pos x="65" y="0"/>
                </a:cxn>
                <a:cxn ang="0">
                  <a:pos x="0" y="28"/>
                </a:cxn>
                <a:cxn ang="0">
                  <a:pos x="3" y="35"/>
                </a:cxn>
                <a:cxn ang="0">
                  <a:pos x="68" y="6"/>
                </a:cxn>
              </a:cxnLst>
              <a:rect l="0" t="0" r="r" b="b"/>
              <a:pathLst>
                <a:path w="69" h="36">
                  <a:moveTo>
                    <a:pt x="68" y="6"/>
                  </a:moveTo>
                  <a:lnTo>
                    <a:pt x="65" y="0"/>
                  </a:lnTo>
                  <a:lnTo>
                    <a:pt x="0" y="28"/>
                  </a:lnTo>
                  <a:lnTo>
                    <a:pt x="3" y="35"/>
                  </a:lnTo>
                  <a:lnTo>
                    <a:pt x="68" y="6"/>
                  </a:lnTo>
                </a:path>
              </a:pathLst>
            </a:custGeom>
            <a:solidFill>
              <a:srgbClr val="FFFFFF"/>
            </a:solidFill>
            <a:ln w="9525" cap="rnd">
              <a:noFill/>
              <a:round/>
              <a:headEnd/>
              <a:tailEnd/>
            </a:ln>
            <a:effectLst/>
          </p:spPr>
          <p:txBody>
            <a:bodyPr/>
            <a:lstStyle/>
            <a:p>
              <a:endParaRPr lang="en-US"/>
            </a:p>
          </p:txBody>
        </p:sp>
        <p:sp>
          <p:nvSpPr>
            <p:cNvPr id="36870" name="Freeform 6"/>
            <p:cNvSpPr>
              <a:spLocks/>
            </p:cNvSpPr>
            <p:nvPr/>
          </p:nvSpPr>
          <p:spPr bwMode="auto">
            <a:xfrm>
              <a:off x="238" y="4386"/>
              <a:ext cx="68" cy="34"/>
            </a:xfrm>
            <a:custGeom>
              <a:avLst/>
              <a:gdLst/>
              <a:ahLst/>
              <a:cxnLst>
                <a:cxn ang="0">
                  <a:pos x="67" y="6"/>
                </a:cxn>
                <a:cxn ang="0">
                  <a:pos x="64" y="0"/>
                </a:cxn>
                <a:cxn ang="0">
                  <a:pos x="0" y="26"/>
                </a:cxn>
                <a:cxn ang="0">
                  <a:pos x="2" y="33"/>
                </a:cxn>
                <a:cxn ang="0">
                  <a:pos x="67" y="6"/>
                </a:cxn>
              </a:cxnLst>
              <a:rect l="0" t="0" r="r" b="b"/>
              <a:pathLst>
                <a:path w="68" h="34">
                  <a:moveTo>
                    <a:pt x="67" y="6"/>
                  </a:moveTo>
                  <a:lnTo>
                    <a:pt x="64" y="0"/>
                  </a:lnTo>
                  <a:lnTo>
                    <a:pt x="0" y="26"/>
                  </a:lnTo>
                  <a:lnTo>
                    <a:pt x="2" y="33"/>
                  </a:lnTo>
                  <a:lnTo>
                    <a:pt x="67" y="6"/>
                  </a:lnTo>
                </a:path>
              </a:pathLst>
            </a:custGeom>
            <a:solidFill>
              <a:srgbClr val="FFFFFF"/>
            </a:solidFill>
            <a:ln w="9525" cap="rnd">
              <a:noFill/>
              <a:round/>
              <a:headEnd/>
              <a:tailEnd/>
            </a:ln>
            <a:effectLst/>
          </p:spPr>
          <p:txBody>
            <a:bodyPr/>
            <a:lstStyle/>
            <a:p>
              <a:endParaRPr lang="en-US"/>
            </a:p>
          </p:txBody>
        </p:sp>
        <p:sp>
          <p:nvSpPr>
            <p:cNvPr id="36871" name="Freeform 7"/>
            <p:cNvSpPr>
              <a:spLocks/>
            </p:cNvSpPr>
            <p:nvPr/>
          </p:nvSpPr>
          <p:spPr bwMode="auto">
            <a:xfrm>
              <a:off x="245" y="4400"/>
              <a:ext cx="68" cy="36"/>
            </a:xfrm>
            <a:custGeom>
              <a:avLst/>
              <a:gdLst/>
              <a:ahLst/>
              <a:cxnLst>
                <a:cxn ang="0">
                  <a:pos x="67" y="6"/>
                </a:cxn>
                <a:cxn ang="0">
                  <a:pos x="64" y="0"/>
                </a:cxn>
                <a:cxn ang="0">
                  <a:pos x="0" y="28"/>
                </a:cxn>
                <a:cxn ang="0">
                  <a:pos x="2" y="35"/>
                </a:cxn>
                <a:cxn ang="0">
                  <a:pos x="67" y="6"/>
                </a:cxn>
              </a:cxnLst>
              <a:rect l="0" t="0" r="r" b="b"/>
              <a:pathLst>
                <a:path w="68" h="36">
                  <a:moveTo>
                    <a:pt x="67" y="6"/>
                  </a:moveTo>
                  <a:lnTo>
                    <a:pt x="64" y="0"/>
                  </a:lnTo>
                  <a:lnTo>
                    <a:pt x="0" y="28"/>
                  </a:lnTo>
                  <a:lnTo>
                    <a:pt x="2" y="35"/>
                  </a:lnTo>
                  <a:lnTo>
                    <a:pt x="67" y="6"/>
                  </a:lnTo>
                </a:path>
              </a:pathLst>
            </a:custGeom>
            <a:solidFill>
              <a:srgbClr val="FFFFFF"/>
            </a:solidFill>
            <a:ln w="9525" cap="rnd">
              <a:noFill/>
              <a:round/>
              <a:headEnd/>
              <a:tailEnd/>
            </a:ln>
            <a:effectLst/>
          </p:spPr>
          <p:txBody>
            <a:bodyPr/>
            <a:lstStyle/>
            <a:p>
              <a:endParaRPr lang="en-US"/>
            </a:p>
          </p:txBody>
        </p:sp>
        <p:sp>
          <p:nvSpPr>
            <p:cNvPr id="36872" name="Freeform 8"/>
            <p:cNvSpPr>
              <a:spLocks/>
            </p:cNvSpPr>
            <p:nvPr/>
          </p:nvSpPr>
          <p:spPr bwMode="auto">
            <a:xfrm>
              <a:off x="252" y="4416"/>
              <a:ext cx="71" cy="38"/>
            </a:xfrm>
            <a:custGeom>
              <a:avLst/>
              <a:gdLst/>
              <a:ahLst/>
              <a:cxnLst>
                <a:cxn ang="0">
                  <a:pos x="70" y="7"/>
                </a:cxn>
                <a:cxn ang="0">
                  <a:pos x="66" y="0"/>
                </a:cxn>
                <a:cxn ang="0">
                  <a:pos x="0" y="29"/>
                </a:cxn>
                <a:cxn ang="0">
                  <a:pos x="3" y="37"/>
                </a:cxn>
                <a:cxn ang="0">
                  <a:pos x="70" y="7"/>
                </a:cxn>
              </a:cxnLst>
              <a:rect l="0" t="0" r="r" b="b"/>
              <a:pathLst>
                <a:path w="71" h="38">
                  <a:moveTo>
                    <a:pt x="70" y="7"/>
                  </a:moveTo>
                  <a:lnTo>
                    <a:pt x="66" y="0"/>
                  </a:lnTo>
                  <a:lnTo>
                    <a:pt x="0" y="29"/>
                  </a:lnTo>
                  <a:lnTo>
                    <a:pt x="3" y="37"/>
                  </a:lnTo>
                  <a:lnTo>
                    <a:pt x="70" y="7"/>
                  </a:lnTo>
                </a:path>
              </a:pathLst>
            </a:custGeom>
            <a:solidFill>
              <a:srgbClr val="FFFFFF"/>
            </a:solidFill>
            <a:ln w="9525" cap="rnd">
              <a:noFill/>
              <a:round/>
              <a:headEnd/>
              <a:tailEnd/>
            </a:ln>
            <a:effectLst/>
          </p:spPr>
          <p:txBody>
            <a:bodyPr/>
            <a:lstStyle/>
            <a:p>
              <a:endParaRPr lang="en-US"/>
            </a:p>
          </p:txBody>
        </p:sp>
        <p:sp>
          <p:nvSpPr>
            <p:cNvPr id="36873" name="Freeform 9"/>
            <p:cNvSpPr>
              <a:spLocks/>
            </p:cNvSpPr>
            <p:nvPr/>
          </p:nvSpPr>
          <p:spPr bwMode="auto">
            <a:xfrm>
              <a:off x="260" y="4433"/>
              <a:ext cx="70" cy="35"/>
            </a:xfrm>
            <a:custGeom>
              <a:avLst/>
              <a:gdLst/>
              <a:ahLst/>
              <a:cxnLst>
                <a:cxn ang="0">
                  <a:pos x="69" y="6"/>
                </a:cxn>
                <a:cxn ang="0">
                  <a:pos x="65" y="0"/>
                </a:cxn>
                <a:cxn ang="0">
                  <a:pos x="0" y="27"/>
                </a:cxn>
                <a:cxn ang="0">
                  <a:pos x="3" y="34"/>
                </a:cxn>
                <a:cxn ang="0">
                  <a:pos x="69" y="6"/>
                </a:cxn>
              </a:cxnLst>
              <a:rect l="0" t="0" r="r" b="b"/>
              <a:pathLst>
                <a:path w="70" h="35">
                  <a:moveTo>
                    <a:pt x="69" y="6"/>
                  </a:moveTo>
                  <a:lnTo>
                    <a:pt x="65" y="0"/>
                  </a:lnTo>
                  <a:lnTo>
                    <a:pt x="0" y="27"/>
                  </a:lnTo>
                  <a:lnTo>
                    <a:pt x="3" y="34"/>
                  </a:lnTo>
                  <a:lnTo>
                    <a:pt x="69" y="6"/>
                  </a:lnTo>
                </a:path>
              </a:pathLst>
            </a:custGeom>
            <a:solidFill>
              <a:srgbClr val="FFFFFF"/>
            </a:solidFill>
            <a:ln w="9525" cap="rnd">
              <a:noFill/>
              <a:round/>
              <a:headEnd/>
              <a:tailEnd/>
            </a:ln>
            <a:effectLst/>
          </p:spPr>
          <p:txBody>
            <a:bodyPr/>
            <a:lstStyle/>
            <a:p>
              <a:endParaRPr lang="en-US"/>
            </a:p>
          </p:txBody>
        </p:sp>
        <p:sp>
          <p:nvSpPr>
            <p:cNvPr id="36874" name="Freeform 10"/>
            <p:cNvSpPr>
              <a:spLocks/>
            </p:cNvSpPr>
            <p:nvPr/>
          </p:nvSpPr>
          <p:spPr bwMode="auto">
            <a:xfrm>
              <a:off x="189" y="4332"/>
              <a:ext cx="121" cy="59"/>
            </a:xfrm>
            <a:custGeom>
              <a:avLst/>
              <a:gdLst/>
              <a:ahLst/>
              <a:cxnLst>
                <a:cxn ang="0">
                  <a:pos x="120" y="7"/>
                </a:cxn>
                <a:cxn ang="0">
                  <a:pos x="118" y="0"/>
                </a:cxn>
                <a:cxn ang="0">
                  <a:pos x="0" y="50"/>
                </a:cxn>
                <a:cxn ang="0">
                  <a:pos x="2" y="58"/>
                </a:cxn>
                <a:cxn ang="0">
                  <a:pos x="120" y="7"/>
                </a:cxn>
              </a:cxnLst>
              <a:rect l="0" t="0" r="r" b="b"/>
              <a:pathLst>
                <a:path w="121" h="59">
                  <a:moveTo>
                    <a:pt x="120" y="7"/>
                  </a:moveTo>
                  <a:lnTo>
                    <a:pt x="118" y="0"/>
                  </a:lnTo>
                  <a:lnTo>
                    <a:pt x="0" y="50"/>
                  </a:lnTo>
                  <a:lnTo>
                    <a:pt x="2" y="58"/>
                  </a:lnTo>
                  <a:lnTo>
                    <a:pt x="120" y="7"/>
                  </a:lnTo>
                </a:path>
              </a:pathLst>
            </a:custGeom>
            <a:solidFill>
              <a:srgbClr val="FFFFFF"/>
            </a:solidFill>
            <a:ln w="9525" cap="rnd">
              <a:noFill/>
              <a:round/>
              <a:headEnd/>
              <a:tailEnd/>
            </a:ln>
            <a:effectLst/>
          </p:spPr>
          <p:txBody>
            <a:bodyPr/>
            <a:lstStyle/>
            <a:p>
              <a:endParaRPr lang="en-US"/>
            </a:p>
          </p:txBody>
        </p:sp>
        <p:sp>
          <p:nvSpPr>
            <p:cNvPr id="36875" name="Freeform 11"/>
            <p:cNvSpPr>
              <a:spLocks/>
            </p:cNvSpPr>
            <p:nvPr/>
          </p:nvSpPr>
          <p:spPr bwMode="auto">
            <a:xfrm>
              <a:off x="174" y="4320"/>
              <a:ext cx="122" cy="59"/>
            </a:xfrm>
            <a:custGeom>
              <a:avLst/>
              <a:gdLst/>
              <a:ahLst/>
              <a:cxnLst>
                <a:cxn ang="0">
                  <a:pos x="121" y="7"/>
                </a:cxn>
                <a:cxn ang="0">
                  <a:pos x="118" y="0"/>
                </a:cxn>
                <a:cxn ang="0">
                  <a:pos x="0" y="51"/>
                </a:cxn>
                <a:cxn ang="0">
                  <a:pos x="1" y="58"/>
                </a:cxn>
                <a:cxn ang="0">
                  <a:pos x="121" y="7"/>
                </a:cxn>
              </a:cxnLst>
              <a:rect l="0" t="0" r="r" b="b"/>
              <a:pathLst>
                <a:path w="122" h="59">
                  <a:moveTo>
                    <a:pt x="121" y="7"/>
                  </a:moveTo>
                  <a:lnTo>
                    <a:pt x="118" y="0"/>
                  </a:lnTo>
                  <a:lnTo>
                    <a:pt x="0" y="51"/>
                  </a:lnTo>
                  <a:lnTo>
                    <a:pt x="1" y="58"/>
                  </a:lnTo>
                  <a:lnTo>
                    <a:pt x="121" y="7"/>
                  </a:lnTo>
                </a:path>
              </a:pathLst>
            </a:custGeom>
            <a:solidFill>
              <a:srgbClr val="FFFFFF"/>
            </a:solidFill>
            <a:ln w="9525" cap="rnd">
              <a:noFill/>
              <a:round/>
              <a:headEnd/>
              <a:tailEnd/>
            </a:ln>
            <a:effectLst/>
          </p:spPr>
          <p:txBody>
            <a:bodyPr/>
            <a:lstStyle/>
            <a:p>
              <a:endParaRPr lang="en-US"/>
            </a:p>
          </p:txBody>
        </p:sp>
        <p:sp>
          <p:nvSpPr>
            <p:cNvPr id="36876" name="Freeform 12"/>
            <p:cNvSpPr>
              <a:spLocks/>
            </p:cNvSpPr>
            <p:nvPr/>
          </p:nvSpPr>
          <p:spPr bwMode="auto">
            <a:xfrm>
              <a:off x="299" y="4334"/>
              <a:ext cx="55" cy="104"/>
            </a:xfrm>
            <a:custGeom>
              <a:avLst/>
              <a:gdLst/>
              <a:ahLst/>
              <a:cxnLst>
                <a:cxn ang="0">
                  <a:pos x="46" y="103"/>
                </a:cxn>
                <a:cxn ang="0">
                  <a:pos x="54" y="100"/>
                </a:cxn>
                <a:cxn ang="0">
                  <a:pos x="7" y="0"/>
                </a:cxn>
                <a:cxn ang="0">
                  <a:pos x="0" y="2"/>
                </a:cxn>
                <a:cxn ang="0">
                  <a:pos x="46" y="103"/>
                </a:cxn>
              </a:cxnLst>
              <a:rect l="0" t="0" r="r" b="b"/>
              <a:pathLst>
                <a:path w="55" h="104">
                  <a:moveTo>
                    <a:pt x="46" y="103"/>
                  </a:moveTo>
                  <a:lnTo>
                    <a:pt x="54" y="100"/>
                  </a:lnTo>
                  <a:lnTo>
                    <a:pt x="7" y="0"/>
                  </a:lnTo>
                  <a:lnTo>
                    <a:pt x="0" y="2"/>
                  </a:lnTo>
                  <a:lnTo>
                    <a:pt x="46" y="103"/>
                  </a:lnTo>
                </a:path>
              </a:pathLst>
            </a:custGeom>
            <a:solidFill>
              <a:srgbClr val="FFFFFF"/>
            </a:solidFill>
            <a:ln w="9525" cap="rnd">
              <a:noFill/>
              <a:round/>
              <a:headEnd/>
              <a:tailEnd/>
            </a:ln>
            <a:effectLst/>
          </p:spPr>
          <p:txBody>
            <a:bodyPr/>
            <a:lstStyle/>
            <a:p>
              <a:endParaRPr lang="en-US"/>
            </a:p>
          </p:txBody>
        </p:sp>
        <p:sp>
          <p:nvSpPr>
            <p:cNvPr id="36877" name="Freeform 13"/>
            <p:cNvSpPr>
              <a:spLocks/>
            </p:cNvSpPr>
            <p:nvPr/>
          </p:nvSpPr>
          <p:spPr bwMode="auto">
            <a:xfrm>
              <a:off x="189" y="4379"/>
              <a:ext cx="54" cy="106"/>
            </a:xfrm>
            <a:custGeom>
              <a:avLst/>
              <a:gdLst/>
              <a:ahLst/>
              <a:cxnLst>
                <a:cxn ang="0">
                  <a:pos x="46" y="105"/>
                </a:cxn>
                <a:cxn ang="0">
                  <a:pos x="53" y="101"/>
                </a:cxn>
                <a:cxn ang="0">
                  <a:pos x="7" y="0"/>
                </a:cxn>
                <a:cxn ang="0">
                  <a:pos x="0" y="3"/>
                </a:cxn>
                <a:cxn ang="0">
                  <a:pos x="46" y="105"/>
                </a:cxn>
              </a:cxnLst>
              <a:rect l="0" t="0" r="r" b="b"/>
              <a:pathLst>
                <a:path w="54" h="106">
                  <a:moveTo>
                    <a:pt x="46" y="105"/>
                  </a:moveTo>
                  <a:lnTo>
                    <a:pt x="53" y="101"/>
                  </a:lnTo>
                  <a:lnTo>
                    <a:pt x="7" y="0"/>
                  </a:lnTo>
                  <a:lnTo>
                    <a:pt x="0" y="3"/>
                  </a:lnTo>
                  <a:lnTo>
                    <a:pt x="46" y="105"/>
                  </a:lnTo>
                </a:path>
              </a:pathLst>
            </a:custGeom>
            <a:solidFill>
              <a:srgbClr val="FFFFFF"/>
            </a:solidFill>
            <a:ln w="9525" cap="rnd">
              <a:noFill/>
              <a:round/>
              <a:headEnd/>
              <a:tailEnd/>
            </a:ln>
            <a:effectLst/>
          </p:spPr>
          <p:txBody>
            <a:bodyPr/>
            <a:lstStyle/>
            <a:p>
              <a:endParaRPr lang="en-US"/>
            </a:p>
          </p:txBody>
        </p:sp>
        <p:sp>
          <p:nvSpPr>
            <p:cNvPr id="36878" name="Freeform 14"/>
            <p:cNvSpPr>
              <a:spLocks/>
            </p:cNvSpPr>
            <p:nvPr/>
          </p:nvSpPr>
          <p:spPr bwMode="auto">
            <a:xfrm>
              <a:off x="170" y="4370"/>
              <a:ext cx="57" cy="115"/>
            </a:xfrm>
            <a:custGeom>
              <a:avLst/>
              <a:gdLst/>
              <a:ahLst/>
              <a:cxnLst>
                <a:cxn ang="0">
                  <a:pos x="49" y="114"/>
                </a:cxn>
                <a:cxn ang="0">
                  <a:pos x="56" y="111"/>
                </a:cxn>
                <a:cxn ang="0">
                  <a:pos x="5" y="0"/>
                </a:cxn>
                <a:cxn ang="0">
                  <a:pos x="0" y="2"/>
                </a:cxn>
                <a:cxn ang="0">
                  <a:pos x="49" y="114"/>
                </a:cxn>
              </a:cxnLst>
              <a:rect l="0" t="0" r="r" b="b"/>
              <a:pathLst>
                <a:path w="57" h="115">
                  <a:moveTo>
                    <a:pt x="49" y="114"/>
                  </a:moveTo>
                  <a:lnTo>
                    <a:pt x="56" y="111"/>
                  </a:lnTo>
                  <a:lnTo>
                    <a:pt x="5" y="0"/>
                  </a:lnTo>
                  <a:lnTo>
                    <a:pt x="0" y="2"/>
                  </a:lnTo>
                  <a:lnTo>
                    <a:pt x="49" y="114"/>
                  </a:lnTo>
                </a:path>
              </a:pathLst>
            </a:custGeom>
            <a:solidFill>
              <a:srgbClr val="FFFFFF"/>
            </a:solidFill>
            <a:ln w="9525" cap="rnd">
              <a:noFill/>
              <a:round/>
              <a:headEnd/>
              <a:tailEnd/>
            </a:ln>
            <a:effectLst/>
          </p:spPr>
          <p:txBody>
            <a:bodyPr/>
            <a:lstStyle/>
            <a:p>
              <a:endParaRPr lang="en-US"/>
            </a:p>
          </p:txBody>
        </p:sp>
        <p:sp>
          <p:nvSpPr>
            <p:cNvPr id="36879" name="Freeform 15"/>
            <p:cNvSpPr>
              <a:spLocks/>
            </p:cNvSpPr>
            <p:nvPr/>
          </p:nvSpPr>
          <p:spPr bwMode="auto">
            <a:xfrm>
              <a:off x="173" y="4370"/>
              <a:ext cx="27" cy="20"/>
            </a:xfrm>
            <a:custGeom>
              <a:avLst/>
              <a:gdLst/>
              <a:ahLst/>
              <a:cxnLst>
                <a:cxn ang="0">
                  <a:pos x="22" y="19"/>
                </a:cxn>
                <a:cxn ang="0">
                  <a:pos x="26" y="11"/>
                </a:cxn>
                <a:cxn ang="0">
                  <a:pos x="4" y="0"/>
                </a:cxn>
                <a:cxn ang="0">
                  <a:pos x="0" y="7"/>
                </a:cxn>
                <a:cxn ang="0">
                  <a:pos x="22" y="19"/>
                </a:cxn>
              </a:cxnLst>
              <a:rect l="0" t="0" r="r" b="b"/>
              <a:pathLst>
                <a:path w="27" h="20">
                  <a:moveTo>
                    <a:pt x="22" y="19"/>
                  </a:moveTo>
                  <a:lnTo>
                    <a:pt x="26" y="11"/>
                  </a:lnTo>
                  <a:lnTo>
                    <a:pt x="4" y="0"/>
                  </a:lnTo>
                  <a:lnTo>
                    <a:pt x="0" y="7"/>
                  </a:lnTo>
                  <a:lnTo>
                    <a:pt x="22" y="19"/>
                  </a:lnTo>
                </a:path>
              </a:pathLst>
            </a:custGeom>
            <a:solidFill>
              <a:srgbClr val="FFFFFF"/>
            </a:solidFill>
            <a:ln w="9525" cap="rnd">
              <a:noFill/>
              <a:round/>
              <a:headEnd/>
              <a:tailEnd/>
            </a:ln>
            <a:effectLst/>
          </p:spPr>
          <p:txBody>
            <a:bodyPr/>
            <a:lstStyle/>
            <a:p>
              <a:endParaRPr lang="en-US"/>
            </a:p>
          </p:txBody>
        </p:sp>
        <p:sp>
          <p:nvSpPr>
            <p:cNvPr id="36880" name="Freeform 16"/>
            <p:cNvSpPr>
              <a:spLocks/>
            </p:cNvSpPr>
            <p:nvPr/>
          </p:nvSpPr>
          <p:spPr bwMode="auto">
            <a:xfrm>
              <a:off x="279" y="4328"/>
              <a:ext cx="27" cy="17"/>
            </a:xfrm>
            <a:custGeom>
              <a:avLst/>
              <a:gdLst/>
              <a:ahLst/>
              <a:cxnLst>
                <a:cxn ang="0">
                  <a:pos x="22" y="16"/>
                </a:cxn>
                <a:cxn ang="0">
                  <a:pos x="26" y="9"/>
                </a:cxn>
                <a:cxn ang="0">
                  <a:pos x="4" y="0"/>
                </a:cxn>
                <a:cxn ang="0">
                  <a:pos x="0" y="5"/>
                </a:cxn>
                <a:cxn ang="0">
                  <a:pos x="22" y="16"/>
                </a:cxn>
              </a:cxnLst>
              <a:rect l="0" t="0" r="r" b="b"/>
              <a:pathLst>
                <a:path w="27" h="17">
                  <a:moveTo>
                    <a:pt x="22" y="16"/>
                  </a:moveTo>
                  <a:lnTo>
                    <a:pt x="26" y="9"/>
                  </a:lnTo>
                  <a:lnTo>
                    <a:pt x="4" y="0"/>
                  </a:lnTo>
                  <a:lnTo>
                    <a:pt x="0" y="5"/>
                  </a:lnTo>
                  <a:lnTo>
                    <a:pt x="22" y="16"/>
                  </a:lnTo>
                </a:path>
              </a:pathLst>
            </a:custGeom>
            <a:solidFill>
              <a:srgbClr val="FFFFFF"/>
            </a:solidFill>
            <a:ln w="9525" cap="rnd">
              <a:noFill/>
              <a:round/>
              <a:headEnd/>
              <a:tailEnd/>
            </a:ln>
            <a:effectLst/>
          </p:spPr>
          <p:txBody>
            <a:bodyPr/>
            <a:lstStyle/>
            <a:p>
              <a:endParaRPr lang="en-US"/>
            </a:p>
          </p:txBody>
        </p:sp>
      </p:gr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Rot="1" noChangeArrowheads="1" noTextEdit="1"/>
          </p:cNvSpPr>
          <p:nvPr>
            <p:ph type="sldImg"/>
          </p:nvPr>
        </p:nvSpPr>
        <p:spPr>
          <a:xfrm>
            <a:off x="444500" y="168275"/>
            <a:ext cx="5927725" cy="4445000"/>
          </a:xfrm>
          <a:ln cap="flat"/>
        </p:spPr>
      </p:sp>
      <p:sp>
        <p:nvSpPr>
          <p:cNvPr id="49155" name="Rectangle 3"/>
          <p:cNvSpPr>
            <a:spLocks noGrp="1" noChangeArrowheads="1"/>
          </p:cNvSpPr>
          <p:nvPr>
            <p:ph type="body" idx="1"/>
          </p:nvPr>
        </p:nvSpPr>
        <p:spPr>
          <a:xfrm>
            <a:off x="363538" y="4724400"/>
            <a:ext cx="5913437" cy="3795713"/>
          </a:xfrm>
          <a:noFill/>
          <a:ln/>
        </p:spPr>
        <p:txBody>
          <a:bodyPr/>
          <a:lstStyle/>
          <a:p>
            <a:r>
              <a:rPr lang="en-US"/>
              <a:t>SQL Statements</a:t>
            </a:r>
          </a:p>
          <a:p>
            <a:pPr lvl="1"/>
            <a:r>
              <a:rPr lang="en-US"/>
              <a:t>Oracle SQL complies with industry-accepted standards. Oracle Corporation ensures future compliance with evolving standards by actively involving key personnel in SQL standards committees. Industry-accepted committees are the American National Standards Institute (ANSI) and the International Standards Organization (ISO). Both ANSI and ISO have accepted SQL as the standard language for relational databases.</a:t>
            </a:r>
            <a:r>
              <a:rPr lang="en-US" b="1"/>
              <a:t> </a:t>
            </a:r>
            <a:endParaRPr lang="en-US"/>
          </a:p>
          <a:p>
            <a:endParaRPr lang="en-US" b="0">
              <a:latin typeface="Times New Roman" pitchFamily="18" charset="0"/>
            </a:endParaRPr>
          </a:p>
        </p:txBody>
      </p:sp>
      <p:graphicFrame>
        <p:nvGraphicFramePr>
          <p:cNvPr id="49156" name="Object 4"/>
          <p:cNvGraphicFramePr>
            <a:graphicFrameLocks/>
          </p:cNvGraphicFramePr>
          <p:nvPr/>
        </p:nvGraphicFramePr>
        <p:xfrm>
          <a:off x="542925" y="5865813"/>
          <a:ext cx="6103938" cy="2921000"/>
        </p:xfrm>
        <a:graphic>
          <a:graphicData uri="http://schemas.openxmlformats.org/presentationml/2006/ole">
            <p:oleObj spid="_x0000_s49156" name="Document" r:id="rId4" imgW="6103800" imgH="2920680" progId="Word.Document.6">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Rot="1" noChangeArrowheads="1" noTextEdit="1"/>
          </p:cNvSpPr>
          <p:nvPr>
            <p:ph type="sldImg"/>
          </p:nvPr>
        </p:nvSpPr>
        <p:spPr>
          <a:xfrm>
            <a:off x="474663" y="161925"/>
            <a:ext cx="5864225" cy="4397375"/>
          </a:xfrm>
          <a:ln cap="flat"/>
        </p:spPr>
      </p:sp>
      <p:sp>
        <p:nvSpPr>
          <p:cNvPr id="55299" name="Rectangle 3"/>
          <p:cNvSpPr>
            <a:spLocks noGrp="1" noChangeArrowheads="1"/>
          </p:cNvSpPr>
          <p:nvPr>
            <p:ph type="body" idx="1"/>
          </p:nvPr>
        </p:nvSpPr>
        <p:spPr>
          <a:noFill/>
          <a:ln/>
        </p:spPr>
        <p:txBody>
          <a:bodyPr/>
          <a:lstStyle/>
          <a:p>
            <a:r>
              <a:rPr lang="en-US"/>
              <a:t>Tables Used in the Course</a:t>
            </a:r>
          </a:p>
          <a:p>
            <a:pPr lvl="1"/>
            <a:r>
              <a:rPr lang="en-US"/>
              <a:t>The following three tables will be used in this course:</a:t>
            </a:r>
          </a:p>
          <a:p>
            <a:pPr lvl="2"/>
            <a:r>
              <a:rPr lang="en-US"/>
              <a:t>EMP table, which gives details of all the employees</a:t>
            </a:r>
          </a:p>
          <a:p>
            <a:pPr lvl="2"/>
            <a:r>
              <a:rPr lang="en-US"/>
              <a:t>DEPT table, which gives details of all the departments</a:t>
            </a:r>
          </a:p>
          <a:p>
            <a:pPr lvl="2"/>
            <a:r>
              <a:rPr lang="en-US"/>
              <a:t>SALGRADE table, which gives details of salaries for various grades</a:t>
            </a:r>
          </a:p>
          <a:p>
            <a:pPr lvl="1"/>
            <a:r>
              <a:rPr lang="en-US"/>
              <a:t>The structure and data for all the tables is given in Appendix B.</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ChangeArrowheads="1"/>
          </p:cNvSpPr>
          <p:nvPr/>
        </p:nvSpPr>
        <p:spPr bwMode="auto">
          <a:xfrm>
            <a:off x="3860800" y="0"/>
            <a:ext cx="2959100" cy="460375"/>
          </a:xfrm>
          <a:prstGeom prst="rect">
            <a:avLst/>
          </a:prstGeom>
          <a:noFill/>
          <a:ln w="9525">
            <a:noFill/>
            <a:miter lim="800000"/>
            <a:headEnd/>
            <a:tailEnd/>
          </a:ln>
          <a:effectLst/>
        </p:spPr>
        <p:txBody>
          <a:bodyPr wrap="none" anchor="ctr"/>
          <a:lstStyle/>
          <a:p>
            <a:endParaRPr lang="en-US"/>
          </a:p>
        </p:txBody>
      </p:sp>
      <p:sp>
        <p:nvSpPr>
          <p:cNvPr id="57347" name="Rectangle 3"/>
          <p:cNvSpPr>
            <a:spLocks noChangeArrowheads="1"/>
          </p:cNvSpPr>
          <p:nvPr/>
        </p:nvSpPr>
        <p:spPr bwMode="auto">
          <a:xfrm>
            <a:off x="-3175" y="0"/>
            <a:ext cx="2955925" cy="460375"/>
          </a:xfrm>
          <a:prstGeom prst="rect">
            <a:avLst/>
          </a:prstGeom>
          <a:noFill/>
          <a:ln w="9525">
            <a:noFill/>
            <a:miter lim="800000"/>
            <a:headEnd/>
            <a:tailEnd/>
          </a:ln>
          <a:effectLst/>
        </p:spPr>
        <p:txBody>
          <a:bodyPr wrap="none" anchor="ctr"/>
          <a:lstStyle/>
          <a:p>
            <a:endParaRPr lang="en-US"/>
          </a:p>
        </p:txBody>
      </p:sp>
      <p:sp>
        <p:nvSpPr>
          <p:cNvPr id="57348" name="Rectangle 4"/>
          <p:cNvSpPr>
            <a:spLocks noGrp="1" noChangeArrowheads="1"/>
          </p:cNvSpPr>
          <p:nvPr>
            <p:ph type="body" idx="1"/>
          </p:nvPr>
        </p:nvSpPr>
        <p:spPr>
          <a:noFill/>
          <a:ln/>
        </p:spPr>
        <p:txBody>
          <a:bodyPr/>
          <a:lstStyle/>
          <a:p>
            <a:pPr>
              <a:tabLst/>
            </a:pPr>
            <a:r>
              <a:rPr lang="en-US"/>
              <a:t>Summary</a:t>
            </a:r>
          </a:p>
          <a:p>
            <a:pPr lvl="1">
              <a:tabLst/>
            </a:pPr>
            <a:r>
              <a:rPr lang="en-US"/>
              <a:t>Relational database management systems are composed of objects or relations. They are managed by operations and governed by data integrity constraints.</a:t>
            </a:r>
          </a:p>
          <a:p>
            <a:pPr lvl="1">
              <a:tabLst/>
            </a:pPr>
            <a:r>
              <a:rPr lang="en-US"/>
              <a:t>Oracle Corporation produces products and services to meet your relational database management system needs. The main product is the Oracle Server, which enables you to store and manage information by using SQL and the PL/SQL engine for procedural constructs.</a:t>
            </a:r>
          </a:p>
          <a:p>
            <a:pPr lvl="1">
              <a:tabLst/>
            </a:pPr>
            <a:r>
              <a:rPr lang="en-US" b="1"/>
              <a:t>SQL</a:t>
            </a:r>
          </a:p>
          <a:p>
            <a:pPr lvl="1">
              <a:tabLst/>
            </a:pPr>
            <a:r>
              <a:rPr lang="en-US"/>
              <a:t>The Oracle Server supports ANSI standard SQL and contains extensions. SQL is the language used to communicate with the server to access, manipulate, and control data</a:t>
            </a:r>
            <a:r>
              <a:rPr lang="en-US" b="1"/>
              <a:t>.</a:t>
            </a:r>
          </a:p>
          <a:p>
            <a:pPr lvl="1">
              <a:tabLst/>
            </a:pPr>
            <a:r>
              <a:rPr lang="en-US" b="1"/>
              <a:t>PL/SQL</a:t>
            </a:r>
          </a:p>
          <a:p>
            <a:pPr lvl="1">
              <a:tabLst/>
            </a:pPr>
            <a:r>
              <a:rPr lang="en-US"/>
              <a:t>The PL/SQL language extends the SQL language by offering block-structured procedural constructs combined with SQL nonprocedural capabilities.</a:t>
            </a:r>
          </a:p>
        </p:txBody>
      </p:sp>
      <p:sp>
        <p:nvSpPr>
          <p:cNvPr id="57349" name="Rectangle 5"/>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860800" y="0"/>
            <a:ext cx="2959100" cy="460375"/>
          </a:xfrm>
          <a:prstGeom prst="rect">
            <a:avLst/>
          </a:prstGeom>
          <a:noFill/>
          <a:ln w="9525">
            <a:noFill/>
            <a:miter lim="800000"/>
            <a:headEnd/>
            <a:tailEnd/>
          </a:ln>
          <a:effectLst/>
        </p:spPr>
        <p:txBody>
          <a:bodyPr wrap="none" anchor="ctr"/>
          <a:lstStyle/>
          <a:p>
            <a:endParaRPr lang="en-US"/>
          </a:p>
        </p:txBody>
      </p:sp>
      <p:sp>
        <p:nvSpPr>
          <p:cNvPr id="8195" name="Rectangle 3"/>
          <p:cNvSpPr>
            <a:spLocks noChangeArrowheads="1"/>
          </p:cNvSpPr>
          <p:nvPr/>
        </p:nvSpPr>
        <p:spPr bwMode="auto">
          <a:xfrm>
            <a:off x="-3175" y="0"/>
            <a:ext cx="2955925" cy="460375"/>
          </a:xfrm>
          <a:prstGeom prst="rect">
            <a:avLst/>
          </a:prstGeom>
          <a:noFill/>
          <a:ln w="9525">
            <a:noFill/>
            <a:miter lim="800000"/>
            <a:headEnd/>
            <a:tailEnd/>
          </a:ln>
          <a:effectLst/>
        </p:spPr>
        <p:txBody>
          <a:bodyPr wrap="none" anchor="ctr"/>
          <a:lstStyle/>
          <a:p>
            <a:endParaRPr lang="en-US"/>
          </a:p>
        </p:txBody>
      </p:sp>
      <p:sp>
        <p:nvSpPr>
          <p:cNvPr id="8196" name="Rectangle 4"/>
          <p:cNvSpPr>
            <a:spLocks noGrp="1" noChangeArrowheads="1"/>
          </p:cNvSpPr>
          <p:nvPr>
            <p:ph type="body" idx="1"/>
          </p:nvPr>
        </p:nvSpPr>
        <p:spPr>
          <a:noFill/>
          <a:ln/>
        </p:spPr>
        <p:txBody>
          <a:bodyPr/>
          <a:lstStyle/>
          <a:p>
            <a:pPr>
              <a:tabLst/>
            </a:pPr>
            <a:r>
              <a:rPr lang="en-US"/>
              <a:t>Lesson Aim</a:t>
            </a:r>
          </a:p>
          <a:p>
            <a:pPr lvl="1">
              <a:tabLst/>
            </a:pPr>
            <a:r>
              <a:rPr lang="en-US"/>
              <a:t>In this lesson, you will gain an understanding of the relational database management system (RDBMS) and the object relational database management system (ORDBMS). You will also be introduced to the following:</a:t>
            </a:r>
          </a:p>
          <a:p>
            <a:pPr lvl="2">
              <a:tabLst/>
            </a:pPr>
            <a:r>
              <a:rPr lang="en-US"/>
              <a:t>SQL statements that are specific to Oracle</a:t>
            </a:r>
          </a:p>
          <a:p>
            <a:pPr lvl="2">
              <a:tabLst/>
            </a:pPr>
            <a:r>
              <a:rPr lang="en-US"/>
              <a:t>SQL*Plus, which is used for executing SQL and PL/SQL code and for formatting and reporting purposes</a:t>
            </a:r>
          </a:p>
          <a:p>
            <a:pPr lvl="2">
              <a:tabLst/>
            </a:pPr>
            <a:r>
              <a:rPr lang="en-US"/>
              <a:t>PL/SQL, which is Oracle’s procedural language</a:t>
            </a:r>
          </a:p>
        </p:txBody>
      </p:sp>
      <p:sp>
        <p:nvSpPr>
          <p:cNvPr id="8197" name="Rectangle 5"/>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noFill/>
          <a:ln/>
        </p:spPr>
        <p:txBody>
          <a:bodyPr/>
          <a:lstStyle/>
          <a:p>
            <a:pPr>
              <a:tabLst/>
            </a:pPr>
            <a:r>
              <a:rPr lang="en-US"/>
              <a:t>System Development Life Cycle</a:t>
            </a:r>
          </a:p>
          <a:p>
            <a:pPr lvl="1">
              <a:tabLst/>
            </a:pPr>
            <a:r>
              <a:rPr lang="en-US"/>
              <a:t>From concept to production, you can develop a database by using the </a:t>
            </a:r>
            <a:r>
              <a:rPr lang="en-US">
                <a:solidFill>
                  <a:srgbClr val="FC0128"/>
                </a:solidFill>
              </a:rPr>
              <a:t>system development life cycle,</a:t>
            </a:r>
            <a:r>
              <a:rPr lang="en-US"/>
              <a:t> which contains multiple stages of development. This top-down, systematic approach to database development transforms business information requirements into an operational database. </a:t>
            </a:r>
          </a:p>
          <a:p>
            <a:pPr>
              <a:tabLst/>
            </a:pPr>
            <a:r>
              <a:rPr lang="en-US">
                <a:latin typeface="Times New Roman" pitchFamily="18" charset="0"/>
              </a:rPr>
              <a:t>Strategy and Analysis</a:t>
            </a:r>
            <a:endParaRPr lang="en-US"/>
          </a:p>
          <a:p>
            <a:pPr lvl="2">
              <a:tabLst/>
            </a:pPr>
            <a:r>
              <a:rPr lang="en-US"/>
              <a:t>Study and analyze the business requirements. Interview users and managers to identify the information requirements. Incorporate the enterprise and application mission statements as well as any future system specifications.</a:t>
            </a:r>
          </a:p>
          <a:p>
            <a:pPr lvl="2">
              <a:tabLst/>
            </a:pPr>
            <a:r>
              <a:rPr lang="en-US">
                <a:solidFill>
                  <a:srgbClr val="000000"/>
                </a:solidFill>
              </a:rPr>
              <a:t>Build models of the system. Transfer the business narrative into a graphical representation of business information needs and rules. Confirm and refine the model with the analysts and experts. </a:t>
            </a:r>
          </a:p>
          <a:p>
            <a:pPr>
              <a:tabLst/>
            </a:pPr>
            <a:r>
              <a:rPr lang="en-US">
                <a:solidFill>
                  <a:srgbClr val="000000"/>
                </a:solidFill>
                <a:latin typeface="Times New Roman" pitchFamily="18" charset="0"/>
              </a:rPr>
              <a:t>Design</a:t>
            </a:r>
            <a:endParaRPr lang="en-US">
              <a:solidFill>
                <a:srgbClr val="000000"/>
              </a:solidFill>
            </a:endParaRPr>
          </a:p>
          <a:p>
            <a:pPr lvl="1">
              <a:tabLst/>
            </a:pPr>
            <a:r>
              <a:rPr lang="en-US">
                <a:solidFill>
                  <a:srgbClr val="000000"/>
                </a:solidFill>
              </a:rPr>
              <a:t>Design the database based on the model developed in the strategy and analysis phase. </a:t>
            </a:r>
          </a:p>
          <a:p>
            <a:pPr>
              <a:tabLst/>
            </a:pPr>
            <a:r>
              <a:rPr lang="en-US">
                <a:latin typeface="Times New Roman" pitchFamily="18" charset="0"/>
              </a:rPr>
              <a:t>Build and Document</a:t>
            </a:r>
            <a:endParaRPr lang="en-US"/>
          </a:p>
          <a:p>
            <a:pPr lvl="2">
              <a:tabLst/>
            </a:pPr>
            <a:r>
              <a:rPr lang="en-US">
                <a:solidFill>
                  <a:srgbClr val="000000"/>
                </a:solidFill>
              </a:rPr>
              <a:t>Build the prototype system. Write and execute the commands to create the tables and supporting objects for the database.</a:t>
            </a:r>
          </a:p>
          <a:p>
            <a:pPr lvl="2">
              <a:tabLst/>
            </a:pPr>
            <a:r>
              <a:rPr lang="en-US">
                <a:solidFill>
                  <a:srgbClr val="000000"/>
                </a:solidFill>
              </a:rPr>
              <a:t>Develop user documentation, help text, and operations manuals to support the use and operation of the system.</a:t>
            </a:r>
          </a:p>
        </p:txBody>
      </p:sp>
      <p:sp>
        <p:nvSpPr>
          <p:cNvPr id="10243" name="Rectangle 3"/>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noFill/>
          <a:ln/>
        </p:spPr>
        <p:txBody>
          <a:bodyPr/>
          <a:lstStyle/>
          <a:p>
            <a:pPr>
              <a:tabLst/>
            </a:pPr>
            <a:r>
              <a:rPr lang="en-US"/>
              <a:t>System Development Life Cycle (continued)</a:t>
            </a:r>
            <a:endParaRPr lang="en-US">
              <a:solidFill>
                <a:srgbClr val="000000"/>
              </a:solidFill>
              <a:latin typeface="Times New Roman" pitchFamily="18" charset="0"/>
            </a:endParaRPr>
          </a:p>
          <a:p>
            <a:pPr>
              <a:tabLst/>
            </a:pPr>
            <a:r>
              <a:rPr lang="en-US">
                <a:solidFill>
                  <a:srgbClr val="000000"/>
                </a:solidFill>
                <a:latin typeface="Times New Roman" pitchFamily="18" charset="0"/>
              </a:rPr>
              <a:t>Transition</a:t>
            </a:r>
          </a:p>
          <a:p>
            <a:pPr lvl="1">
              <a:tabLst/>
            </a:pPr>
            <a:r>
              <a:rPr lang="en-US">
                <a:solidFill>
                  <a:srgbClr val="000000"/>
                </a:solidFill>
              </a:rPr>
              <a:t>Refine the prototype. Move an application into production with user acceptance testing, conversion of existing data, and parallel operations. Make any modifications required. </a:t>
            </a:r>
          </a:p>
          <a:p>
            <a:pPr>
              <a:tabLst/>
            </a:pPr>
            <a:r>
              <a:rPr lang="en-US">
                <a:solidFill>
                  <a:srgbClr val="000000"/>
                </a:solidFill>
                <a:latin typeface="Times New Roman" pitchFamily="18" charset="0"/>
              </a:rPr>
              <a:t>Production</a:t>
            </a:r>
            <a:endParaRPr lang="en-US">
              <a:solidFill>
                <a:srgbClr val="000000"/>
              </a:solidFill>
            </a:endParaRPr>
          </a:p>
          <a:p>
            <a:pPr lvl="1">
              <a:tabLst/>
            </a:pPr>
            <a:r>
              <a:rPr lang="en-US">
                <a:solidFill>
                  <a:srgbClr val="000000"/>
                </a:solidFill>
              </a:rPr>
              <a:t>Roll out the system to the users. Operate the production system. Monitor its performance, and enhance and refine the system.</a:t>
            </a:r>
          </a:p>
          <a:p>
            <a:pPr lvl="1">
              <a:tabLst/>
            </a:pPr>
            <a:r>
              <a:rPr lang="en-US" b="1"/>
              <a:t>Note: </a:t>
            </a:r>
            <a:r>
              <a:rPr lang="en-US">
                <a:solidFill>
                  <a:srgbClr val="000000"/>
                </a:solidFill>
              </a:rPr>
              <a:t>The various phases of system development life cycle can be carried out iteratively. </a:t>
            </a:r>
            <a:r>
              <a:rPr lang="en-US"/>
              <a:t>This course focuses on the build phase of the system development life cycle.</a:t>
            </a:r>
          </a:p>
        </p:txBody>
      </p:sp>
      <p:sp>
        <p:nvSpPr>
          <p:cNvPr id="12291" name="Rectangle 3"/>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862388" y="-1588"/>
            <a:ext cx="2955925" cy="458788"/>
          </a:xfrm>
          <a:prstGeom prst="rect">
            <a:avLst/>
          </a:prstGeom>
          <a:noFill/>
          <a:ln w="9525">
            <a:noFill/>
            <a:miter lim="800000"/>
            <a:headEnd/>
            <a:tailEnd/>
          </a:ln>
          <a:effectLst/>
        </p:spPr>
        <p:txBody>
          <a:bodyPr wrap="none" anchor="ctr"/>
          <a:lstStyle/>
          <a:p>
            <a:endParaRPr lang="en-US"/>
          </a:p>
        </p:txBody>
      </p:sp>
      <p:sp>
        <p:nvSpPr>
          <p:cNvPr id="14339" name="Rectangle 3"/>
          <p:cNvSpPr>
            <a:spLocks noChangeArrowheads="1"/>
          </p:cNvSpPr>
          <p:nvPr/>
        </p:nvSpPr>
        <p:spPr bwMode="auto">
          <a:xfrm>
            <a:off x="-1588" y="-1588"/>
            <a:ext cx="2952751" cy="458788"/>
          </a:xfrm>
          <a:prstGeom prst="rect">
            <a:avLst/>
          </a:prstGeom>
          <a:noFill/>
          <a:ln w="9525">
            <a:noFill/>
            <a:miter lim="800000"/>
            <a:headEnd/>
            <a:tailEnd/>
          </a:ln>
          <a:effectLst/>
        </p:spPr>
        <p:txBody>
          <a:bodyPr wrap="none" anchor="ctr"/>
          <a:lstStyle/>
          <a:p>
            <a:endParaRPr lang="en-US"/>
          </a:p>
        </p:txBody>
      </p:sp>
      <p:sp>
        <p:nvSpPr>
          <p:cNvPr id="14340" name="Rectangle 4"/>
          <p:cNvSpPr>
            <a:spLocks noGrp="1" noChangeArrowheads="1"/>
          </p:cNvSpPr>
          <p:nvPr>
            <p:ph type="body" idx="1"/>
          </p:nvPr>
        </p:nvSpPr>
        <p:spPr>
          <a:noFill/>
          <a:ln/>
        </p:spPr>
        <p:txBody>
          <a:bodyPr/>
          <a:lstStyle/>
          <a:p>
            <a:r>
              <a:rPr lang="en-US"/>
              <a:t>Storing Information</a:t>
            </a:r>
          </a:p>
          <a:p>
            <a:pPr lvl="1"/>
            <a:r>
              <a:rPr lang="en-US"/>
              <a:t>Every organization has some information needs. A library keeps a list of members, books, due dates, and fines. A company needs to save information about employees, departments, and salaries. These pieces of information are called </a:t>
            </a:r>
            <a:r>
              <a:rPr lang="en-US" i="1"/>
              <a:t>data</a:t>
            </a:r>
            <a:r>
              <a:rPr lang="en-US" b="1" i="1"/>
              <a:t>.</a:t>
            </a:r>
            <a:endParaRPr lang="en-US"/>
          </a:p>
          <a:p>
            <a:pPr lvl="1"/>
            <a:r>
              <a:rPr lang="en-US"/>
              <a:t>Organizations can store data on various media and in different formats—for example, a hard-copy document in a filing cabinet or data stored in electronic spreadsheets or in databases.</a:t>
            </a:r>
          </a:p>
          <a:p>
            <a:pPr lvl="1"/>
            <a:r>
              <a:rPr lang="en-US"/>
              <a:t>A </a:t>
            </a:r>
            <a:r>
              <a:rPr lang="en-US" i="1">
                <a:solidFill>
                  <a:srgbClr val="FC0128"/>
                </a:solidFill>
              </a:rPr>
              <a:t>database</a:t>
            </a:r>
            <a:r>
              <a:rPr lang="en-US">
                <a:solidFill>
                  <a:srgbClr val="FC0128"/>
                </a:solidFill>
              </a:rPr>
              <a:t> </a:t>
            </a:r>
            <a:r>
              <a:rPr lang="en-US"/>
              <a:t>is an organized collection of information. </a:t>
            </a:r>
          </a:p>
          <a:p>
            <a:pPr lvl="1"/>
            <a:r>
              <a:rPr lang="en-US"/>
              <a:t>To manage databases, you need database management systems (DBMS). A DBMS is a program that stores, retrieves, and modifies data in the database on request. There are four main types of databases: </a:t>
            </a:r>
            <a:r>
              <a:rPr lang="en-US" i="1"/>
              <a:t>hierarchical</a:t>
            </a:r>
            <a:r>
              <a:rPr lang="en-US"/>
              <a:t>, </a:t>
            </a:r>
            <a:r>
              <a:rPr lang="en-US" i="1"/>
              <a:t>network</a:t>
            </a:r>
            <a:r>
              <a:rPr lang="en-US"/>
              <a:t>, </a:t>
            </a:r>
            <a:r>
              <a:rPr lang="en-US" i="1"/>
              <a:t>relational</a:t>
            </a:r>
            <a:r>
              <a:rPr lang="en-US"/>
              <a:t>, and more recently </a:t>
            </a:r>
            <a:r>
              <a:rPr lang="en-US" i="1"/>
              <a:t>object relational</a:t>
            </a:r>
            <a:r>
              <a:rPr lang="en-US" b="1" i="1"/>
              <a:t>.</a:t>
            </a:r>
          </a:p>
          <a:p>
            <a:pPr lvl="1"/>
            <a:r>
              <a:rPr lang="en-US" b="1"/>
              <a:t>Note:</a:t>
            </a:r>
            <a:r>
              <a:rPr lang="en-US"/>
              <a:t> </a:t>
            </a:r>
            <a:r>
              <a:rPr lang="en-US">
                <a:solidFill>
                  <a:srgbClr val="FC0128"/>
                </a:solidFill>
              </a:rPr>
              <a:t>Oracle7 </a:t>
            </a:r>
            <a:r>
              <a:rPr lang="en-US"/>
              <a:t>is a relational database management system and </a:t>
            </a:r>
            <a:r>
              <a:rPr lang="en-US">
                <a:solidFill>
                  <a:srgbClr val="FC0128"/>
                </a:solidFill>
              </a:rPr>
              <a:t>Oracle8 </a:t>
            </a:r>
            <a:r>
              <a:rPr lang="en-US"/>
              <a:t>is an object relational database management system. </a:t>
            </a:r>
          </a:p>
          <a:p>
            <a:endParaRPr lang="en-US"/>
          </a:p>
          <a:p>
            <a:endParaRPr lang="en-US"/>
          </a:p>
          <a:p>
            <a:endParaRPr lang="en-US"/>
          </a:p>
          <a:p>
            <a:endParaRPr lang="en-US"/>
          </a:p>
          <a:p>
            <a:endParaRPr lang="en-US"/>
          </a:p>
          <a:p>
            <a:endParaRPr lang="en-US"/>
          </a:p>
        </p:txBody>
      </p:sp>
      <p:sp>
        <p:nvSpPr>
          <p:cNvPr id="14341" name="Rectangle 5"/>
          <p:cNvSpPr>
            <a:spLocks noRot="1" noChangeArrowheads="1" noTextEdit="1"/>
          </p:cNvSpPr>
          <p:nvPr>
            <p:ph type="sldImg"/>
          </p:nvPr>
        </p:nvSpPr>
        <p:spPr>
          <a:xfrm>
            <a:off x="474663" y="161925"/>
            <a:ext cx="5864225" cy="4397375"/>
          </a:xfrm>
          <a:ln cap="flat"/>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860800" y="0"/>
            <a:ext cx="2959100" cy="460375"/>
          </a:xfrm>
          <a:prstGeom prst="rect">
            <a:avLst/>
          </a:prstGeom>
          <a:noFill/>
          <a:ln w="9525">
            <a:noFill/>
            <a:miter lim="800000"/>
            <a:headEnd/>
            <a:tailEnd/>
          </a:ln>
          <a:effectLst/>
        </p:spPr>
        <p:txBody>
          <a:bodyPr wrap="none" anchor="ctr"/>
          <a:lstStyle/>
          <a:p>
            <a:endParaRPr lang="en-US"/>
          </a:p>
        </p:txBody>
      </p:sp>
      <p:sp>
        <p:nvSpPr>
          <p:cNvPr id="16387" name="Rectangle 3"/>
          <p:cNvSpPr>
            <a:spLocks noChangeArrowheads="1"/>
          </p:cNvSpPr>
          <p:nvPr/>
        </p:nvSpPr>
        <p:spPr bwMode="auto">
          <a:xfrm>
            <a:off x="-3175" y="0"/>
            <a:ext cx="2955925" cy="460375"/>
          </a:xfrm>
          <a:prstGeom prst="rect">
            <a:avLst/>
          </a:prstGeom>
          <a:noFill/>
          <a:ln w="9525">
            <a:noFill/>
            <a:miter lim="800000"/>
            <a:headEnd/>
            <a:tailEnd/>
          </a:ln>
          <a:effectLst/>
        </p:spPr>
        <p:txBody>
          <a:bodyPr wrap="none" anchor="ctr"/>
          <a:lstStyle/>
          <a:p>
            <a:endParaRPr lang="en-US"/>
          </a:p>
        </p:txBody>
      </p:sp>
      <p:sp>
        <p:nvSpPr>
          <p:cNvPr id="16388" name="Rectangle 4"/>
          <p:cNvSpPr>
            <a:spLocks noGrp="1" noChangeArrowheads="1"/>
          </p:cNvSpPr>
          <p:nvPr>
            <p:ph type="body" idx="1"/>
          </p:nvPr>
        </p:nvSpPr>
        <p:spPr>
          <a:noFill/>
          <a:ln/>
        </p:spPr>
        <p:txBody>
          <a:bodyPr/>
          <a:lstStyle/>
          <a:p>
            <a:pPr>
              <a:tabLst/>
            </a:pPr>
            <a:r>
              <a:rPr lang="en-US"/>
              <a:t>Relational Model</a:t>
            </a:r>
          </a:p>
          <a:p>
            <a:pPr lvl="1">
              <a:tabLst/>
            </a:pPr>
            <a:r>
              <a:rPr lang="en-US"/>
              <a:t>The principles of the </a:t>
            </a:r>
            <a:r>
              <a:rPr lang="en-US">
                <a:solidFill>
                  <a:srgbClr val="FC0128"/>
                </a:solidFill>
              </a:rPr>
              <a:t>relational model </a:t>
            </a:r>
            <a:r>
              <a:rPr lang="en-US"/>
              <a:t>were first outlined by </a:t>
            </a:r>
            <a:r>
              <a:rPr lang="en-US">
                <a:solidFill>
                  <a:srgbClr val="FC0128"/>
                </a:solidFill>
              </a:rPr>
              <a:t>Dr. E. F. Codd </a:t>
            </a:r>
            <a:r>
              <a:rPr lang="en-US"/>
              <a:t>in a June 1970 paper called “A Relational Model of Data for Large Shared Data Banks.” In this paper, Dr. Codd proposed the relational model for database systems. </a:t>
            </a:r>
          </a:p>
          <a:p>
            <a:pPr lvl="1">
              <a:tabLst/>
            </a:pPr>
            <a:r>
              <a:rPr lang="en-US"/>
              <a:t>The more popular models used at that time were hierarchical and network, or even simple flat file data structures. </a:t>
            </a:r>
            <a:r>
              <a:rPr lang="en-US">
                <a:solidFill>
                  <a:srgbClr val="FC0128"/>
                </a:solidFill>
              </a:rPr>
              <a:t>Relational database management systems (RDBMS) </a:t>
            </a:r>
            <a:r>
              <a:rPr lang="en-US"/>
              <a:t>soon became very popular, especially for their ease of use and flexibility in structure. In addition, a number of innovative vendors, such as Oracle, supplemented the RDBMS with a suite of powerful application development and user products, providing a total solution.</a:t>
            </a:r>
          </a:p>
          <a:p>
            <a:pPr>
              <a:tabLst/>
            </a:pPr>
            <a:r>
              <a:rPr lang="en-US"/>
              <a:t>Components of the Relational Model</a:t>
            </a:r>
          </a:p>
          <a:p>
            <a:pPr lvl="2">
              <a:tabLst/>
            </a:pPr>
            <a:r>
              <a:rPr lang="en-US"/>
              <a:t>Collections of objects or relations that store the data</a:t>
            </a:r>
          </a:p>
          <a:p>
            <a:pPr lvl="2">
              <a:tabLst/>
            </a:pPr>
            <a:r>
              <a:rPr lang="en-US"/>
              <a:t>A set of operators that can act on the relations to produce other relations</a:t>
            </a:r>
          </a:p>
          <a:p>
            <a:pPr lvl="2">
              <a:tabLst/>
            </a:pPr>
            <a:r>
              <a:rPr lang="en-US"/>
              <a:t>Data integrity for accuracy and consistency</a:t>
            </a:r>
          </a:p>
          <a:p>
            <a:pPr>
              <a:tabLst/>
            </a:pPr>
            <a:r>
              <a:rPr lang="en-US" b="0">
                <a:latin typeface="Times" charset="0"/>
              </a:rPr>
              <a:t>For more information, see</a:t>
            </a:r>
            <a:br>
              <a:rPr lang="en-US" b="0">
                <a:latin typeface="Times" charset="0"/>
              </a:rPr>
            </a:br>
            <a:r>
              <a:rPr lang="en-US" b="0">
                <a:latin typeface="Times" charset="0"/>
              </a:rPr>
              <a:t>E. F. Codd</a:t>
            </a:r>
            <a:r>
              <a:rPr lang="en-US" b="0" i="1">
                <a:latin typeface="Times" charset="0"/>
              </a:rPr>
              <a:t>, The Relational Model for Database Management Version 2 </a:t>
            </a:r>
            <a:r>
              <a:rPr lang="en-US" b="0">
                <a:latin typeface="Times" charset="0"/>
              </a:rPr>
              <a:t>(Reading, Mass.: Addison-Wesley, 1990).</a:t>
            </a:r>
          </a:p>
          <a:p>
            <a:pPr>
              <a:tabLst/>
            </a:pPr>
            <a:endParaRPr lang="en-US" b="0">
              <a:latin typeface="Times" charset="0"/>
            </a:endParaRPr>
          </a:p>
        </p:txBody>
      </p:sp>
      <p:sp>
        <p:nvSpPr>
          <p:cNvPr id="16389" name="Rectangle 5"/>
          <p:cNvSpPr>
            <a:spLocks noRot="1" noChangeArrowheads="1" noTextEdit="1"/>
          </p:cNvSpPr>
          <p:nvPr>
            <p:ph type="sldImg"/>
          </p:nvPr>
        </p:nvSpPr>
        <p:spPr>
          <a:xfrm>
            <a:off x="474663" y="161925"/>
            <a:ext cx="5864225" cy="4397375"/>
          </a:xfrm>
          <a:ln cap="flat"/>
        </p:spPr>
      </p:sp>
      <p:grpSp>
        <p:nvGrpSpPr>
          <p:cNvPr id="16403" name="Group 19"/>
          <p:cNvGrpSpPr>
            <a:grpSpLocks/>
          </p:cNvGrpSpPr>
          <p:nvPr/>
        </p:nvGrpSpPr>
        <p:grpSpPr bwMode="auto">
          <a:xfrm>
            <a:off x="109538" y="7402513"/>
            <a:ext cx="295275" cy="292100"/>
            <a:chOff x="69" y="4663"/>
            <a:chExt cx="186" cy="184"/>
          </a:xfrm>
        </p:grpSpPr>
        <p:sp>
          <p:nvSpPr>
            <p:cNvPr id="16390" name="Freeform 6"/>
            <p:cNvSpPr>
              <a:spLocks/>
            </p:cNvSpPr>
            <p:nvPr/>
          </p:nvSpPr>
          <p:spPr bwMode="auto">
            <a:xfrm>
              <a:off x="69" y="4663"/>
              <a:ext cx="177" cy="176"/>
            </a:xfrm>
            <a:custGeom>
              <a:avLst/>
              <a:gdLst/>
              <a:ahLst/>
              <a:cxnLst>
                <a:cxn ang="0">
                  <a:pos x="176" y="175"/>
                </a:cxn>
                <a:cxn ang="0">
                  <a:pos x="176" y="0"/>
                </a:cxn>
                <a:cxn ang="0">
                  <a:pos x="0" y="0"/>
                </a:cxn>
                <a:cxn ang="0">
                  <a:pos x="0" y="175"/>
                </a:cxn>
                <a:cxn ang="0">
                  <a:pos x="176" y="175"/>
                </a:cxn>
              </a:cxnLst>
              <a:rect l="0" t="0" r="r" b="b"/>
              <a:pathLst>
                <a:path w="177" h="176">
                  <a:moveTo>
                    <a:pt x="176" y="175"/>
                  </a:moveTo>
                  <a:lnTo>
                    <a:pt x="176" y="0"/>
                  </a:lnTo>
                  <a:lnTo>
                    <a:pt x="0" y="0"/>
                  </a:lnTo>
                  <a:lnTo>
                    <a:pt x="0" y="175"/>
                  </a:lnTo>
                  <a:lnTo>
                    <a:pt x="176" y="175"/>
                  </a:lnTo>
                </a:path>
              </a:pathLst>
            </a:custGeom>
            <a:solidFill>
              <a:srgbClr val="000000"/>
            </a:solidFill>
            <a:ln w="9525" cap="rnd">
              <a:noFill/>
              <a:round/>
              <a:headEnd/>
              <a:tailEnd/>
            </a:ln>
            <a:effectLst/>
          </p:spPr>
          <p:txBody>
            <a:bodyPr/>
            <a:lstStyle/>
            <a:p>
              <a:endParaRPr lang="en-US"/>
            </a:p>
          </p:txBody>
        </p:sp>
        <p:sp>
          <p:nvSpPr>
            <p:cNvPr id="16391" name="Freeform 7"/>
            <p:cNvSpPr>
              <a:spLocks/>
            </p:cNvSpPr>
            <p:nvPr/>
          </p:nvSpPr>
          <p:spPr bwMode="auto">
            <a:xfrm>
              <a:off x="130" y="4729"/>
              <a:ext cx="70" cy="36"/>
            </a:xfrm>
            <a:custGeom>
              <a:avLst/>
              <a:gdLst/>
              <a:ahLst/>
              <a:cxnLst>
                <a:cxn ang="0">
                  <a:pos x="69" y="6"/>
                </a:cxn>
                <a:cxn ang="0">
                  <a:pos x="65" y="0"/>
                </a:cxn>
                <a:cxn ang="0">
                  <a:pos x="0" y="28"/>
                </a:cxn>
                <a:cxn ang="0">
                  <a:pos x="3" y="35"/>
                </a:cxn>
                <a:cxn ang="0">
                  <a:pos x="69" y="6"/>
                </a:cxn>
              </a:cxnLst>
              <a:rect l="0" t="0" r="r" b="b"/>
              <a:pathLst>
                <a:path w="70" h="36">
                  <a:moveTo>
                    <a:pt x="69" y="6"/>
                  </a:moveTo>
                  <a:lnTo>
                    <a:pt x="65" y="0"/>
                  </a:lnTo>
                  <a:lnTo>
                    <a:pt x="0" y="28"/>
                  </a:lnTo>
                  <a:lnTo>
                    <a:pt x="3" y="35"/>
                  </a:lnTo>
                  <a:lnTo>
                    <a:pt x="69" y="6"/>
                  </a:lnTo>
                </a:path>
              </a:pathLst>
            </a:custGeom>
            <a:solidFill>
              <a:srgbClr val="FFFFFF"/>
            </a:solidFill>
            <a:ln w="9525" cap="rnd">
              <a:noFill/>
              <a:round/>
              <a:headEnd/>
              <a:tailEnd/>
            </a:ln>
            <a:effectLst/>
          </p:spPr>
          <p:txBody>
            <a:bodyPr/>
            <a:lstStyle/>
            <a:p>
              <a:endParaRPr lang="en-US"/>
            </a:p>
          </p:txBody>
        </p:sp>
        <p:sp>
          <p:nvSpPr>
            <p:cNvPr id="16392" name="Freeform 8"/>
            <p:cNvSpPr>
              <a:spLocks/>
            </p:cNvSpPr>
            <p:nvPr/>
          </p:nvSpPr>
          <p:spPr bwMode="auto">
            <a:xfrm>
              <a:off x="139" y="4743"/>
              <a:ext cx="67" cy="39"/>
            </a:xfrm>
            <a:custGeom>
              <a:avLst/>
              <a:gdLst/>
              <a:ahLst/>
              <a:cxnLst>
                <a:cxn ang="0">
                  <a:pos x="66" y="7"/>
                </a:cxn>
                <a:cxn ang="0">
                  <a:pos x="63" y="0"/>
                </a:cxn>
                <a:cxn ang="0">
                  <a:pos x="0" y="30"/>
                </a:cxn>
                <a:cxn ang="0">
                  <a:pos x="2" y="38"/>
                </a:cxn>
                <a:cxn ang="0">
                  <a:pos x="66" y="7"/>
                </a:cxn>
              </a:cxnLst>
              <a:rect l="0" t="0" r="r" b="b"/>
              <a:pathLst>
                <a:path w="67" h="39">
                  <a:moveTo>
                    <a:pt x="66" y="7"/>
                  </a:moveTo>
                  <a:lnTo>
                    <a:pt x="63" y="0"/>
                  </a:lnTo>
                  <a:lnTo>
                    <a:pt x="0" y="30"/>
                  </a:lnTo>
                  <a:lnTo>
                    <a:pt x="2" y="38"/>
                  </a:lnTo>
                  <a:lnTo>
                    <a:pt x="66" y="7"/>
                  </a:lnTo>
                </a:path>
              </a:pathLst>
            </a:custGeom>
            <a:solidFill>
              <a:srgbClr val="FFFFFF"/>
            </a:solidFill>
            <a:ln w="9525" cap="rnd">
              <a:noFill/>
              <a:round/>
              <a:headEnd/>
              <a:tailEnd/>
            </a:ln>
            <a:effectLst/>
          </p:spPr>
          <p:txBody>
            <a:bodyPr/>
            <a:lstStyle/>
            <a:p>
              <a:endParaRPr lang="en-US"/>
            </a:p>
          </p:txBody>
        </p:sp>
        <p:sp>
          <p:nvSpPr>
            <p:cNvPr id="16393" name="Freeform 9"/>
            <p:cNvSpPr>
              <a:spLocks/>
            </p:cNvSpPr>
            <p:nvPr/>
          </p:nvSpPr>
          <p:spPr bwMode="auto">
            <a:xfrm>
              <a:off x="145" y="4760"/>
              <a:ext cx="67" cy="36"/>
            </a:xfrm>
            <a:custGeom>
              <a:avLst/>
              <a:gdLst/>
              <a:ahLst/>
              <a:cxnLst>
                <a:cxn ang="0">
                  <a:pos x="66" y="6"/>
                </a:cxn>
                <a:cxn ang="0">
                  <a:pos x="63" y="0"/>
                </a:cxn>
                <a:cxn ang="0">
                  <a:pos x="0" y="28"/>
                </a:cxn>
                <a:cxn ang="0">
                  <a:pos x="2" y="35"/>
                </a:cxn>
                <a:cxn ang="0">
                  <a:pos x="66" y="6"/>
                </a:cxn>
              </a:cxnLst>
              <a:rect l="0" t="0" r="r" b="b"/>
              <a:pathLst>
                <a:path w="67" h="36">
                  <a:moveTo>
                    <a:pt x="66" y="6"/>
                  </a:moveTo>
                  <a:lnTo>
                    <a:pt x="63" y="0"/>
                  </a:lnTo>
                  <a:lnTo>
                    <a:pt x="0" y="28"/>
                  </a:lnTo>
                  <a:lnTo>
                    <a:pt x="2" y="35"/>
                  </a:lnTo>
                  <a:lnTo>
                    <a:pt x="66" y="6"/>
                  </a:lnTo>
                </a:path>
              </a:pathLst>
            </a:custGeom>
            <a:solidFill>
              <a:srgbClr val="FFFFFF"/>
            </a:solidFill>
            <a:ln w="9525" cap="rnd">
              <a:noFill/>
              <a:round/>
              <a:headEnd/>
              <a:tailEnd/>
            </a:ln>
            <a:effectLst/>
          </p:spPr>
          <p:txBody>
            <a:bodyPr/>
            <a:lstStyle/>
            <a:p>
              <a:endParaRPr lang="en-US"/>
            </a:p>
          </p:txBody>
        </p:sp>
        <p:sp>
          <p:nvSpPr>
            <p:cNvPr id="16394" name="Freeform 10"/>
            <p:cNvSpPr>
              <a:spLocks/>
            </p:cNvSpPr>
            <p:nvPr/>
          </p:nvSpPr>
          <p:spPr bwMode="auto">
            <a:xfrm>
              <a:off x="153" y="4778"/>
              <a:ext cx="70" cy="34"/>
            </a:xfrm>
            <a:custGeom>
              <a:avLst/>
              <a:gdLst/>
              <a:ahLst/>
              <a:cxnLst>
                <a:cxn ang="0">
                  <a:pos x="69" y="6"/>
                </a:cxn>
                <a:cxn ang="0">
                  <a:pos x="65" y="0"/>
                </a:cxn>
                <a:cxn ang="0">
                  <a:pos x="0" y="26"/>
                </a:cxn>
                <a:cxn ang="0">
                  <a:pos x="3" y="33"/>
                </a:cxn>
                <a:cxn ang="0">
                  <a:pos x="69" y="6"/>
                </a:cxn>
              </a:cxnLst>
              <a:rect l="0" t="0" r="r" b="b"/>
              <a:pathLst>
                <a:path w="70" h="34">
                  <a:moveTo>
                    <a:pt x="69" y="6"/>
                  </a:moveTo>
                  <a:lnTo>
                    <a:pt x="65" y="0"/>
                  </a:lnTo>
                  <a:lnTo>
                    <a:pt x="0" y="26"/>
                  </a:lnTo>
                  <a:lnTo>
                    <a:pt x="3" y="33"/>
                  </a:lnTo>
                  <a:lnTo>
                    <a:pt x="69" y="6"/>
                  </a:lnTo>
                </a:path>
              </a:pathLst>
            </a:custGeom>
            <a:solidFill>
              <a:srgbClr val="FFFFFF"/>
            </a:solidFill>
            <a:ln w="9525" cap="rnd">
              <a:noFill/>
              <a:round/>
              <a:headEnd/>
              <a:tailEnd/>
            </a:ln>
            <a:effectLst/>
          </p:spPr>
          <p:txBody>
            <a:bodyPr/>
            <a:lstStyle/>
            <a:p>
              <a:endParaRPr lang="en-US"/>
            </a:p>
          </p:txBody>
        </p:sp>
        <p:sp>
          <p:nvSpPr>
            <p:cNvPr id="16395" name="Freeform 11"/>
            <p:cNvSpPr>
              <a:spLocks/>
            </p:cNvSpPr>
            <p:nvPr/>
          </p:nvSpPr>
          <p:spPr bwMode="auto">
            <a:xfrm>
              <a:off x="160" y="4793"/>
              <a:ext cx="70" cy="37"/>
            </a:xfrm>
            <a:custGeom>
              <a:avLst/>
              <a:gdLst/>
              <a:ahLst/>
              <a:cxnLst>
                <a:cxn ang="0">
                  <a:pos x="69" y="7"/>
                </a:cxn>
                <a:cxn ang="0">
                  <a:pos x="65" y="0"/>
                </a:cxn>
                <a:cxn ang="0">
                  <a:pos x="0" y="29"/>
                </a:cxn>
                <a:cxn ang="0">
                  <a:pos x="3" y="36"/>
                </a:cxn>
                <a:cxn ang="0">
                  <a:pos x="69" y="7"/>
                </a:cxn>
              </a:cxnLst>
              <a:rect l="0" t="0" r="r" b="b"/>
              <a:pathLst>
                <a:path w="70" h="37">
                  <a:moveTo>
                    <a:pt x="69" y="7"/>
                  </a:moveTo>
                  <a:lnTo>
                    <a:pt x="65" y="0"/>
                  </a:lnTo>
                  <a:lnTo>
                    <a:pt x="0" y="29"/>
                  </a:lnTo>
                  <a:lnTo>
                    <a:pt x="3" y="36"/>
                  </a:lnTo>
                  <a:lnTo>
                    <a:pt x="69" y="7"/>
                  </a:lnTo>
                </a:path>
              </a:pathLst>
            </a:custGeom>
            <a:solidFill>
              <a:srgbClr val="FFFFFF"/>
            </a:solidFill>
            <a:ln w="9525" cap="rnd">
              <a:noFill/>
              <a:round/>
              <a:headEnd/>
              <a:tailEnd/>
            </a:ln>
            <a:effectLst/>
          </p:spPr>
          <p:txBody>
            <a:bodyPr/>
            <a:lstStyle/>
            <a:p>
              <a:endParaRPr lang="en-US"/>
            </a:p>
          </p:txBody>
        </p:sp>
        <p:sp>
          <p:nvSpPr>
            <p:cNvPr id="16396" name="Freeform 12"/>
            <p:cNvSpPr>
              <a:spLocks/>
            </p:cNvSpPr>
            <p:nvPr/>
          </p:nvSpPr>
          <p:spPr bwMode="auto">
            <a:xfrm>
              <a:off x="89" y="4691"/>
              <a:ext cx="121" cy="58"/>
            </a:xfrm>
            <a:custGeom>
              <a:avLst/>
              <a:gdLst/>
              <a:ahLst/>
              <a:cxnLst>
                <a:cxn ang="0">
                  <a:pos x="120" y="7"/>
                </a:cxn>
                <a:cxn ang="0">
                  <a:pos x="118" y="0"/>
                </a:cxn>
                <a:cxn ang="0">
                  <a:pos x="0" y="50"/>
                </a:cxn>
                <a:cxn ang="0">
                  <a:pos x="2" y="57"/>
                </a:cxn>
                <a:cxn ang="0">
                  <a:pos x="120" y="7"/>
                </a:cxn>
              </a:cxnLst>
              <a:rect l="0" t="0" r="r" b="b"/>
              <a:pathLst>
                <a:path w="121" h="58">
                  <a:moveTo>
                    <a:pt x="120" y="7"/>
                  </a:moveTo>
                  <a:lnTo>
                    <a:pt x="118" y="0"/>
                  </a:lnTo>
                  <a:lnTo>
                    <a:pt x="0" y="50"/>
                  </a:lnTo>
                  <a:lnTo>
                    <a:pt x="2" y="57"/>
                  </a:lnTo>
                  <a:lnTo>
                    <a:pt x="120" y="7"/>
                  </a:lnTo>
                </a:path>
              </a:pathLst>
            </a:custGeom>
            <a:solidFill>
              <a:srgbClr val="FFFFFF"/>
            </a:solidFill>
            <a:ln w="9525" cap="rnd">
              <a:noFill/>
              <a:round/>
              <a:headEnd/>
              <a:tailEnd/>
            </a:ln>
            <a:effectLst/>
          </p:spPr>
          <p:txBody>
            <a:bodyPr/>
            <a:lstStyle/>
            <a:p>
              <a:endParaRPr lang="en-US"/>
            </a:p>
          </p:txBody>
        </p:sp>
        <p:sp>
          <p:nvSpPr>
            <p:cNvPr id="16397" name="Freeform 13"/>
            <p:cNvSpPr>
              <a:spLocks/>
            </p:cNvSpPr>
            <p:nvPr/>
          </p:nvSpPr>
          <p:spPr bwMode="auto">
            <a:xfrm>
              <a:off x="74" y="4680"/>
              <a:ext cx="123" cy="59"/>
            </a:xfrm>
            <a:custGeom>
              <a:avLst/>
              <a:gdLst/>
              <a:ahLst/>
              <a:cxnLst>
                <a:cxn ang="0">
                  <a:pos x="122" y="7"/>
                </a:cxn>
                <a:cxn ang="0">
                  <a:pos x="119" y="0"/>
                </a:cxn>
                <a:cxn ang="0">
                  <a:pos x="0" y="51"/>
                </a:cxn>
                <a:cxn ang="0">
                  <a:pos x="2" y="58"/>
                </a:cxn>
                <a:cxn ang="0">
                  <a:pos x="122" y="7"/>
                </a:cxn>
              </a:cxnLst>
              <a:rect l="0" t="0" r="r" b="b"/>
              <a:pathLst>
                <a:path w="123" h="59">
                  <a:moveTo>
                    <a:pt x="122" y="7"/>
                  </a:moveTo>
                  <a:lnTo>
                    <a:pt x="119" y="0"/>
                  </a:lnTo>
                  <a:lnTo>
                    <a:pt x="0" y="51"/>
                  </a:lnTo>
                  <a:lnTo>
                    <a:pt x="2" y="58"/>
                  </a:lnTo>
                  <a:lnTo>
                    <a:pt x="122" y="7"/>
                  </a:lnTo>
                </a:path>
              </a:pathLst>
            </a:custGeom>
            <a:solidFill>
              <a:srgbClr val="FFFFFF"/>
            </a:solidFill>
            <a:ln w="9525" cap="rnd">
              <a:noFill/>
              <a:round/>
              <a:headEnd/>
              <a:tailEnd/>
            </a:ln>
            <a:effectLst/>
          </p:spPr>
          <p:txBody>
            <a:bodyPr/>
            <a:lstStyle/>
            <a:p>
              <a:endParaRPr lang="en-US"/>
            </a:p>
          </p:txBody>
        </p:sp>
        <p:sp>
          <p:nvSpPr>
            <p:cNvPr id="16398" name="Freeform 14"/>
            <p:cNvSpPr>
              <a:spLocks/>
            </p:cNvSpPr>
            <p:nvPr/>
          </p:nvSpPr>
          <p:spPr bwMode="auto">
            <a:xfrm>
              <a:off x="200" y="4693"/>
              <a:ext cx="55" cy="105"/>
            </a:xfrm>
            <a:custGeom>
              <a:avLst/>
              <a:gdLst/>
              <a:ahLst/>
              <a:cxnLst>
                <a:cxn ang="0">
                  <a:pos x="46" y="104"/>
                </a:cxn>
                <a:cxn ang="0">
                  <a:pos x="54" y="101"/>
                </a:cxn>
                <a:cxn ang="0">
                  <a:pos x="7" y="0"/>
                </a:cxn>
                <a:cxn ang="0">
                  <a:pos x="0" y="3"/>
                </a:cxn>
                <a:cxn ang="0">
                  <a:pos x="46" y="104"/>
                </a:cxn>
              </a:cxnLst>
              <a:rect l="0" t="0" r="r" b="b"/>
              <a:pathLst>
                <a:path w="55" h="105">
                  <a:moveTo>
                    <a:pt x="46" y="104"/>
                  </a:moveTo>
                  <a:lnTo>
                    <a:pt x="54" y="101"/>
                  </a:lnTo>
                  <a:lnTo>
                    <a:pt x="7" y="0"/>
                  </a:lnTo>
                  <a:lnTo>
                    <a:pt x="0" y="3"/>
                  </a:lnTo>
                  <a:lnTo>
                    <a:pt x="46" y="104"/>
                  </a:lnTo>
                </a:path>
              </a:pathLst>
            </a:custGeom>
            <a:solidFill>
              <a:srgbClr val="FFFFFF"/>
            </a:solidFill>
            <a:ln w="9525" cap="rnd">
              <a:noFill/>
              <a:round/>
              <a:headEnd/>
              <a:tailEnd/>
            </a:ln>
            <a:effectLst/>
          </p:spPr>
          <p:txBody>
            <a:bodyPr/>
            <a:lstStyle/>
            <a:p>
              <a:endParaRPr lang="en-US"/>
            </a:p>
          </p:txBody>
        </p:sp>
        <p:sp>
          <p:nvSpPr>
            <p:cNvPr id="16399" name="Freeform 15"/>
            <p:cNvSpPr>
              <a:spLocks/>
            </p:cNvSpPr>
            <p:nvPr/>
          </p:nvSpPr>
          <p:spPr bwMode="auto">
            <a:xfrm>
              <a:off x="89" y="4739"/>
              <a:ext cx="54" cy="108"/>
            </a:xfrm>
            <a:custGeom>
              <a:avLst/>
              <a:gdLst/>
              <a:ahLst/>
              <a:cxnLst>
                <a:cxn ang="0">
                  <a:pos x="46" y="107"/>
                </a:cxn>
                <a:cxn ang="0">
                  <a:pos x="53" y="102"/>
                </a:cxn>
                <a:cxn ang="0">
                  <a:pos x="7" y="0"/>
                </a:cxn>
                <a:cxn ang="0">
                  <a:pos x="0" y="4"/>
                </a:cxn>
                <a:cxn ang="0">
                  <a:pos x="46" y="107"/>
                </a:cxn>
              </a:cxnLst>
              <a:rect l="0" t="0" r="r" b="b"/>
              <a:pathLst>
                <a:path w="54" h="108">
                  <a:moveTo>
                    <a:pt x="46" y="107"/>
                  </a:moveTo>
                  <a:lnTo>
                    <a:pt x="53" y="102"/>
                  </a:lnTo>
                  <a:lnTo>
                    <a:pt x="7" y="0"/>
                  </a:lnTo>
                  <a:lnTo>
                    <a:pt x="0" y="4"/>
                  </a:lnTo>
                  <a:lnTo>
                    <a:pt x="46" y="107"/>
                  </a:lnTo>
                </a:path>
              </a:pathLst>
            </a:custGeom>
            <a:solidFill>
              <a:srgbClr val="FFFFFF"/>
            </a:solidFill>
            <a:ln w="9525" cap="rnd">
              <a:noFill/>
              <a:round/>
              <a:headEnd/>
              <a:tailEnd/>
            </a:ln>
            <a:effectLst/>
          </p:spPr>
          <p:txBody>
            <a:bodyPr/>
            <a:lstStyle/>
            <a:p>
              <a:endParaRPr lang="en-US"/>
            </a:p>
          </p:txBody>
        </p:sp>
        <p:sp>
          <p:nvSpPr>
            <p:cNvPr id="16400" name="Freeform 16"/>
            <p:cNvSpPr>
              <a:spLocks/>
            </p:cNvSpPr>
            <p:nvPr/>
          </p:nvSpPr>
          <p:spPr bwMode="auto">
            <a:xfrm>
              <a:off x="69" y="4731"/>
              <a:ext cx="58" cy="116"/>
            </a:xfrm>
            <a:custGeom>
              <a:avLst/>
              <a:gdLst/>
              <a:ahLst/>
              <a:cxnLst>
                <a:cxn ang="0">
                  <a:pos x="50" y="115"/>
                </a:cxn>
                <a:cxn ang="0">
                  <a:pos x="57" y="112"/>
                </a:cxn>
                <a:cxn ang="0">
                  <a:pos x="5" y="0"/>
                </a:cxn>
                <a:cxn ang="0">
                  <a:pos x="0" y="2"/>
                </a:cxn>
                <a:cxn ang="0">
                  <a:pos x="50" y="115"/>
                </a:cxn>
              </a:cxnLst>
              <a:rect l="0" t="0" r="r" b="b"/>
              <a:pathLst>
                <a:path w="58" h="116">
                  <a:moveTo>
                    <a:pt x="50" y="115"/>
                  </a:moveTo>
                  <a:lnTo>
                    <a:pt x="57" y="112"/>
                  </a:lnTo>
                  <a:lnTo>
                    <a:pt x="5" y="0"/>
                  </a:lnTo>
                  <a:lnTo>
                    <a:pt x="0" y="2"/>
                  </a:lnTo>
                  <a:lnTo>
                    <a:pt x="50" y="115"/>
                  </a:lnTo>
                </a:path>
              </a:pathLst>
            </a:custGeom>
            <a:solidFill>
              <a:srgbClr val="FFFFFF"/>
            </a:solidFill>
            <a:ln w="9525" cap="rnd">
              <a:noFill/>
              <a:round/>
              <a:headEnd/>
              <a:tailEnd/>
            </a:ln>
            <a:effectLst/>
          </p:spPr>
          <p:txBody>
            <a:bodyPr/>
            <a:lstStyle/>
            <a:p>
              <a:endParaRPr lang="en-US"/>
            </a:p>
          </p:txBody>
        </p:sp>
        <p:sp>
          <p:nvSpPr>
            <p:cNvPr id="16401" name="Freeform 17"/>
            <p:cNvSpPr>
              <a:spLocks/>
            </p:cNvSpPr>
            <p:nvPr/>
          </p:nvSpPr>
          <p:spPr bwMode="auto">
            <a:xfrm>
              <a:off x="73" y="4731"/>
              <a:ext cx="27" cy="17"/>
            </a:xfrm>
            <a:custGeom>
              <a:avLst/>
              <a:gdLst/>
              <a:ahLst/>
              <a:cxnLst>
                <a:cxn ang="0">
                  <a:pos x="22" y="16"/>
                </a:cxn>
                <a:cxn ang="0">
                  <a:pos x="26" y="9"/>
                </a:cxn>
                <a:cxn ang="0">
                  <a:pos x="4" y="0"/>
                </a:cxn>
                <a:cxn ang="0">
                  <a:pos x="0" y="6"/>
                </a:cxn>
                <a:cxn ang="0">
                  <a:pos x="22" y="16"/>
                </a:cxn>
              </a:cxnLst>
              <a:rect l="0" t="0" r="r" b="b"/>
              <a:pathLst>
                <a:path w="27" h="17">
                  <a:moveTo>
                    <a:pt x="22" y="16"/>
                  </a:moveTo>
                  <a:lnTo>
                    <a:pt x="26" y="9"/>
                  </a:lnTo>
                  <a:lnTo>
                    <a:pt x="4" y="0"/>
                  </a:lnTo>
                  <a:lnTo>
                    <a:pt x="0" y="6"/>
                  </a:lnTo>
                  <a:lnTo>
                    <a:pt x="22" y="16"/>
                  </a:lnTo>
                </a:path>
              </a:pathLst>
            </a:custGeom>
            <a:solidFill>
              <a:srgbClr val="FFFFFF"/>
            </a:solidFill>
            <a:ln w="9525" cap="rnd">
              <a:noFill/>
              <a:round/>
              <a:headEnd/>
              <a:tailEnd/>
            </a:ln>
            <a:effectLst/>
          </p:spPr>
          <p:txBody>
            <a:bodyPr/>
            <a:lstStyle/>
            <a:p>
              <a:endParaRPr lang="en-US"/>
            </a:p>
          </p:txBody>
        </p:sp>
        <p:sp>
          <p:nvSpPr>
            <p:cNvPr id="16402" name="Freeform 18"/>
            <p:cNvSpPr>
              <a:spLocks/>
            </p:cNvSpPr>
            <p:nvPr/>
          </p:nvSpPr>
          <p:spPr bwMode="auto">
            <a:xfrm>
              <a:off x="179" y="4686"/>
              <a:ext cx="27" cy="18"/>
            </a:xfrm>
            <a:custGeom>
              <a:avLst/>
              <a:gdLst/>
              <a:ahLst/>
              <a:cxnLst>
                <a:cxn ang="0">
                  <a:pos x="22" y="17"/>
                </a:cxn>
                <a:cxn ang="0">
                  <a:pos x="26" y="10"/>
                </a:cxn>
                <a:cxn ang="0">
                  <a:pos x="4" y="0"/>
                </a:cxn>
                <a:cxn ang="0">
                  <a:pos x="0" y="5"/>
                </a:cxn>
                <a:cxn ang="0">
                  <a:pos x="22" y="17"/>
                </a:cxn>
              </a:cxnLst>
              <a:rect l="0" t="0" r="r" b="b"/>
              <a:pathLst>
                <a:path w="27" h="18">
                  <a:moveTo>
                    <a:pt x="22" y="17"/>
                  </a:moveTo>
                  <a:lnTo>
                    <a:pt x="26" y="10"/>
                  </a:lnTo>
                  <a:lnTo>
                    <a:pt x="4" y="0"/>
                  </a:lnTo>
                  <a:lnTo>
                    <a:pt x="0" y="5"/>
                  </a:lnTo>
                  <a:lnTo>
                    <a:pt x="22" y="17"/>
                  </a:lnTo>
                </a:path>
              </a:pathLst>
            </a:custGeom>
            <a:solidFill>
              <a:srgbClr val="FFFFFF"/>
            </a:solidFill>
            <a:ln w="9525" cap="rnd">
              <a:noFill/>
              <a:round/>
              <a:headEnd/>
              <a:tailEnd/>
            </a:ln>
            <a:effectLst/>
          </p:spPr>
          <p:txBody>
            <a:bodyPr/>
            <a:lstStyle/>
            <a:p>
              <a:endParaRPr lang="en-US"/>
            </a:p>
          </p:txBody>
        </p:sp>
      </p:gr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Rot="1" noChangeArrowheads="1" noTextEdit="1"/>
          </p:cNvSpPr>
          <p:nvPr>
            <p:ph type="sldImg"/>
          </p:nvPr>
        </p:nvSpPr>
        <p:spPr>
          <a:xfrm>
            <a:off x="474663" y="161925"/>
            <a:ext cx="5864225" cy="4397375"/>
          </a:xfrm>
          <a:ln cap="flat"/>
        </p:spPr>
      </p:sp>
      <p:sp>
        <p:nvSpPr>
          <p:cNvPr id="18435" name="Rectangle 3"/>
          <p:cNvSpPr>
            <a:spLocks noGrp="1" noChangeArrowheads="1"/>
          </p:cNvSpPr>
          <p:nvPr>
            <p:ph type="body" idx="1"/>
          </p:nvPr>
        </p:nvSpPr>
        <p:spPr>
          <a:noFill/>
          <a:ln/>
        </p:spPr>
        <p:txBody>
          <a:bodyPr/>
          <a:lstStyle/>
          <a:p>
            <a:r>
              <a:rPr lang="en-US"/>
              <a:t>Definition of a Relational Database</a:t>
            </a:r>
          </a:p>
          <a:p>
            <a:pPr lvl="1"/>
            <a:r>
              <a:rPr lang="en-US"/>
              <a:t>A </a:t>
            </a:r>
            <a:r>
              <a:rPr lang="en-US">
                <a:solidFill>
                  <a:srgbClr val="FC0128"/>
                </a:solidFill>
              </a:rPr>
              <a:t>relational database</a:t>
            </a:r>
            <a:r>
              <a:rPr lang="en-US"/>
              <a:t> uses relations or two-dimensional tables to store information.</a:t>
            </a:r>
          </a:p>
          <a:p>
            <a:pPr lvl="1"/>
            <a:r>
              <a:rPr lang="en-US"/>
              <a:t>For example, you might want to store information about all the employees in your company. In a relational database, you create several tables to store different pieces of information about your employees, such as an employee table, a department table, and a salary table.</a:t>
            </a:r>
          </a:p>
          <a:p>
            <a:pPr lvl="1"/>
            <a:r>
              <a:rPr lang="en-US"/>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Rot="1" noChangeArrowheads="1" noTextEdit="1"/>
          </p:cNvSpPr>
          <p:nvPr>
            <p:ph type="sldImg"/>
          </p:nvPr>
        </p:nvSpPr>
        <p:spPr>
          <a:xfrm>
            <a:off x="474663" y="161925"/>
            <a:ext cx="5864225" cy="4397375"/>
          </a:xfrm>
          <a:ln cap="flat"/>
        </p:spPr>
      </p:sp>
      <p:sp>
        <p:nvSpPr>
          <p:cNvPr id="20483" name="Rectangle 3"/>
          <p:cNvSpPr>
            <a:spLocks noGrp="1" noChangeArrowheads="1"/>
          </p:cNvSpPr>
          <p:nvPr>
            <p:ph type="body" idx="1"/>
          </p:nvPr>
        </p:nvSpPr>
        <p:spPr>
          <a:noFill/>
          <a:ln/>
        </p:spPr>
        <p:txBody>
          <a:bodyPr/>
          <a:lstStyle/>
          <a:p>
            <a:r>
              <a:rPr lang="en-US"/>
              <a:t>Data Models</a:t>
            </a:r>
          </a:p>
          <a:p>
            <a:pPr lvl="1"/>
            <a:r>
              <a:rPr lang="en-US"/>
              <a:t>Models are a cornerstone of design. Engineers build a model of a car to work out any details before putting it into production. In the same manner, system designers develop models to explore ideas and improve the understanding of the database design.</a:t>
            </a:r>
          </a:p>
          <a:p>
            <a:r>
              <a:rPr lang="en-US"/>
              <a:t>Purpose of Models</a:t>
            </a:r>
          </a:p>
          <a:p>
            <a:pPr lvl="1"/>
            <a:r>
              <a:rPr lang="en-US"/>
              <a:t>Models help communicate the concepts in people’s minds. They can be used to do the following:</a:t>
            </a:r>
          </a:p>
          <a:p>
            <a:pPr lvl="2"/>
            <a:r>
              <a:rPr lang="en-US"/>
              <a:t>Communicate</a:t>
            </a:r>
          </a:p>
          <a:p>
            <a:pPr lvl="2"/>
            <a:r>
              <a:rPr lang="en-US"/>
              <a:t>Categorize</a:t>
            </a:r>
          </a:p>
          <a:p>
            <a:pPr lvl="2"/>
            <a:r>
              <a:rPr lang="en-US"/>
              <a:t>Describe</a:t>
            </a:r>
          </a:p>
          <a:p>
            <a:pPr lvl="2"/>
            <a:r>
              <a:rPr lang="en-US"/>
              <a:t>Specify</a:t>
            </a:r>
          </a:p>
          <a:p>
            <a:pPr lvl="2"/>
            <a:r>
              <a:rPr lang="en-US"/>
              <a:t>Investigate</a:t>
            </a:r>
          </a:p>
          <a:p>
            <a:pPr lvl="2"/>
            <a:r>
              <a:rPr lang="en-US"/>
              <a:t>Evolve</a:t>
            </a:r>
          </a:p>
          <a:p>
            <a:pPr lvl="2"/>
            <a:r>
              <a:rPr lang="en-US"/>
              <a:t>Analyze</a:t>
            </a:r>
          </a:p>
          <a:p>
            <a:pPr lvl="2"/>
            <a:r>
              <a:rPr lang="en-US"/>
              <a:t>Imitate</a:t>
            </a:r>
          </a:p>
          <a:p>
            <a:pPr lvl="1"/>
            <a:r>
              <a:rPr lang="en-US"/>
              <a:t>The objective is to produce a model that fits a multitude of these uses, can be understood by an end user, and contains sufficient detail for a developer to build a database system.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Rot="1" noChangeArrowheads="1" noTextEdit="1"/>
          </p:cNvSpPr>
          <p:nvPr>
            <p:ph type="sldImg"/>
          </p:nvPr>
        </p:nvSpPr>
        <p:spPr>
          <a:xfrm>
            <a:off x="444500" y="168275"/>
            <a:ext cx="5927725" cy="4445000"/>
          </a:xfrm>
          <a:ln cap="flat"/>
        </p:spPr>
      </p:sp>
      <p:sp>
        <p:nvSpPr>
          <p:cNvPr id="22531" name="Rectangle 3"/>
          <p:cNvSpPr>
            <a:spLocks noGrp="1" noChangeArrowheads="1"/>
          </p:cNvSpPr>
          <p:nvPr>
            <p:ph type="body" idx="1"/>
          </p:nvPr>
        </p:nvSpPr>
        <p:spPr>
          <a:xfrm>
            <a:off x="452438" y="4699000"/>
            <a:ext cx="5800725" cy="3795713"/>
          </a:xfrm>
          <a:noFill/>
          <a:ln/>
        </p:spPr>
        <p:txBody>
          <a:bodyPr lIns="0" tIns="0" rIns="0" bIns="0"/>
          <a:lstStyle/>
          <a:p>
            <a:pPr defTabSz="446088">
              <a:tabLst>
                <a:tab pos="434975" algn="l"/>
              </a:tabLst>
            </a:pPr>
            <a:r>
              <a:rPr lang="en-US"/>
              <a:t>ER Modeling</a:t>
            </a:r>
          </a:p>
          <a:p>
            <a:pPr lvl="1" defTabSz="446088">
              <a:tabLst>
                <a:tab pos="434975" algn="l"/>
              </a:tabLst>
            </a:pPr>
            <a:r>
              <a:rPr lang="en-US"/>
              <a:t>In an effective system, data is divided into discrete categories or entities. An </a:t>
            </a:r>
            <a:r>
              <a:rPr lang="en-US" i="1">
                <a:solidFill>
                  <a:srgbClr val="FC0128"/>
                </a:solidFill>
              </a:rPr>
              <a:t>entity relationship (ER) </a:t>
            </a:r>
            <a:r>
              <a:rPr lang="en-US"/>
              <a:t>model is an illustration of various entities in a business and the relationships between them. An ER model is derived from business specifications or narratives and built during the analysis phase of the system development life cycle. </a:t>
            </a:r>
            <a:r>
              <a:rPr lang="en-US">
                <a:solidFill>
                  <a:srgbClr val="000000"/>
                </a:solidFill>
              </a:rPr>
              <a:t>ER models separate the information required by a business from the activities performed within a business. Although businesses can change their activities, the type of information tends to remain constant. Therefore, the data structures also tend to be constant.</a:t>
            </a:r>
          </a:p>
          <a:p>
            <a:pPr defTabSz="446088">
              <a:tabLst>
                <a:tab pos="434975" algn="l"/>
              </a:tabLst>
            </a:pPr>
            <a:r>
              <a:rPr lang="en-US"/>
              <a:t>Benefits of ER Modeling</a:t>
            </a:r>
          </a:p>
          <a:p>
            <a:pPr marL="430213" lvl="2" indent="-201613" defTabSz="446088">
              <a:tabLst>
                <a:tab pos="434975" algn="l"/>
              </a:tabLst>
            </a:pPr>
            <a:r>
              <a:rPr lang="en-US">
                <a:solidFill>
                  <a:srgbClr val="000000"/>
                </a:solidFill>
              </a:rPr>
              <a:t>Documents information for the organization in a clear, precise format</a:t>
            </a:r>
          </a:p>
          <a:p>
            <a:pPr marL="430213" lvl="2" indent="-201613" defTabSz="446088">
              <a:tabLst>
                <a:tab pos="434975" algn="l"/>
              </a:tabLst>
            </a:pPr>
            <a:r>
              <a:rPr lang="en-US">
                <a:solidFill>
                  <a:srgbClr val="000000"/>
                </a:solidFill>
              </a:rPr>
              <a:t>Provides a clear picture of the scope of the information requirement</a:t>
            </a:r>
          </a:p>
          <a:p>
            <a:pPr marL="430213" lvl="2" indent="-201613" defTabSz="446088">
              <a:tabLst>
                <a:tab pos="434975" algn="l"/>
              </a:tabLst>
            </a:pPr>
            <a:r>
              <a:rPr lang="en-US">
                <a:solidFill>
                  <a:srgbClr val="000000"/>
                </a:solidFill>
              </a:rPr>
              <a:t>Provides an easily understood pictorial map for the database design</a:t>
            </a:r>
          </a:p>
          <a:p>
            <a:pPr marL="430213" lvl="2" indent="-201613" defTabSz="446088">
              <a:tabLst>
                <a:tab pos="434975" algn="l"/>
              </a:tabLst>
            </a:pPr>
            <a:r>
              <a:rPr lang="en-US">
                <a:solidFill>
                  <a:srgbClr val="000000"/>
                </a:solidFill>
              </a:rPr>
              <a:t>Offers an effective framework for integrating multiple applications</a:t>
            </a:r>
          </a:p>
          <a:p>
            <a:pPr defTabSz="446088">
              <a:tabLst>
                <a:tab pos="434975" algn="l"/>
              </a:tabLst>
            </a:pPr>
            <a:r>
              <a:rPr lang="en-US"/>
              <a:t>Key Components</a:t>
            </a:r>
          </a:p>
          <a:p>
            <a:pPr marL="430213" lvl="2" indent="-201613" defTabSz="446088">
              <a:tabLst>
                <a:tab pos="434975" algn="l"/>
              </a:tabLst>
            </a:pPr>
            <a:r>
              <a:rPr lang="en-US">
                <a:solidFill>
                  <a:srgbClr val="FC0128"/>
                </a:solidFill>
              </a:rPr>
              <a:t>Entity:</a:t>
            </a:r>
            <a:r>
              <a:rPr lang="en-US"/>
              <a:t> A thing of significance about which information needs to be known. Examples are departments, employees, and orders.</a:t>
            </a:r>
          </a:p>
          <a:p>
            <a:pPr marL="430213" lvl="2" indent="-201613" defTabSz="446088">
              <a:tabLst>
                <a:tab pos="434975" algn="l"/>
              </a:tabLst>
            </a:pPr>
            <a:r>
              <a:rPr lang="en-US">
                <a:solidFill>
                  <a:srgbClr val="FC0128"/>
                </a:solidFill>
              </a:rPr>
              <a:t>Attribute:</a:t>
            </a:r>
            <a:r>
              <a:rPr lang="en-US">
                <a:solidFill>
                  <a:srgbClr val="000000"/>
                </a:solidFill>
              </a:rPr>
              <a:t> Something that describes or qualifies an entity. For example, for the employee entity, the attributes would be the employee number, name, job title, hire date, department number, and so on. </a:t>
            </a:r>
            <a:r>
              <a:rPr lang="en-US"/>
              <a:t>Each of the attributes is either required or optional. This state is called </a:t>
            </a:r>
            <a:r>
              <a:rPr lang="en-US" i="1"/>
              <a:t>optionality</a:t>
            </a:r>
            <a:r>
              <a:rPr lang="en-US"/>
              <a:t>. </a:t>
            </a:r>
            <a:endParaRPr lang="en-US">
              <a:solidFill>
                <a:srgbClr val="000000"/>
              </a:solidFill>
            </a:endParaRPr>
          </a:p>
          <a:p>
            <a:pPr marL="430213" lvl="2" indent="-201613" defTabSz="446088">
              <a:tabLst>
                <a:tab pos="434975" algn="l"/>
              </a:tabLst>
            </a:pPr>
            <a:r>
              <a:rPr lang="en-US">
                <a:solidFill>
                  <a:srgbClr val="FC0128"/>
                </a:solidFill>
              </a:rPr>
              <a:t>Relationship:</a:t>
            </a:r>
            <a:r>
              <a:rPr lang="en-US">
                <a:solidFill>
                  <a:srgbClr val="000000"/>
                </a:solidFill>
              </a:rPr>
              <a:t> A named association between entities showing optionality and degree. Examples are employees and departments, and orders and items.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050" name="Rectangle 2"/>
          <p:cNvSpPr>
            <a:spLocks noChangeArrowheads="1"/>
          </p:cNvSpPr>
          <p:nvPr/>
        </p:nvSpPr>
        <p:spPr bwMode="hidden">
          <a:xfrm>
            <a:off x="0" y="0"/>
            <a:ext cx="8648700" cy="6038850"/>
          </a:xfrm>
          <a:prstGeom prst="rect">
            <a:avLst/>
          </a:prstGeom>
          <a:gradFill rotWithShape="0">
            <a:gsLst>
              <a:gs pos="0">
                <a:srgbClr val="000066"/>
              </a:gs>
              <a:gs pos="100000">
                <a:srgbClr val="660033"/>
              </a:gs>
            </a:gsLst>
            <a:lin ang="2700000" scaled="1"/>
          </a:gradFill>
          <a:ln w="9525">
            <a:noFill/>
            <a:miter lim="800000"/>
            <a:headEnd/>
            <a:tailEnd/>
          </a:ln>
          <a:effectLst/>
        </p:spPr>
        <p:txBody>
          <a:bodyPr wrap="none" anchor="ctr"/>
          <a:lstStyle/>
          <a:p>
            <a:endParaRPr lang="en-US"/>
          </a:p>
        </p:txBody>
      </p:sp>
      <p:pic>
        <p:nvPicPr>
          <p:cNvPr id="2051" name="Picture 3"/>
          <p:cNvPicPr>
            <a:picLocks noChangeArrowheads="1"/>
          </p:cNvPicPr>
          <p:nvPr/>
        </p:nvPicPr>
        <p:blipFill>
          <a:blip r:embed="rId2"/>
          <a:srcRect/>
          <a:stretch>
            <a:fillRect/>
          </a:stretch>
        </p:blipFill>
        <p:spPr bwMode="auto">
          <a:xfrm>
            <a:off x="6634163" y="6335713"/>
            <a:ext cx="1604962" cy="177800"/>
          </a:xfrm>
          <a:prstGeom prst="rect">
            <a:avLst/>
          </a:prstGeom>
          <a:noFill/>
          <a:ln w="9525">
            <a:noFill/>
            <a:miter lim="800000"/>
            <a:headEnd/>
            <a:tailEnd/>
          </a:ln>
          <a:effectLst/>
        </p:spPr>
      </p:pic>
      <p:sp>
        <p:nvSpPr>
          <p:cNvPr id="2052" name="Rectangle 4"/>
          <p:cNvSpPr>
            <a:spLocks noChangeArrowheads="1"/>
          </p:cNvSpPr>
          <p:nvPr/>
        </p:nvSpPr>
        <p:spPr bwMode="auto">
          <a:xfrm>
            <a:off x="2420938" y="6311900"/>
            <a:ext cx="4102100" cy="274638"/>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200">
                <a:solidFill>
                  <a:srgbClr val="0066FF"/>
                </a:solidFill>
                <a:latin typeface="Arial" pitchFamily="34" charset="0"/>
              </a:rPr>
              <a:t>Copyright </a:t>
            </a:r>
            <a:r>
              <a:rPr lang="en-US" sz="1200">
                <a:solidFill>
                  <a:srgbClr val="0066FF"/>
                </a:solidFill>
                <a:latin typeface="Symbol" pitchFamily="18" charset="2"/>
              </a:rPr>
              <a:t>Ó</a:t>
            </a:r>
            <a:r>
              <a:rPr lang="en-US" sz="1200">
                <a:solidFill>
                  <a:srgbClr val="0066FF"/>
                </a:solidFill>
                <a:latin typeface="Arial" pitchFamily="34" charset="0"/>
              </a:rPr>
              <a:t> Oracle Corporation, 1998. All rights reserved.</a:t>
            </a:r>
          </a:p>
        </p:txBody>
      </p:sp>
      <p:sp>
        <p:nvSpPr>
          <p:cNvPr id="2053" name="Rectangle 5"/>
          <p:cNvSpPr>
            <a:spLocks noGrp="1" noChangeArrowheads="1"/>
          </p:cNvSpPr>
          <p:nvPr>
            <p:ph type="ctrTitle" sz="quarter"/>
          </p:nvPr>
        </p:nvSpPr>
        <p:spPr>
          <a:xfrm>
            <a:off x="927100" y="2667000"/>
            <a:ext cx="7302500" cy="1181100"/>
          </a:xfrm>
        </p:spPr>
        <p:txBody>
          <a:bodyPr/>
          <a:lstStyle>
            <a:lvl1pPr>
              <a:defRPr/>
            </a:lvl1pPr>
          </a:lstStyle>
          <a:p>
            <a:r>
              <a:rPr lang="en-US"/>
              <a:t>Click to edit Master title style</a:t>
            </a:r>
          </a:p>
        </p:txBody>
      </p:sp>
      <p:sp>
        <p:nvSpPr>
          <p:cNvPr id="2054" name="Rectangle 6"/>
          <p:cNvSpPr>
            <a:spLocks noGrp="1" noChangeArrowheads="1"/>
          </p:cNvSpPr>
          <p:nvPr>
            <p:ph type="subTitle" sz="quarter" idx="1"/>
          </p:nvPr>
        </p:nvSpPr>
        <p:spPr>
          <a:xfrm>
            <a:off x="914400" y="3886200"/>
            <a:ext cx="7327900" cy="641350"/>
          </a:xfrm>
        </p:spPr>
        <p:txBody>
          <a:bodyPr/>
          <a:lstStyle>
            <a:lvl1pPr algn="ctr" defTabSz="914400">
              <a:tabLst/>
              <a:defRPr/>
            </a:lvl1pPr>
          </a:lstStyle>
          <a:p>
            <a:r>
              <a:rPr lang="en-US"/>
              <a:t>Click to edit Master subtitle style</a:t>
            </a:r>
          </a:p>
        </p:txBody>
      </p:sp>
      <p:sp>
        <p:nvSpPr>
          <p:cNvPr id="2055" name="Rectangle 7"/>
          <p:cNvSpPr>
            <a:spLocks noChangeArrowheads="1"/>
          </p:cNvSpPr>
          <p:nvPr/>
        </p:nvSpPr>
        <p:spPr bwMode="hidden">
          <a:xfrm>
            <a:off x="4064000" y="1104900"/>
            <a:ext cx="1028700" cy="1028700"/>
          </a:xfrm>
          <a:prstGeom prst="rect">
            <a:avLst/>
          </a:prstGeom>
          <a:gradFill rotWithShape="0">
            <a:gsLst>
              <a:gs pos="0">
                <a:srgbClr val="660033">
                  <a:gamma/>
                  <a:shade val="69804"/>
                  <a:invGamma/>
                </a:srgbClr>
              </a:gs>
              <a:gs pos="100000">
                <a:srgbClr val="660033"/>
              </a:gs>
            </a:gsLst>
            <a:lin ang="2700000" scaled="1"/>
          </a:gradFill>
          <a:ln w="9525">
            <a:noFill/>
            <a:miter lim="800000"/>
            <a:headEnd/>
            <a:tailEnd/>
          </a:ln>
          <a:effectLst>
            <a:outerShdw dist="53882" dir="2700000" algn="ctr" rotWithShape="0">
              <a:srgbClr val="000000">
                <a:alpha val="50000"/>
              </a:srgbClr>
            </a:outerShdw>
          </a:effectLst>
        </p:spPr>
        <p:txBody>
          <a:bodyPr wrap="none" anchor="ctr"/>
          <a:lstStyle/>
          <a:p>
            <a:endParaRPr lang="en-US"/>
          </a:p>
        </p:txBody>
      </p:sp>
      <p:sp>
        <p:nvSpPr>
          <p:cNvPr id="2056" name="Rectangle 8"/>
          <p:cNvSpPr>
            <a:spLocks noChangeArrowheads="1"/>
          </p:cNvSpPr>
          <p:nvPr/>
        </p:nvSpPr>
        <p:spPr bwMode="gray">
          <a:xfrm>
            <a:off x="4375150" y="1154113"/>
            <a:ext cx="395288" cy="1006475"/>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pPr>
            <a:r>
              <a:rPr lang="en-US" sz="6000" b="1">
                <a:solidFill>
                  <a:srgbClr val="FFCC66"/>
                </a:solidFill>
                <a:effectLst>
                  <a:outerShdw blurRad="38100" dist="38100" dir="2700000" algn="tl">
                    <a:srgbClr val="000000"/>
                  </a:outerShdw>
                </a:effectLst>
                <a:latin typeface="Arial" pitchFamily="34" charset="0"/>
              </a:rPr>
              <a:t>I</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99213" y="511175"/>
            <a:ext cx="1846262" cy="34496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0425" y="511175"/>
            <a:ext cx="5386388" cy="34496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0425" y="1795463"/>
            <a:ext cx="3616325" cy="2165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795463"/>
            <a:ext cx="3616325" cy="2165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80"/>
            </a:gs>
            <a:gs pos="100000">
              <a:srgbClr val="000080">
                <a:gamma/>
                <a:shade val="49804"/>
                <a:invGamma/>
              </a:srgbClr>
            </a:gs>
          </a:gsLst>
          <a:lin ang="2700000" scaled="1"/>
        </a:gra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hidden">
          <a:xfrm>
            <a:off x="0" y="0"/>
            <a:ext cx="8648700" cy="6038850"/>
          </a:xfrm>
          <a:prstGeom prst="rect">
            <a:avLst/>
          </a:prstGeom>
          <a:gradFill rotWithShape="0">
            <a:gsLst>
              <a:gs pos="0">
                <a:srgbClr val="000066"/>
              </a:gs>
              <a:gs pos="100000">
                <a:srgbClr val="660033"/>
              </a:gs>
            </a:gsLst>
            <a:lin ang="2700000" scaled="1"/>
          </a:gradFill>
          <a:ln w="9525">
            <a:noFill/>
            <a:miter lim="800000"/>
            <a:headEnd/>
            <a:tailEnd/>
          </a:ln>
          <a:effectLst/>
        </p:spPr>
        <p:txBody>
          <a:bodyPr wrap="none" anchor="ctr"/>
          <a:lstStyle/>
          <a:p>
            <a:endParaRPr lang="en-US"/>
          </a:p>
        </p:txBody>
      </p:sp>
      <p:sp>
        <p:nvSpPr>
          <p:cNvPr id="1027" name="Rectangle 3"/>
          <p:cNvSpPr>
            <a:spLocks noGrp="1" noChangeArrowheads="1"/>
          </p:cNvSpPr>
          <p:nvPr>
            <p:ph type="title"/>
          </p:nvPr>
        </p:nvSpPr>
        <p:spPr bwMode="auto">
          <a:xfrm>
            <a:off x="922338" y="511175"/>
            <a:ext cx="7299325" cy="881063"/>
          </a:xfrm>
          <a:prstGeom prst="rect">
            <a:avLst/>
          </a:prstGeom>
          <a:noFill/>
          <a:ln w="9525">
            <a:noFill/>
            <a:miter lim="800000"/>
            <a:headEnd/>
            <a:tailEnd/>
          </a:ln>
          <a:effectLst>
            <a:outerShdw dist="53882" dir="2700000" algn="ctr" rotWithShape="0">
              <a:srgbClr val="000000">
                <a:alpha val="50000"/>
              </a:srgbClr>
            </a:outerShdw>
          </a:effectLst>
        </p:spPr>
        <p:txBody>
          <a:bodyPr vert="horz" wrap="square" lIns="92075" tIns="46038" rIns="92075" bIns="46038" numCol="1" anchor="t"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860425" y="1795463"/>
            <a:ext cx="7385050" cy="2165350"/>
          </a:xfrm>
          <a:prstGeom prst="rect">
            <a:avLst/>
          </a:prstGeom>
          <a:noFill/>
          <a:ln w="9525">
            <a:noFill/>
            <a:miter lim="800000"/>
            <a:headEnd/>
            <a:tailEnd/>
          </a:ln>
          <a:effectLst>
            <a:outerShdw dist="53882" dir="2700000" algn="ctr" rotWithShape="0">
              <a:srgbClr val="000000">
                <a:alpha val="50000"/>
              </a:srgbClr>
            </a:outerShdw>
          </a:effectLst>
        </p:spPr>
        <p:txBody>
          <a:bodyPr vert="horz" wrap="square" lIns="92075" tIns="46038" rIns="92075" bIns="46038" numCol="1" anchor="t" anchorCtr="0" compatLnSpc="1">
            <a:prstTxWarp prst="textNoShape">
              <a:avLst/>
            </a:prstTxWarp>
            <a:spAutoFit/>
          </a:bodyPr>
          <a:lstStyle/>
          <a:p>
            <a:pPr lvl="0"/>
            <a:endParaRPr lang="en-US" smtClean="0"/>
          </a:p>
          <a:p>
            <a:pPr lvl="1"/>
            <a:r>
              <a:rPr lang="en-US" smtClean="0"/>
              <a:t>First Level</a:t>
            </a:r>
          </a:p>
          <a:p>
            <a:pPr lvl="2"/>
            <a:r>
              <a:rPr lang="en-US" smtClean="0"/>
              <a:t>Second Level</a:t>
            </a:r>
          </a:p>
          <a:p>
            <a:pPr lvl="0"/>
            <a:r>
              <a:rPr lang="en-US" smtClean="0"/>
              <a:t>	</a:t>
            </a:r>
          </a:p>
        </p:txBody>
      </p:sp>
      <p:sp>
        <p:nvSpPr>
          <p:cNvPr id="1029" name="Rectangle 5"/>
          <p:cNvSpPr>
            <a:spLocks noChangeArrowheads="1"/>
          </p:cNvSpPr>
          <p:nvPr/>
        </p:nvSpPr>
        <p:spPr bwMode="auto">
          <a:xfrm>
            <a:off x="815975" y="6294438"/>
            <a:ext cx="463550" cy="274637"/>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200">
                <a:solidFill>
                  <a:srgbClr val="0066FF"/>
                </a:solidFill>
                <a:latin typeface="Arial" pitchFamily="34" charset="0"/>
              </a:rPr>
              <a:t>I-</a:t>
            </a:r>
            <a:fld id="{20315EFF-F2B1-44A5-B5B6-F2C1499D3A3A}" type="slidenum">
              <a:rPr lang="en-US" sz="1200">
                <a:solidFill>
                  <a:srgbClr val="0066FF"/>
                </a:solidFill>
                <a:latin typeface="Arial" pitchFamily="34" charset="0"/>
              </a:rPr>
              <a:pPr algn="l">
                <a:lnSpc>
                  <a:spcPct val="100000"/>
                </a:lnSpc>
                <a:spcBef>
                  <a:spcPct val="0"/>
                </a:spcBef>
              </a:pPr>
              <a:t>‹#›</a:t>
            </a:fld>
            <a:endParaRPr lang="en-US" sz="1200">
              <a:solidFill>
                <a:srgbClr val="0066FF"/>
              </a:solidFill>
              <a:latin typeface="Arial" pitchFamily="34" charset="0"/>
            </a:endParaRPr>
          </a:p>
        </p:txBody>
      </p:sp>
      <p:pic>
        <p:nvPicPr>
          <p:cNvPr id="1030" name="Picture 6"/>
          <p:cNvPicPr>
            <a:picLocks noChangeArrowheads="1"/>
          </p:cNvPicPr>
          <p:nvPr/>
        </p:nvPicPr>
        <p:blipFill>
          <a:blip r:embed="rId13"/>
          <a:srcRect/>
          <a:stretch>
            <a:fillRect/>
          </a:stretch>
        </p:blipFill>
        <p:spPr bwMode="auto">
          <a:xfrm>
            <a:off x="6634163" y="6335713"/>
            <a:ext cx="1604962" cy="177800"/>
          </a:xfrm>
          <a:prstGeom prst="rect">
            <a:avLst/>
          </a:prstGeom>
          <a:noFill/>
          <a:ln w="9525">
            <a:noFill/>
            <a:miter lim="800000"/>
            <a:headEnd/>
            <a:tailEnd/>
          </a:ln>
          <a:effectLst/>
        </p:spPr>
      </p:pic>
      <p:sp>
        <p:nvSpPr>
          <p:cNvPr id="1031" name="Rectangle 7"/>
          <p:cNvSpPr>
            <a:spLocks noChangeArrowheads="1"/>
          </p:cNvSpPr>
          <p:nvPr/>
        </p:nvSpPr>
        <p:spPr bwMode="auto">
          <a:xfrm>
            <a:off x="2420938" y="6311900"/>
            <a:ext cx="4102100" cy="274638"/>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200">
                <a:solidFill>
                  <a:srgbClr val="0066FF"/>
                </a:solidFill>
                <a:latin typeface="Arial" pitchFamily="34" charset="0"/>
              </a:rPr>
              <a:t>Copyright </a:t>
            </a:r>
            <a:r>
              <a:rPr lang="en-US" sz="1200">
                <a:solidFill>
                  <a:srgbClr val="0066FF"/>
                </a:solidFill>
                <a:latin typeface="Symbol" pitchFamily="18" charset="2"/>
              </a:rPr>
              <a:t>Ó</a:t>
            </a:r>
            <a:r>
              <a:rPr lang="en-US" sz="1200">
                <a:solidFill>
                  <a:srgbClr val="0066FF"/>
                </a:solidFill>
                <a:latin typeface="Arial" pitchFamily="34" charset="0"/>
              </a:rPr>
              <a:t> Oracle Corporation, 1998. All rights reserved.</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b="1">
          <a:solidFill>
            <a:srgbClr val="FFCC66"/>
          </a:solidFill>
          <a:latin typeface="+mj-lt"/>
          <a:ea typeface="+mj-ea"/>
          <a:cs typeface="+mj-cs"/>
        </a:defRPr>
      </a:lvl1pPr>
      <a:lvl2pPr algn="ctr" rtl="0" eaLnBrk="0" fontAlgn="base" hangingPunct="0">
        <a:spcBef>
          <a:spcPct val="0"/>
        </a:spcBef>
        <a:spcAft>
          <a:spcPct val="0"/>
        </a:spcAft>
        <a:defRPr sz="3600" b="1">
          <a:solidFill>
            <a:srgbClr val="FFCC66"/>
          </a:solidFill>
          <a:latin typeface="Arial" pitchFamily="34" charset="0"/>
        </a:defRPr>
      </a:lvl2pPr>
      <a:lvl3pPr algn="ctr" rtl="0" eaLnBrk="0" fontAlgn="base" hangingPunct="0">
        <a:spcBef>
          <a:spcPct val="0"/>
        </a:spcBef>
        <a:spcAft>
          <a:spcPct val="0"/>
        </a:spcAft>
        <a:defRPr sz="3600" b="1">
          <a:solidFill>
            <a:srgbClr val="FFCC66"/>
          </a:solidFill>
          <a:latin typeface="Arial" pitchFamily="34" charset="0"/>
        </a:defRPr>
      </a:lvl3pPr>
      <a:lvl4pPr algn="ctr" rtl="0" eaLnBrk="0" fontAlgn="base" hangingPunct="0">
        <a:spcBef>
          <a:spcPct val="0"/>
        </a:spcBef>
        <a:spcAft>
          <a:spcPct val="0"/>
        </a:spcAft>
        <a:defRPr sz="3600" b="1">
          <a:solidFill>
            <a:srgbClr val="FFCC66"/>
          </a:solidFill>
          <a:latin typeface="Arial" pitchFamily="34" charset="0"/>
        </a:defRPr>
      </a:lvl4pPr>
      <a:lvl5pPr algn="ctr" rtl="0" eaLnBrk="0" fontAlgn="base" hangingPunct="0">
        <a:spcBef>
          <a:spcPct val="0"/>
        </a:spcBef>
        <a:spcAft>
          <a:spcPct val="0"/>
        </a:spcAft>
        <a:defRPr sz="3600" b="1">
          <a:solidFill>
            <a:srgbClr val="FFCC66"/>
          </a:solidFill>
          <a:latin typeface="Arial" pitchFamily="34" charset="0"/>
        </a:defRPr>
      </a:lvl5pPr>
      <a:lvl6pPr marL="457200" algn="ctr" rtl="0" eaLnBrk="0" fontAlgn="base" hangingPunct="0">
        <a:spcBef>
          <a:spcPct val="0"/>
        </a:spcBef>
        <a:spcAft>
          <a:spcPct val="0"/>
        </a:spcAft>
        <a:defRPr sz="3600" b="1">
          <a:solidFill>
            <a:srgbClr val="FFCC66"/>
          </a:solidFill>
          <a:latin typeface="Arial" pitchFamily="34" charset="0"/>
        </a:defRPr>
      </a:lvl6pPr>
      <a:lvl7pPr marL="914400" algn="ctr" rtl="0" eaLnBrk="0" fontAlgn="base" hangingPunct="0">
        <a:spcBef>
          <a:spcPct val="0"/>
        </a:spcBef>
        <a:spcAft>
          <a:spcPct val="0"/>
        </a:spcAft>
        <a:defRPr sz="3600" b="1">
          <a:solidFill>
            <a:srgbClr val="FFCC66"/>
          </a:solidFill>
          <a:latin typeface="Arial" pitchFamily="34" charset="0"/>
        </a:defRPr>
      </a:lvl7pPr>
      <a:lvl8pPr marL="1371600" algn="ctr" rtl="0" eaLnBrk="0" fontAlgn="base" hangingPunct="0">
        <a:spcBef>
          <a:spcPct val="0"/>
        </a:spcBef>
        <a:spcAft>
          <a:spcPct val="0"/>
        </a:spcAft>
        <a:defRPr sz="3600" b="1">
          <a:solidFill>
            <a:srgbClr val="FFCC66"/>
          </a:solidFill>
          <a:latin typeface="Arial" pitchFamily="34" charset="0"/>
        </a:defRPr>
      </a:lvl8pPr>
      <a:lvl9pPr marL="1828800" algn="ctr" rtl="0" eaLnBrk="0" fontAlgn="base" hangingPunct="0">
        <a:spcBef>
          <a:spcPct val="0"/>
        </a:spcBef>
        <a:spcAft>
          <a:spcPct val="0"/>
        </a:spcAft>
        <a:defRPr sz="3600" b="1">
          <a:solidFill>
            <a:srgbClr val="FFCC66"/>
          </a:solidFill>
          <a:latin typeface="Arial" pitchFamily="34" charset="0"/>
        </a:defRPr>
      </a:lvl9pPr>
    </p:titleStyle>
    <p:bodyStyle>
      <a:lvl1pPr algn="l" defTabSz="346075" rtl="0" eaLnBrk="0" fontAlgn="base" hangingPunct="0">
        <a:lnSpc>
          <a:spcPct val="95000"/>
        </a:lnSpc>
        <a:spcBef>
          <a:spcPct val="35000"/>
        </a:spcBef>
        <a:spcAft>
          <a:spcPct val="0"/>
        </a:spcAft>
        <a:tabLst>
          <a:tab pos="571500" algn="l"/>
        </a:tabLst>
        <a:defRPr sz="2800" b="1">
          <a:solidFill>
            <a:srgbClr val="FFFFCC"/>
          </a:solidFill>
          <a:effectLst>
            <a:outerShdw blurRad="38100" dist="38100" dir="2700000" algn="tl">
              <a:srgbClr val="000000"/>
            </a:outerShdw>
          </a:effectLst>
          <a:latin typeface="+mn-lt"/>
          <a:ea typeface="+mn-ea"/>
          <a:cs typeface="+mn-cs"/>
        </a:defRPr>
      </a:lvl1pPr>
      <a:lvl2pPr marL="341313" indent="-227013" algn="l" defTabSz="346075" rtl="0" eaLnBrk="0" fontAlgn="base" hangingPunct="0">
        <a:lnSpc>
          <a:spcPct val="95000"/>
        </a:lnSpc>
        <a:spcBef>
          <a:spcPct val="35000"/>
        </a:spcBef>
        <a:spcAft>
          <a:spcPct val="0"/>
        </a:spcAft>
        <a:buClr>
          <a:srgbClr val="FFCC66"/>
        </a:buClr>
        <a:buSzPct val="100000"/>
        <a:buChar char="•"/>
        <a:tabLst>
          <a:tab pos="571500" algn="l"/>
        </a:tabLst>
        <a:defRPr sz="2800" b="1">
          <a:solidFill>
            <a:srgbClr val="F8F8D3"/>
          </a:solidFill>
          <a:latin typeface="+mn-lt"/>
        </a:defRPr>
      </a:lvl2pPr>
      <a:lvl3pPr marL="741363" indent="-285750" algn="l" defTabSz="346075" rtl="0" eaLnBrk="0" fontAlgn="base" hangingPunct="0">
        <a:lnSpc>
          <a:spcPct val="95000"/>
        </a:lnSpc>
        <a:spcBef>
          <a:spcPct val="35000"/>
        </a:spcBef>
        <a:spcAft>
          <a:spcPct val="0"/>
        </a:spcAft>
        <a:buClr>
          <a:srgbClr val="FFCC66"/>
        </a:buClr>
        <a:buSzPct val="90000"/>
        <a:buChar char="–"/>
        <a:tabLst>
          <a:tab pos="571500" algn="l"/>
        </a:tabLst>
        <a:defRPr sz="2800" b="1">
          <a:solidFill>
            <a:srgbClr val="F8F8D3"/>
          </a:solidFill>
          <a:latin typeface="+mn-lt"/>
        </a:defRPr>
      </a:lvl3pPr>
      <a:lvl4pPr marL="1600200" indent="-228600" algn="l" defTabSz="346075" rtl="0" eaLnBrk="0" fontAlgn="base" hangingPunct="0">
        <a:spcBef>
          <a:spcPct val="20000"/>
        </a:spcBef>
        <a:spcAft>
          <a:spcPct val="0"/>
        </a:spcAft>
        <a:buChar char="–"/>
        <a:tabLst>
          <a:tab pos="571500" algn="l"/>
        </a:tabLst>
        <a:defRPr sz="2000">
          <a:solidFill>
            <a:schemeClr val="tx1"/>
          </a:solidFill>
          <a:latin typeface="Times New Roman" pitchFamily="18" charset="0"/>
        </a:defRPr>
      </a:lvl4pPr>
      <a:lvl5pPr marL="2057400" indent="-228600" algn="l" defTabSz="346075" rtl="0" eaLnBrk="0" fontAlgn="base" hangingPunct="0">
        <a:spcBef>
          <a:spcPct val="20000"/>
        </a:spcBef>
        <a:spcAft>
          <a:spcPct val="0"/>
        </a:spcAft>
        <a:buChar char="•"/>
        <a:tabLst>
          <a:tab pos="571500" algn="l"/>
        </a:tabLst>
        <a:defRPr sz="2000">
          <a:solidFill>
            <a:schemeClr val="tx1"/>
          </a:solidFill>
          <a:latin typeface="Times New Roman" pitchFamily="18" charset="0"/>
        </a:defRPr>
      </a:lvl5pPr>
      <a:lvl6pPr marL="2514600" indent="-228600" algn="l" defTabSz="346075" rtl="0" eaLnBrk="0" fontAlgn="base" hangingPunct="0">
        <a:spcBef>
          <a:spcPct val="20000"/>
        </a:spcBef>
        <a:spcAft>
          <a:spcPct val="0"/>
        </a:spcAft>
        <a:buChar char="•"/>
        <a:tabLst>
          <a:tab pos="571500" algn="l"/>
        </a:tabLst>
        <a:defRPr sz="2000">
          <a:solidFill>
            <a:schemeClr val="tx1"/>
          </a:solidFill>
          <a:latin typeface="Times New Roman" pitchFamily="18" charset="0"/>
        </a:defRPr>
      </a:lvl6pPr>
      <a:lvl7pPr marL="2971800" indent="-228600" algn="l" defTabSz="346075" rtl="0" eaLnBrk="0" fontAlgn="base" hangingPunct="0">
        <a:spcBef>
          <a:spcPct val="20000"/>
        </a:spcBef>
        <a:spcAft>
          <a:spcPct val="0"/>
        </a:spcAft>
        <a:buChar char="•"/>
        <a:tabLst>
          <a:tab pos="571500" algn="l"/>
        </a:tabLst>
        <a:defRPr sz="2000">
          <a:solidFill>
            <a:schemeClr val="tx1"/>
          </a:solidFill>
          <a:latin typeface="Times New Roman" pitchFamily="18" charset="0"/>
        </a:defRPr>
      </a:lvl7pPr>
      <a:lvl8pPr marL="3429000" indent="-228600" algn="l" defTabSz="346075" rtl="0" eaLnBrk="0" fontAlgn="base" hangingPunct="0">
        <a:spcBef>
          <a:spcPct val="20000"/>
        </a:spcBef>
        <a:spcAft>
          <a:spcPct val="0"/>
        </a:spcAft>
        <a:buChar char="•"/>
        <a:tabLst>
          <a:tab pos="571500" algn="l"/>
        </a:tabLst>
        <a:defRPr sz="2000">
          <a:solidFill>
            <a:schemeClr val="tx1"/>
          </a:solidFill>
          <a:latin typeface="Times New Roman" pitchFamily="18" charset="0"/>
        </a:defRPr>
      </a:lvl8pPr>
      <a:lvl9pPr marL="3886200" indent="-228600" algn="l" defTabSz="346075" rtl="0" eaLnBrk="0" fontAlgn="base" hangingPunct="0">
        <a:spcBef>
          <a:spcPct val="20000"/>
        </a:spcBef>
        <a:spcAft>
          <a:spcPct val="0"/>
        </a:spcAft>
        <a:buChar char="•"/>
        <a:tabLst>
          <a:tab pos="571500" algn="l"/>
        </a:tabLst>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noFill/>
          <a:ln/>
        </p:spPr>
        <p:txBody>
          <a:bodyPr/>
          <a:lstStyle/>
          <a:p>
            <a:r>
              <a:rPr lang="en-US" sz="4000"/>
              <a:t>Introduction</a:t>
            </a:r>
          </a:p>
        </p:txBody>
      </p:sp>
      <p:sp>
        <p:nvSpPr>
          <p:cNvPr id="5123" name="Rectangle 3"/>
          <p:cNvSpPr>
            <a:spLocks noGrp="1" noChangeArrowheads="1"/>
          </p:cNvSpPr>
          <p:nvPr>
            <p:ph type="subTitle" idx="1"/>
          </p:nvPr>
        </p:nvSpPr>
        <p:spPr>
          <a:noFill/>
          <a:ln/>
        </p:spPr>
        <p:txBody>
          <a:bodyPr/>
          <a:lstStyle/>
          <a:p>
            <a:pPr>
              <a:lnSpc>
                <a:spcPct val="100000"/>
              </a:lnSpc>
              <a:spcBef>
                <a:spcPct val="0"/>
              </a:spcBef>
            </a:pPr>
            <a:r>
              <a:rPr lang="en-US" sz="3600">
                <a:solidFill>
                  <a:srgbClr val="FFCC66"/>
                </a:solidFill>
                <a:effectLst/>
              </a:rPr>
              <a:t> </a:t>
            </a:r>
          </a:p>
        </p:txBody>
      </p:sp>
    </p:spTree>
  </p:cSld>
  <p:clrMapOvr>
    <a:overrideClrMapping bg1="dk2" tx1="lt1" bg2="dk1" tx2="lt2" accent1="accent1" accent2="accent2" accent3="accent3" accent4="accent4" accent5="accent5" accent6="accent6" hlink="hlink" folHlink="folHlink"/>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
          <p:cNvSpPr>
            <a:spLocks noChangeShapeType="1"/>
          </p:cNvSpPr>
          <p:nvPr/>
        </p:nvSpPr>
        <p:spPr bwMode="auto">
          <a:xfrm flipH="1">
            <a:off x="3390900" y="4324350"/>
            <a:ext cx="895350" cy="0"/>
          </a:xfrm>
          <a:prstGeom prst="line">
            <a:avLst/>
          </a:prstGeom>
          <a:noFill/>
          <a:ln w="50800">
            <a:solidFill>
              <a:srgbClr val="FFCC00"/>
            </a:solidFill>
            <a:round/>
            <a:headEnd type="none" w="sm" len="sm"/>
            <a:tailEnd type="none" w="sm" len="sm"/>
          </a:ln>
          <a:effectLst>
            <a:outerShdw dist="53882" dir="2700000" algn="ctr" rotWithShape="0">
              <a:srgbClr val="000000">
                <a:alpha val="50000"/>
              </a:srgbClr>
            </a:outerShdw>
          </a:effectLst>
        </p:spPr>
        <p:txBody>
          <a:bodyPr/>
          <a:lstStyle/>
          <a:p>
            <a:endParaRPr lang="en-US"/>
          </a:p>
        </p:txBody>
      </p:sp>
      <p:sp>
        <p:nvSpPr>
          <p:cNvPr id="23555" name="Line 3"/>
          <p:cNvSpPr>
            <a:spLocks noChangeShapeType="1"/>
          </p:cNvSpPr>
          <p:nvPr/>
        </p:nvSpPr>
        <p:spPr bwMode="auto">
          <a:xfrm>
            <a:off x="4591050" y="4324350"/>
            <a:ext cx="1504950" cy="0"/>
          </a:xfrm>
          <a:prstGeom prst="line">
            <a:avLst/>
          </a:prstGeom>
          <a:noFill/>
          <a:ln w="50800">
            <a:solidFill>
              <a:srgbClr val="FFCC00"/>
            </a:solidFill>
            <a:prstDash val="lgDash"/>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23556" name="Rectangle 4"/>
          <p:cNvSpPr>
            <a:spLocks noGrp="1" noChangeArrowheads="1"/>
          </p:cNvSpPr>
          <p:nvPr>
            <p:ph type="title"/>
          </p:nvPr>
        </p:nvSpPr>
        <p:spPr>
          <a:noFill/>
          <a:ln/>
        </p:spPr>
        <p:txBody>
          <a:bodyPr/>
          <a:lstStyle/>
          <a:p>
            <a:r>
              <a:rPr lang="en-US"/>
              <a:t>Entity Relationship </a:t>
            </a:r>
            <a:br>
              <a:rPr lang="en-US"/>
            </a:br>
            <a:r>
              <a:rPr lang="en-US"/>
              <a:t>Modeling Conventions</a:t>
            </a:r>
          </a:p>
        </p:txBody>
      </p:sp>
      <p:sp>
        <p:nvSpPr>
          <p:cNvPr id="23557" name="Rectangle 5"/>
          <p:cNvSpPr>
            <a:spLocks noChangeArrowheads="1"/>
          </p:cNvSpPr>
          <p:nvPr/>
        </p:nvSpPr>
        <p:spPr bwMode="auto">
          <a:xfrm>
            <a:off x="782638" y="1660525"/>
            <a:ext cx="2890837" cy="1465263"/>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u="sng">
                <a:solidFill>
                  <a:srgbClr val="FFCC00"/>
                </a:solidFill>
                <a:effectLst>
                  <a:outerShdw blurRad="38100" dist="38100" dir="2700000" algn="tl">
                    <a:srgbClr val="000000"/>
                  </a:outerShdw>
                </a:effectLst>
                <a:latin typeface="Arial" pitchFamily="34" charset="0"/>
              </a:rPr>
              <a:t>Entity</a:t>
            </a: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Soft box</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Singular, unique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Uppercase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Synonym in parentheses</a:t>
            </a:r>
          </a:p>
        </p:txBody>
      </p:sp>
      <p:sp>
        <p:nvSpPr>
          <p:cNvPr id="23558" name="Rectangle 6"/>
          <p:cNvSpPr>
            <a:spLocks noChangeArrowheads="1"/>
          </p:cNvSpPr>
          <p:nvPr/>
        </p:nvSpPr>
        <p:spPr bwMode="auto">
          <a:xfrm>
            <a:off x="5026025" y="1660525"/>
            <a:ext cx="3117850" cy="1465263"/>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u="sng">
                <a:solidFill>
                  <a:srgbClr val="FFCC00"/>
                </a:solidFill>
                <a:effectLst>
                  <a:outerShdw blurRad="38100" dist="38100" dir="2700000" algn="tl">
                    <a:srgbClr val="000000"/>
                  </a:outerShdw>
                </a:effectLst>
                <a:latin typeface="Arial" pitchFamily="34" charset="0"/>
              </a:rPr>
              <a:t>Attribute</a:t>
            </a: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Singular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Lowercase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Mandatory marked with “*”</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Optional marked with “o”</a:t>
            </a:r>
          </a:p>
        </p:txBody>
      </p:sp>
      <p:sp>
        <p:nvSpPr>
          <p:cNvPr id="23559" name="Rectangle 7"/>
          <p:cNvSpPr>
            <a:spLocks noChangeArrowheads="1"/>
          </p:cNvSpPr>
          <p:nvPr/>
        </p:nvSpPr>
        <p:spPr bwMode="auto">
          <a:xfrm>
            <a:off x="2894013" y="5380038"/>
            <a:ext cx="3322637" cy="915987"/>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u="sng">
                <a:solidFill>
                  <a:srgbClr val="FFCC00"/>
                </a:solidFill>
                <a:effectLst>
                  <a:outerShdw blurRad="38100" dist="38100" dir="2700000" algn="tl">
                    <a:srgbClr val="000000"/>
                  </a:outerShdw>
                </a:effectLst>
                <a:latin typeface="Arial" pitchFamily="34" charset="0"/>
              </a:rPr>
              <a:t>Unique Identifier (UID)</a:t>
            </a: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Primary marked with “#”</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Secondary marked with “(#)”</a:t>
            </a:r>
          </a:p>
        </p:txBody>
      </p:sp>
      <p:sp>
        <p:nvSpPr>
          <p:cNvPr id="23560" name="Freeform 8"/>
          <p:cNvSpPr>
            <a:spLocks/>
          </p:cNvSpPr>
          <p:nvPr/>
        </p:nvSpPr>
        <p:spPr bwMode="auto">
          <a:xfrm>
            <a:off x="3587750" y="3981450"/>
            <a:ext cx="458788" cy="814388"/>
          </a:xfrm>
          <a:custGeom>
            <a:avLst/>
            <a:gdLst/>
            <a:ahLst/>
            <a:cxnLst>
              <a:cxn ang="0">
                <a:pos x="64" y="0"/>
              </a:cxn>
              <a:cxn ang="0">
                <a:pos x="288" y="224"/>
              </a:cxn>
              <a:cxn ang="0">
                <a:pos x="0" y="512"/>
              </a:cxn>
            </a:cxnLst>
            <a:rect l="0" t="0" r="r" b="b"/>
            <a:pathLst>
              <a:path w="289" h="513">
                <a:moveTo>
                  <a:pt x="64" y="0"/>
                </a:moveTo>
                <a:lnTo>
                  <a:pt x="288" y="224"/>
                </a:lnTo>
                <a:lnTo>
                  <a:pt x="0" y="512"/>
                </a:lnTo>
              </a:path>
            </a:pathLst>
          </a:custGeom>
          <a:noFill/>
          <a:ln w="50800" cap="rnd" cmpd="sng">
            <a:solidFill>
              <a:srgbClr val="FFCC00"/>
            </a:solidFill>
            <a:prstDash val="solid"/>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23561" name="AutoShape 9"/>
          <p:cNvSpPr>
            <a:spLocks noChangeArrowheads="1"/>
          </p:cNvSpPr>
          <p:nvPr/>
        </p:nvSpPr>
        <p:spPr bwMode="blackWhite">
          <a:xfrm>
            <a:off x="1370013" y="3640138"/>
            <a:ext cx="2262187" cy="1363662"/>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EMPLOYEE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number</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	job title</a:t>
            </a:r>
          </a:p>
        </p:txBody>
      </p:sp>
      <p:sp>
        <p:nvSpPr>
          <p:cNvPr id="23562" name="AutoShape 10"/>
          <p:cNvSpPr>
            <a:spLocks noChangeArrowheads="1"/>
          </p:cNvSpPr>
          <p:nvPr/>
        </p:nvSpPr>
        <p:spPr bwMode="blackWhite">
          <a:xfrm>
            <a:off x="5707063" y="3638550"/>
            <a:ext cx="2135187" cy="1390650"/>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DEPARTMENT</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number</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	location</a:t>
            </a:r>
          </a:p>
        </p:txBody>
      </p:sp>
      <p:sp>
        <p:nvSpPr>
          <p:cNvPr id="23563" name="Rectangle 11"/>
          <p:cNvSpPr>
            <a:spLocks noChangeArrowheads="1"/>
          </p:cNvSpPr>
          <p:nvPr/>
        </p:nvSpPr>
        <p:spPr bwMode="auto">
          <a:xfrm>
            <a:off x="3735388" y="3838575"/>
            <a:ext cx="1312862" cy="336550"/>
          </a:xfrm>
          <a:prstGeom prst="rect">
            <a:avLst/>
          </a:prstGeom>
          <a:noFill/>
          <a:ln w="9525">
            <a:noFill/>
            <a:miter lim="800000"/>
            <a:headEnd/>
            <a:tailEnd/>
          </a:ln>
          <a:effectLst>
            <a:outerShdw dist="17961" dir="2700000" algn="ctr" rotWithShape="0">
              <a:schemeClr val="tx1">
                <a:alpha val="50000"/>
              </a:schemeClr>
            </a:outerShdw>
          </a:effectLst>
        </p:spPr>
        <p:txBody>
          <a:bodyPr wrap="none"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assigned to</a:t>
            </a:r>
          </a:p>
        </p:txBody>
      </p:sp>
      <p:sp>
        <p:nvSpPr>
          <p:cNvPr id="23564" name="Rectangle 12"/>
          <p:cNvSpPr>
            <a:spLocks noChangeArrowheads="1"/>
          </p:cNvSpPr>
          <p:nvPr/>
        </p:nvSpPr>
        <p:spPr bwMode="auto">
          <a:xfrm>
            <a:off x="3770313" y="4425950"/>
            <a:ext cx="2427287" cy="336550"/>
          </a:xfrm>
          <a:prstGeom prst="rect">
            <a:avLst/>
          </a:prstGeom>
          <a:noFill/>
          <a:ln w="9525">
            <a:noFill/>
            <a:miter lim="800000"/>
            <a:headEnd/>
            <a:tailEnd/>
          </a:ln>
          <a:effectLst>
            <a:outerShdw dist="17961" dir="2700000" algn="ctr" rotWithShape="0">
              <a:schemeClr val="tx1">
                <a:alpha val="50000"/>
              </a:schemeClr>
            </a:outerShdw>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composed of</a:t>
            </a:r>
          </a:p>
        </p:txBody>
      </p:sp>
      <p:sp>
        <p:nvSpPr>
          <p:cNvPr id="23565" name="Freeform 13"/>
          <p:cNvSpPr>
            <a:spLocks/>
          </p:cNvSpPr>
          <p:nvPr/>
        </p:nvSpPr>
        <p:spPr bwMode="auto">
          <a:xfrm>
            <a:off x="7666038" y="2501900"/>
            <a:ext cx="522287" cy="1887538"/>
          </a:xfrm>
          <a:custGeom>
            <a:avLst/>
            <a:gdLst/>
            <a:ahLst/>
            <a:cxnLst>
              <a:cxn ang="0">
                <a:pos x="0" y="1188"/>
              </a:cxn>
              <a:cxn ang="0">
                <a:pos x="328" y="1188"/>
              </a:cxn>
              <a:cxn ang="0">
                <a:pos x="328" y="0"/>
              </a:cxn>
            </a:cxnLst>
            <a:rect l="0" t="0" r="r" b="b"/>
            <a:pathLst>
              <a:path w="329" h="1189">
                <a:moveTo>
                  <a:pt x="0" y="1188"/>
                </a:moveTo>
                <a:lnTo>
                  <a:pt x="328" y="1188"/>
                </a:lnTo>
                <a:lnTo>
                  <a:pt x="328" y="0"/>
                </a:lnTo>
              </a:path>
            </a:pathLst>
          </a:custGeom>
          <a:noFill/>
          <a:ln w="50800" cap="rnd" cmpd="sng">
            <a:solidFill>
              <a:srgbClr val="FFCC00"/>
            </a:solidFill>
            <a:prstDash val="solid"/>
            <a:round/>
            <a:headEnd type="stealth" w="med" len="lg"/>
            <a:tailEnd type="none" w="sm" len="sm"/>
          </a:ln>
          <a:effectLst>
            <a:outerShdw dist="35921" dir="2700000" algn="ctr" rotWithShape="0">
              <a:srgbClr val="000000">
                <a:alpha val="50000"/>
              </a:srgbClr>
            </a:outerShdw>
          </a:effectLst>
        </p:spPr>
        <p:txBody>
          <a:bodyPr/>
          <a:lstStyle/>
          <a:p>
            <a:endParaRPr lang="en-US"/>
          </a:p>
        </p:txBody>
      </p:sp>
      <p:sp>
        <p:nvSpPr>
          <p:cNvPr id="23566" name="Line 14"/>
          <p:cNvSpPr>
            <a:spLocks noChangeShapeType="1"/>
          </p:cNvSpPr>
          <p:nvPr/>
        </p:nvSpPr>
        <p:spPr bwMode="auto">
          <a:xfrm flipV="1">
            <a:off x="2489200" y="3092450"/>
            <a:ext cx="0" cy="552450"/>
          </a:xfrm>
          <a:prstGeom prst="line">
            <a:avLst/>
          </a:prstGeom>
          <a:noFill/>
          <a:ln w="50800">
            <a:solidFill>
              <a:srgbClr val="FFCC00"/>
            </a:solidFill>
            <a:round/>
            <a:headEnd type="stealth" w="med" len="lg"/>
            <a:tailEnd type="none" w="sm" len="sm"/>
          </a:ln>
          <a:effectLst>
            <a:outerShdw dist="35921" dir="2700000" algn="ctr" rotWithShape="0">
              <a:srgbClr val="000000">
                <a:alpha val="50000"/>
              </a:srgbClr>
            </a:outerShdw>
          </a:effectLst>
        </p:spPr>
        <p:txBody>
          <a:bodyPr/>
          <a:lstStyle/>
          <a:p>
            <a:endParaRPr lang="en-US"/>
          </a:p>
        </p:txBody>
      </p:sp>
      <p:sp>
        <p:nvSpPr>
          <p:cNvPr id="23567" name="Freeform 15"/>
          <p:cNvSpPr>
            <a:spLocks/>
          </p:cNvSpPr>
          <p:nvPr/>
        </p:nvSpPr>
        <p:spPr bwMode="auto">
          <a:xfrm>
            <a:off x="781050" y="4133850"/>
            <a:ext cx="2039938" cy="1697038"/>
          </a:xfrm>
          <a:custGeom>
            <a:avLst/>
            <a:gdLst/>
            <a:ahLst/>
            <a:cxnLst>
              <a:cxn ang="0">
                <a:pos x="1284" y="1068"/>
              </a:cxn>
              <a:cxn ang="0">
                <a:pos x="0" y="1068"/>
              </a:cxn>
              <a:cxn ang="0">
                <a:pos x="0" y="0"/>
              </a:cxn>
              <a:cxn ang="0">
                <a:pos x="420" y="0"/>
              </a:cxn>
            </a:cxnLst>
            <a:rect l="0" t="0" r="r" b="b"/>
            <a:pathLst>
              <a:path w="1285" h="1069">
                <a:moveTo>
                  <a:pt x="1284" y="1068"/>
                </a:moveTo>
                <a:lnTo>
                  <a:pt x="0" y="1068"/>
                </a:lnTo>
                <a:lnTo>
                  <a:pt x="0" y="0"/>
                </a:lnTo>
                <a:lnTo>
                  <a:pt x="420" y="0"/>
                </a:lnTo>
              </a:path>
            </a:pathLst>
          </a:custGeom>
          <a:noFill/>
          <a:ln w="50800" cap="rnd" cmpd="sng">
            <a:solidFill>
              <a:srgbClr val="FFCC00"/>
            </a:solidFill>
            <a:prstDash val="solid"/>
            <a:round/>
            <a:headEnd type="none" w="sm" len="sm"/>
            <a:tailEnd type="stealth" w="med" len="lg"/>
          </a:ln>
          <a:effectLst>
            <a:outerShdw dist="35921" dir="2700000" algn="ctr" rotWithShape="0">
              <a:srgbClr val="000000">
                <a:alpha val="50000"/>
              </a:srgbClr>
            </a:outerShdw>
          </a:effectLst>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2" name="Line 2"/>
          <p:cNvSpPr>
            <a:spLocks noChangeShapeType="1"/>
          </p:cNvSpPr>
          <p:nvPr/>
        </p:nvSpPr>
        <p:spPr bwMode="auto">
          <a:xfrm flipH="1">
            <a:off x="3390900" y="4324350"/>
            <a:ext cx="895350" cy="0"/>
          </a:xfrm>
          <a:prstGeom prst="line">
            <a:avLst/>
          </a:prstGeom>
          <a:noFill/>
          <a:ln w="50800">
            <a:solidFill>
              <a:srgbClr val="FFCC00"/>
            </a:solidFill>
            <a:round/>
            <a:headEnd type="none" w="sm" len="sm"/>
            <a:tailEnd type="none" w="sm" len="sm"/>
          </a:ln>
          <a:effectLst>
            <a:outerShdw dist="53882" dir="2700000" algn="ctr" rotWithShape="0">
              <a:srgbClr val="000000">
                <a:alpha val="50000"/>
              </a:srgbClr>
            </a:outerShdw>
          </a:effectLst>
        </p:spPr>
        <p:txBody>
          <a:bodyPr/>
          <a:lstStyle/>
          <a:p>
            <a:endParaRPr lang="en-US"/>
          </a:p>
        </p:txBody>
      </p:sp>
      <p:sp>
        <p:nvSpPr>
          <p:cNvPr id="25603" name="Line 3"/>
          <p:cNvSpPr>
            <a:spLocks noChangeShapeType="1"/>
          </p:cNvSpPr>
          <p:nvPr/>
        </p:nvSpPr>
        <p:spPr bwMode="auto">
          <a:xfrm>
            <a:off x="4591050" y="4324350"/>
            <a:ext cx="1504950" cy="0"/>
          </a:xfrm>
          <a:prstGeom prst="line">
            <a:avLst/>
          </a:prstGeom>
          <a:noFill/>
          <a:ln w="50800">
            <a:solidFill>
              <a:srgbClr val="FFCC00"/>
            </a:solidFill>
            <a:prstDash val="lgDash"/>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25604" name="Rectangle 4"/>
          <p:cNvSpPr>
            <a:spLocks noGrp="1" noChangeArrowheads="1"/>
          </p:cNvSpPr>
          <p:nvPr>
            <p:ph type="title"/>
          </p:nvPr>
        </p:nvSpPr>
        <p:spPr>
          <a:noFill/>
          <a:ln/>
        </p:spPr>
        <p:txBody>
          <a:bodyPr/>
          <a:lstStyle/>
          <a:p>
            <a:r>
              <a:rPr lang="en-US"/>
              <a:t>Entity Relationship </a:t>
            </a:r>
            <a:br>
              <a:rPr lang="en-US"/>
            </a:br>
            <a:r>
              <a:rPr lang="en-US"/>
              <a:t>Modeling Conventions</a:t>
            </a:r>
          </a:p>
        </p:txBody>
      </p:sp>
      <p:sp>
        <p:nvSpPr>
          <p:cNvPr id="25605" name="Rectangle 5"/>
          <p:cNvSpPr>
            <a:spLocks noChangeArrowheads="1"/>
          </p:cNvSpPr>
          <p:nvPr/>
        </p:nvSpPr>
        <p:spPr bwMode="auto">
          <a:xfrm>
            <a:off x="782638" y="1660525"/>
            <a:ext cx="2890837" cy="1465263"/>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u="sng">
                <a:solidFill>
                  <a:srgbClr val="FFCC00"/>
                </a:solidFill>
                <a:effectLst>
                  <a:outerShdw blurRad="38100" dist="38100" dir="2700000" algn="tl">
                    <a:srgbClr val="000000"/>
                  </a:outerShdw>
                </a:effectLst>
                <a:latin typeface="Arial" pitchFamily="34" charset="0"/>
              </a:rPr>
              <a:t>Entity</a:t>
            </a: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Soft box</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Singular, unique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Uppercase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Synonym in parentheses</a:t>
            </a:r>
          </a:p>
        </p:txBody>
      </p:sp>
      <p:sp>
        <p:nvSpPr>
          <p:cNvPr id="25606" name="Rectangle 6"/>
          <p:cNvSpPr>
            <a:spLocks noChangeArrowheads="1"/>
          </p:cNvSpPr>
          <p:nvPr/>
        </p:nvSpPr>
        <p:spPr bwMode="auto">
          <a:xfrm>
            <a:off x="5026025" y="1660525"/>
            <a:ext cx="3117850" cy="1465263"/>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u="sng">
                <a:solidFill>
                  <a:srgbClr val="FFCC00"/>
                </a:solidFill>
                <a:effectLst>
                  <a:outerShdw blurRad="38100" dist="38100" dir="2700000" algn="tl">
                    <a:srgbClr val="000000"/>
                  </a:outerShdw>
                </a:effectLst>
                <a:latin typeface="Arial" pitchFamily="34" charset="0"/>
              </a:rPr>
              <a:t>Attribute</a:t>
            </a: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Singular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Lowercase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Mandatory marked with “*”</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Optional marked with “o”</a:t>
            </a:r>
          </a:p>
        </p:txBody>
      </p:sp>
      <p:sp>
        <p:nvSpPr>
          <p:cNvPr id="25607" name="Rectangle 7"/>
          <p:cNvSpPr>
            <a:spLocks noChangeArrowheads="1"/>
          </p:cNvSpPr>
          <p:nvPr/>
        </p:nvSpPr>
        <p:spPr bwMode="auto">
          <a:xfrm>
            <a:off x="2894013" y="5380038"/>
            <a:ext cx="3322637" cy="915987"/>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u="sng">
                <a:solidFill>
                  <a:srgbClr val="FFCC00"/>
                </a:solidFill>
                <a:effectLst>
                  <a:outerShdw blurRad="38100" dist="38100" dir="2700000" algn="tl">
                    <a:srgbClr val="000000"/>
                  </a:outerShdw>
                </a:effectLst>
                <a:latin typeface="Arial" pitchFamily="34" charset="0"/>
              </a:rPr>
              <a:t>Unique Identifier (UID)</a:t>
            </a: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Primary marked with “#”</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Secondary marked with “(#)”</a:t>
            </a:r>
          </a:p>
        </p:txBody>
      </p:sp>
      <p:sp>
        <p:nvSpPr>
          <p:cNvPr id="25608" name="Freeform 8"/>
          <p:cNvSpPr>
            <a:spLocks/>
          </p:cNvSpPr>
          <p:nvPr/>
        </p:nvSpPr>
        <p:spPr bwMode="auto">
          <a:xfrm>
            <a:off x="3587750" y="3981450"/>
            <a:ext cx="458788" cy="814388"/>
          </a:xfrm>
          <a:custGeom>
            <a:avLst/>
            <a:gdLst/>
            <a:ahLst/>
            <a:cxnLst>
              <a:cxn ang="0">
                <a:pos x="64" y="0"/>
              </a:cxn>
              <a:cxn ang="0">
                <a:pos x="288" y="224"/>
              </a:cxn>
              <a:cxn ang="0">
                <a:pos x="0" y="512"/>
              </a:cxn>
            </a:cxnLst>
            <a:rect l="0" t="0" r="r" b="b"/>
            <a:pathLst>
              <a:path w="289" h="513">
                <a:moveTo>
                  <a:pt x="64" y="0"/>
                </a:moveTo>
                <a:lnTo>
                  <a:pt x="288" y="224"/>
                </a:lnTo>
                <a:lnTo>
                  <a:pt x="0" y="512"/>
                </a:lnTo>
              </a:path>
            </a:pathLst>
          </a:custGeom>
          <a:noFill/>
          <a:ln w="50800" cap="rnd" cmpd="sng">
            <a:solidFill>
              <a:srgbClr val="FFCC00"/>
            </a:solidFill>
            <a:prstDash val="solid"/>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25609" name="AutoShape 9"/>
          <p:cNvSpPr>
            <a:spLocks noChangeArrowheads="1"/>
          </p:cNvSpPr>
          <p:nvPr/>
        </p:nvSpPr>
        <p:spPr bwMode="blackWhite">
          <a:xfrm>
            <a:off x="1370013" y="3640138"/>
            <a:ext cx="2262187" cy="1363662"/>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EMPLOYEE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number</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	job title</a:t>
            </a:r>
          </a:p>
        </p:txBody>
      </p:sp>
      <p:sp>
        <p:nvSpPr>
          <p:cNvPr id="25610" name="AutoShape 10"/>
          <p:cNvSpPr>
            <a:spLocks noChangeArrowheads="1"/>
          </p:cNvSpPr>
          <p:nvPr/>
        </p:nvSpPr>
        <p:spPr bwMode="blackWhite">
          <a:xfrm>
            <a:off x="5707063" y="3638550"/>
            <a:ext cx="2135187" cy="1390650"/>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DEPARTMENT</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number</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	location</a:t>
            </a:r>
          </a:p>
        </p:txBody>
      </p:sp>
      <p:sp>
        <p:nvSpPr>
          <p:cNvPr id="25611" name="Rectangle 11"/>
          <p:cNvSpPr>
            <a:spLocks noChangeArrowheads="1"/>
          </p:cNvSpPr>
          <p:nvPr/>
        </p:nvSpPr>
        <p:spPr bwMode="auto">
          <a:xfrm>
            <a:off x="3735388" y="3838575"/>
            <a:ext cx="1312862" cy="336550"/>
          </a:xfrm>
          <a:prstGeom prst="rect">
            <a:avLst/>
          </a:prstGeom>
          <a:noFill/>
          <a:ln w="9525">
            <a:noFill/>
            <a:miter lim="800000"/>
            <a:headEnd/>
            <a:tailEnd/>
          </a:ln>
          <a:effectLst>
            <a:outerShdw dist="17961" dir="2700000" algn="ctr" rotWithShape="0">
              <a:schemeClr val="tx1">
                <a:alpha val="50000"/>
              </a:schemeClr>
            </a:outerShdw>
          </a:effectLst>
        </p:spPr>
        <p:txBody>
          <a:bodyPr wrap="none"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assigned to</a:t>
            </a:r>
          </a:p>
        </p:txBody>
      </p:sp>
      <p:sp>
        <p:nvSpPr>
          <p:cNvPr id="25612" name="Rectangle 12"/>
          <p:cNvSpPr>
            <a:spLocks noChangeArrowheads="1"/>
          </p:cNvSpPr>
          <p:nvPr/>
        </p:nvSpPr>
        <p:spPr bwMode="auto">
          <a:xfrm>
            <a:off x="3789363" y="4425950"/>
            <a:ext cx="2427287" cy="336550"/>
          </a:xfrm>
          <a:prstGeom prst="rect">
            <a:avLst/>
          </a:prstGeom>
          <a:noFill/>
          <a:ln w="9525">
            <a:noFill/>
            <a:miter lim="800000"/>
            <a:headEnd/>
            <a:tailEnd/>
          </a:ln>
          <a:effectLst>
            <a:outerShdw dist="17961" dir="2700000" algn="ctr" rotWithShape="0">
              <a:schemeClr val="tx1">
                <a:alpha val="50000"/>
              </a:schemeClr>
            </a:outerShdw>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composed of</a:t>
            </a:r>
          </a:p>
        </p:txBody>
      </p:sp>
      <p:sp>
        <p:nvSpPr>
          <p:cNvPr id="25613" name="Freeform 13"/>
          <p:cNvSpPr>
            <a:spLocks/>
          </p:cNvSpPr>
          <p:nvPr/>
        </p:nvSpPr>
        <p:spPr bwMode="auto">
          <a:xfrm>
            <a:off x="7666038" y="2501900"/>
            <a:ext cx="522287" cy="1887538"/>
          </a:xfrm>
          <a:custGeom>
            <a:avLst/>
            <a:gdLst/>
            <a:ahLst/>
            <a:cxnLst>
              <a:cxn ang="0">
                <a:pos x="0" y="1188"/>
              </a:cxn>
              <a:cxn ang="0">
                <a:pos x="328" y="1188"/>
              </a:cxn>
              <a:cxn ang="0">
                <a:pos x="328" y="0"/>
              </a:cxn>
            </a:cxnLst>
            <a:rect l="0" t="0" r="r" b="b"/>
            <a:pathLst>
              <a:path w="329" h="1189">
                <a:moveTo>
                  <a:pt x="0" y="1188"/>
                </a:moveTo>
                <a:lnTo>
                  <a:pt x="328" y="1188"/>
                </a:lnTo>
                <a:lnTo>
                  <a:pt x="328" y="0"/>
                </a:lnTo>
              </a:path>
            </a:pathLst>
          </a:custGeom>
          <a:noFill/>
          <a:ln w="50800" cap="rnd" cmpd="sng">
            <a:solidFill>
              <a:srgbClr val="FFCC00"/>
            </a:solidFill>
            <a:prstDash val="solid"/>
            <a:round/>
            <a:headEnd type="stealth" w="med" len="lg"/>
            <a:tailEnd type="none" w="sm" len="sm"/>
          </a:ln>
          <a:effectLst>
            <a:outerShdw dist="35921" dir="2700000" algn="ctr" rotWithShape="0">
              <a:srgbClr val="000000">
                <a:alpha val="50000"/>
              </a:srgbClr>
            </a:outerShdw>
          </a:effectLst>
        </p:spPr>
        <p:txBody>
          <a:bodyPr/>
          <a:lstStyle/>
          <a:p>
            <a:endParaRPr lang="en-US"/>
          </a:p>
        </p:txBody>
      </p:sp>
      <p:sp>
        <p:nvSpPr>
          <p:cNvPr id="25614" name="Line 14"/>
          <p:cNvSpPr>
            <a:spLocks noChangeShapeType="1"/>
          </p:cNvSpPr>
          <p:nvPr/>
        </p:nvSpPr>
        <p:spPr bwMode="auto">
          <a:xfrm flipV="1">
            <a:off x="2489200" y="3092450"/>
            <a:ext cx="0" cy="552450"/>
          </a:xfrm>
          <a:prstGeom prst="line">
            <a:avLst/>
          </a:prstGeom>
          <a:noFill/>
          <a:ln w="50800">
            <a:solidFill>
              <a:srgbClr val="FFCC00"/>
            </a:solidFill>
            <a:round/>
            <a:headEnd type="stealth" w="med" len="lg"/>
            <a:tailEnd type="none" w="sm" len="sm"/>
          </a:ln>
          <a:effectLst>
            <a:outerShdw dist="35921" dir="2700000" algn="ctr" rotWithShape="0">
              <a:srgbClr val="000000">
                <a:alpha val="50000"/>
              </a:srgbClr>
            </a:outerShdw>
          </a:effectLst>
        </p:spPr>
        <p:txBody>
          <a:bodyPr/>
          <a:lstStyle/>
          <a:p>
            <a:endParaRPr lang="en-US"/>
          </a:p>
        </p:txBody>
      </p:sp>
      <p:sp>
        <p:nvSpPr>
          <p:cNvPr id="25615" name="Freeform 15"/>
          <p:cNvSpPr>
            <a:spLocks/>
          </p:cNvSpPr>
          <p:nvPr/>
        </p:nvSpPr>
        <p:spPr bwMode="auto">
          <a:xfrm>
            <a:off x="781050" y="4133850"/>
            <a:ext cx="2039938" cy="1697038"/>
          </a:xfrm>
          <a:custGeom>
            <a:avLst/>
            <a:gdLst/>
            <a:ahLst/>
            <a:cxnLst>
              <a:cxn ang="0">
                <a:pos x="1284" y="1068"/>
              </a:cxn>
              <a:cxn ang="0">
                <a:pos x="0" y="1068"/>
              </a:cxn>
              <a:cxn ang="0">
                <a:pos x="0" y="0"/>
              </a:cxn>
              <a:cxn ang="0">
                <a:pos x="420" y="0"/>
              </a:cxn>
            </a:cxnLst>
            <a:rect l="0" t="0" r="r" b="b"/>
            <a:pathLst>
              <a:path w="1285" h="1069">
                <a:moveTo>
                  <a:pt x="1284" y="1068"/>
                </a:moveTo>
                <a:lnTo>
                  <a:pt x="0" y="1068"/>
                </a:lnTo>
                <a:lnTo>
                  <a:pt x="0" y="0"/>
                </a:lnTo>
                <a:lnTo>
                  <a:pt x="420" y="0"/>
                </a:lnTo>
              </a:path>
            </a:pathLst>
          </a:custGeom>
          <a:noFill/>
          <a:ln w="50800" cap="rnd" cmpd="sng">
            <a:solidFill>
              <a:srgbClr val="FFCC00"/>
            </a:solidFill>
            <a:prstDash val="solid"/>
            <a:round/>
            <a:headEnd type="none" w="sm" len="sm"/>
            <a:tailEnd type="stealth" w="med" len="lg"/>
          </a:ln>
          <a:effectLst>
            <a:outerShdw dist="35921" dir="2700000" algn="ctr" rotWithShape="0">
              <a:srgbClr val="000000">
                <a:alpha val="50000"/>
              </a:srgbClr>
            </a:outerShdw>
          </a:effectLst>
        </p:spPr>
        <p:txBody>
          <a:bodyPr/>
          <a:lstStyle/>
          <a:p>
            <a:endParaRPr lang="en-US"/>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blackWhite">
          <a:xfrm>
            <a:off x="1106488" y="1382713"/>
            <a:ext cx="6884987" cy="4775200"/>
          </a:xfrm>
          <a:prstGeom prst="rect">
            <a:avLst/>
          </a:prstGeom>
          <a:solidFill>
            <a:schemeClr val="accent1"/>
          </a:solidFill>
          <a:ln w="25400">
            <a:solidFill>
              <a:srgbClr val="000000"/>
            </a:solidFill>
            <a:miter lim="800000"/>
            <a:headEnd/>
            <a:tailEnd/>
          </a:ln>
          <a:effectLst>
            <a:outerShdw dist="71842" dir="2700000" algn="ctr" rotWithShape="0">
              <a:srgbClr val="000000">
                <a:alpha val="50000"/>
              </a:srgbClr>
            </a:outerShdw>
          </a:effectLst>
        </p:spPr>
        <p:txBody>
          <a:bodyPr wrap="none" anchor="ctr"/>
          <a:lstStyle/>
          <a:p>
            <a:endParaRPr lang="en-US"/>
          </a:p>
        </p:txBody>
      </p:sp>
      <p:sp>
        <p:nvSpPr>
          <p:cNvPr id="27651" name="Rectangle 3"/>
          <p:cNvSpPr>
            <a:spLocks noGrp="1" noChangeArrowheads="1"/>
          </p:cNvSpPr>
          <p:nvPr>
            <p:ph type="title"/>
          </p:nvPr>
        </p:nvSpPr>
        <p:spPr>
          <a:xfrm>
            <a:off x="330200" y="511175"/>
            <a:ext cx="8483600" cy="881063"/>
          </a:xfrm>
          <a:noFill/>
          <a:ln/>
        </p:spPr>
        <p:txBody>
          <a:bodyPr/>
          <a:lstStyle/>
          <a:p>
            <a:r>
              <a:rPr lang="en-US"/>
              <a:t>Relational Database Terminology</a:t>
            </a:r>
          </a:p>
        </p:txBody>
      </p:sp>
      <p:grpSp>
        <p:nvGrpSpPr>
          <p:cNvPr id="27656" name="Group 8"/>
          <p:cNvGrpSpPr>
            <a:grpSpLocks/>
          </p:cNvGrpSpPr>
          <p:nvPr/>
        </p:nvGrpSpPr>
        <p:grpSpPr bwMode="auto">
          <a:xfrm>
            <a:off x="874713" y="5622925"/>
            <a:ext cx="6802437" cy="457200"/>
            <a:chOff x="551" y="3542"/>
            <a:chExt cx="4285" cy="288"/>
          </a:xfrm>
        </p:grpSpPr>
        <p:sp>
          <p:nvSpPr>
            <p:cNvPr id="27652" name="Rectangle 4"/>
            <p:cNvSpPr>
              <a:spLocks noChangeArrowheads="1"/>
            </p:cNvSpPr>
            <p:nvPr/>
          </p:nvSpPr>
          <p:spPr bwMode="ltGray">
            <a:xfrm>
              <a:off x="964" y="3598"/>
              <a:ext cx="3872" cy="167"/>
            </a:xfrm>
            <a:prstGeom prst="rect">
              <a:avLst/>
            </a:prstGeom>
            <a:solidFill>
              <a:srgbClr val="FF5050">
                <a:alpha val="50000"/>
              </a:srgbClr>
            </a:solidFill>
            <a:ln w="9525">
              <a:noFill/>
              <a:miter lim="800000"/>
              <a:headEnd/>
              <a:tailEnd/>
            </a:ln>
            <a:effectLst/>
          </p:spPr>
          <p:txBody>
            <a:bodyPr wrap="none" anchor="ctr"/>
            <a:lstStyle/>
            <a:p>
              <a:endParaRPr lang="en-US"/>
            </a:p>
          </p:txBody>
        </p:sp>
        <p:grpSp>
          <p:nvGrpSpPr>
            <p:cNvPr id="27655" name="Group 7"/>
            <p:cNvGrpSpPr>
              <a:grpSpLocks/>
            </p:cNvGrpSpPr>
            <p:nvPr/>
          </p:nvGrpSpPr>
          <p:grpSpPr bwMode="auto">
            <a:xfrm>
              <a:off x="551" y="3542"/>
              <a:ext cx="211" cy="288"/>
              <a:chOff x="551" y="3542"/>
              <a:chExt cx="211" cy="288"/>
            </a:xfrm>
          </p:grpSpPr>
          <p:sp>
            <p:nvSpPr>
              <p:cNvPr id="27653" name="Oval 5"/>
              <p:cNvSpPr>
                <a:spLocks noChangeArrowheads="1"/>
              </p:cNvSpPr>
              <p:nvPr/>
            </p:nvSpPr>
            <p:spPr bwMode="auto">
              <a:xfrm>
                <a:off x="551" y="3581"/>
                <a:ext cx="211" cy="211"/>
              </a:xfrm>
              <a:prstGeom prst="ellipse">
                <a:avLst/>
              </a:prstGeom>
              <a:solidFill>
                <a:srgbClr val="FFCCCC"/>
              </a:soli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27654" name="Rectangle 6"/>
              <p:cNvSpPr>
                <a:spLocks noChangeArrowheads="1"/>
              </p:cNvSpPr>
              <p:nvPr/>
            </p:nvSpPr>
            <p:spPr bwMode="auto">
              <a:xfrm>
                <a:off x="554" y="3542"/>
                <a:ext cx="205" cy="288"/>
              </a:xfrm>
              <a:prstGeom prst="rect">
                <a:avLst/>
              </a:prstGeom>
              <a:noFill/>
              <a:ln w="9525">
                <a:noFill/>
                <a:miter lim="800000"/>
                <a:headEnd/>
                <a:tailEnd/>
              </a:ln>
              <a:effectLst/>
            </p:spPr>
            <p:txBody>
              <a:bodyPr wrap="none" lIns="92075" tIns="46038" rIns="92075" bIns="46038">
                <a:spAutoFit/>
              </a:bodyPr>
              <a:lstStyle/>
              <a:p>
                <a:r>
                  <a:rPr lang="en-US" sz="2000" b="1">
                    <a:solidFill>
                      <a:srgbClr val="000000"/>
                    </a:solidFill>
                    <a:latin typeface="Arial" pitchFamily="34" charset="0"/>
                  </a:rPr>
                  <a:t>1</a:t>
                </a:r>
              </a:p>
            </p:txBody>
          </p:sp>
        </p:grpSp>
      </p:grpSp>
      <p:grpSp>
        <p:nvGrpSpPr>
          <p:cNvPr id="27661" name="Group 13"/>
          <p:cNvGrpSpPr>
            <a:grpSpLocks/>
          </p:cNvGrpSpPr>
          <p:nvPr/>
        </p:nvGrpSpPr>
        <p:grpSpPr bwMode="auto">
          <a:xfrm>
            <a:off x="1338263" y="1089025"/>
            <a:ext cx="725487" cy="4886325"/>
            <a:chOff x="843" y="686"/>
            <a:chExt cx="457" cy="3078"/>
          </a:xfrm>
        </p:grpSpPr>
        <p:sp>
          <p:nvSpPr>
            <p:cNvPr id="27657" name="Rectangle 9"/>
            <p:cNvSpPr>
              <a:spLocks noChangeArrowheads="1"/>
            </p:cNvSpPr>
            <p:nvPr/>
          </p:nvSpPr>
          <p:spPr bwMode="ltGray">
            <a:xfrm>
              <a:off x="843" y="1014"/>
              <a:ext cx="457" cy="2750"/>
            </a:xfrm>
            <a:prstGeom prst="rect">
              <a:avLst/>
            </a:prstGeom>
            <a:solidFill>
              <a:srgbClr val="009900">
                <a:alpha val="50000"/>
              </a:srgbClr>
            </a:solidFill>
            <a:ln w="9525">
              <a:noFill/>
              <a:miter lim="800000"/>
              <a:headEnd/>
              <a:tailEnd/>
            </a:ln>
            <a:effectLst/>
          </p:spPr>
          <p:txBody>
            <a:bodyPr wrap="none" anchor="ctr"/>
            <a:lstStyle/>
            <a:p>
              <a:endParaRPr lang="en-US"/>
            </a:p>
          </p:txBody>
        </p:sp>
        <p:grpSp>
          <p:nvGrpSpPr>
            <p:cNvPr id="27660" name="Group 12"/>
            <p:cNvGrpSpPr>
              <a:grpSpLocks/>
            </p:cNvGrpSpPr>
            <p:nvPr/>
          </p:nvGrpSpPr>
          <p:grpSpPr bwMode="auto">
            <a:xfrm>
              <a:off x="959" y="686"/>
              <a:ext cx="211" cy="288"/>
              <a:chOff x="959" y="686"/>
              <a:chExt cx="211" cy="288"/>
            </a:xfrm>
          </p:grpSpPr>
          <p:sp>
            <p:nvSpPr>
              <p:cNvPr id="27658" name="Oval 10"/>
              <p:cNvSpPr>
                <a:spLocks noChangeArrowheads="1"/>
              </p:cNvSpPr>
              <p:nvPr/>
            </p:nvSpPr>
            <p:spPr bwMode="auto">
              <a:xfrm>
                <a:off x="959" y="725"/>
                <a:ext cx="211" cy="211"/>
              </a:xfrm>
              <a:prstGeom prst="ellipse">
                <a:avLst/>
              </a:prstGeom>
              <a:solidFill>
                <a:srgbClr val="FFCCCC"/>
              </a:soli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27659" name="Rectangle 11"/>
              <p:cNvSpPr>
                <a:spLocks noChangeArrowheads="1"/>
              </p:cNvSpPr>
              <p:nvPr/>
            </p:nvSpPr>
            <p:spPr bwMode="auto">
              <a:xfrm>
                <a:off x="962" y="686"/>
                <a:ext cx="205" cy="288"/>
              </a:xfrm>
              <a:prstGeom prst="rect">
                <a:avLst/>
              </a:prstGeom>
              <a:noFill/>
              <a:ln w="9525">
                <a:noFill/>
                <a:miter lim="800000"/>
                <a:headEnd/>
                <a:tailEnd/>
              </a:ln>
              <a:effectLst/>
            </p:spPr>
            <p:txBody>
              <a:bodyPr wrap="none" lIns="92075" tIns="46038" rIns="92075" bIns="46038">
                <a:spAutoFit/>
              </a:bodyPr>
              <a:lstStyle/>
              <a:p>
                <a:r>
                  <a:rPr lang="en-US" sz="2000" b="1">
                    <a:solidFill>
                      <a:srgbClr val="000000"/>
                    </a:solidFill>
                    <a:latin typeface="Arial" pitchFamily="34" charset="0"/>
                  </a:rPr>
                  <a:t>2</a:t>
                </a:r>
              </a:p>
            </p:txBody>
          </p:sp>
        </p:grpSp>
      </p:grpSp>
      <p:grpSp>
        <p:nvGrpSpPr>
          <p:cNvPr id="27666" name="Group 18"/>
          <p:cNvGrpSpPr>
            <a:grpSpLocks/>
          </p:cNvGrpSpPr>
          <p:nvPr/>
        </p:nvGrpSpPr>
        <p:grpSpPr bwMode="auto">
          <a:xfrm>
            <a:off x="2824163" y="1089025"/>
            <a:ext cx="971550" cy="4886325"/>
            <a:chOff x="1779" y="686"/>
            <a:chExt cx="612" cy="3078"/>
          </a:xfrm>
        </p:grpSpPr>
        <p:sp>
          <p:nvSpPr>
            <p:cNvPr id="27662" name="Rectangle 14"/>
            <p:cNvSpPr>
              <a:spLocks noChangeArrowheads="1"/>
            </p:cNvSpPr>
            <p:nvPr/>
          </p:nvSpPr>
          <p:spPr bwMode="ltGray">
            <a:xfrm>
              <a:off x="1779" y="1014"/>
              <a:ext cx="612" cy="2750"/>
            </a:xfrm>
            <a:prstGeom prst="rect">
              <a:avLst/>
            </a:prstGeom>
            <a:solidFill>
              <a:srgbClr val="0066CC">
                <a:alpha val="50000"/>
              </a:srgbClr>
            </a:solidFill>
            <a:ln w="9525">
              <a:noFill/>
              <a:miter lim="800000"/>
              <a:headEnd/>
              <a:tailEnd/>
            </a:ln>
            <a:effectLst/>
          </p:spPr>
          <p:txBody>
            <a:bodyPr wrap="none" anchor="ctr"/>
            <a:lstStyle/>
            <a:p>
              <a:endParaRPr lang="en-US"/>
            </a:p>
          </p:txBody>
        </p:sp>
        <p:grpSp>
          <p:nvGrpSpPr>
            <p:cNvPr id="27665" name="Group 17"/>
            <p:cNvGrpSpPr>
              <a:grpSpLocks/>
            </p:cNvGrpSpPr>
            <p:nvPr/>
          </p:nvGrpSpPr>
          <p:grpSpPr bwMode="auto">
            <a:xfrm>
              <a:off x="1979" y="686"/>
              <a:ext cx="211" cy="288"/>
              <a:chOff x="1979" y="686"/>
              <a:chExt cx="211" cy="288"/>
            </a:xfrm>
          </p:grpSpPr>
          <p:sp>
            <p:nvSpPr>
              <p:cNvPr id="27663" name="Oval 15"/>
              <p:cNvSpPr>
                <a:spLocks noChangeArrowheads="1"/>
              </p:cNvSpPr>
              <p:nvPr/>
            </p:nvSpPr>
            <p:spPr bwMode="auto">
              <a:xfrm>
                <a:off x="1979" y="725"/>
                <a:ext cx="211" cy="211"/>
              </a:xfrm>
              <a:prstGeom prst="ellipse">
                <a:avLst/>
              </a:prstGeom>
              <a:solidFill>
                <a:srgbClr val="FFCCCC"/>
              </a:soli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27664" name="Rectangle 16"/>
              <p:cNvSpPr>
                <a:spLocks noChangeArrowheads="1"/>
              </p:cNvSpPr>
              <p:nvPr/>
            </p:nvSpPr>
            <p:spPr bwMode="auto">
              <a:xfrm>
                <a:off x="1982" y="686"/>
                <a:ext cx="205" cy="288"/>
              </a:xfrm>
              <a:prstGeom prst="rect">
                <a:avLst/>
              </a:prstGeom>
              <a:noFill/>
              <a:ln w="9525">
                <a:noFill/>
                <a:miter lim="800000"/>
                <a:headEnd/>
                <a:tailEnd/>
              </a:ln>
              <a:effectLst/>
            </p:spPr>
            <p:txBody>
              <a:bodyPr wrap="none" lIns="92075" tIns="46038" rIns="92075" bIns="46038">
                <a:spAutoFit/>
              </a:bodyPr>
              <a:lstStyle/>
              <a:p>
                <a:r>
                  <a:rPr lang="en-US" sz="2000" b="1">
                    <a:solidFill>
                      <a:srgbClr val="000000"/>
                    </a:solidFill>
                    <a:latin typeface="Arial" pitchFamily="34" charset="0"/>
                  </a:rPr>
                  <a:t>3</a:t>
                </a:r>
              </a:p>
            </p:txBody>
          </p:sp>
        </p:grpSp>
      </p:grpSp>
      <p:grpSp>
        <p:nvGrpSpPr>
          <p:cNvPr id="27671" name="Group 23"/>
          <p:cNvGrpSpPr>
            <a:grpSpLocks/>
          </p:cNvGrpSpPr>
          <p:nvPr/>
        </p:nvGrpSpPr>
        <p:grpSpPr bwMode="auto">
          <a:xfrm>
            <a:off x="6956425" y="1089025"/>
            <a:ext cx="763588" cy="4886325"/>
            <a:chOff x="4382" y="686"/>
            <a:chExt cx="481" cy="3078"/>
          </a:xfrm>
        </p:grpSpPr>
        <p:sp>
          <p:nvSpPr>
            <p:cNvPr id="27667" name="Rectangle 19"/>
            <p:cNvSpPr>
              <a:spLocks noChangeArrowheads="1"/>
            </p:cNvSpPr>
            <p:nvPr/>
          </p:nvSpPr>
          <p:spPr bwMode="ltGray">
            <a:xfrm>
              <a:off x="4382" y="1014"/>
              <a:ext cx="481" cy="2750"/>
            </a:xfrm>
            <a:prstGeom prst="rect">
              <a:avLst/>
            </a:prstGeom>
            <a:solidFill>
              <a:srgbClr val="FFCC66">
                <a:alpha val="50000"/>
              </a:srgbClr>
            </a:solidFill>
            <a:ln w="9525">
              <a:noFill/>
              <a:miter lim="800000"/>
              <a:headEnd/>
              <a:tailEnd/>
            </a:ln>
            <a:effectLst/>
          </p:spPr>
          <p:txBody>
            <a:bodyPr wrap="none" anchor="ctr"/>
            <a:lstStyle/>
            <a:p>
              <a:endParaRPr lang="en-US"/>
            </a:p>
          </p:txBody>
        </p:sp>
        <p:grpSp>
          <p:nvGrpSpPr>
            <p:cNvPr id="27670" name="Group 22"/>
            <p:cNvGrpSpPr>
              <a:grpSpLocks/>
            </p:cNvGrpSpPr>
            <p:nvPr/>
          </p:nvGrpSpPr>
          <p:grpSpPr bwMode="auto">
            <a:xfrm>
              <a:off x="4499" y="686"/>
              <a:ext cx="211" cy="288"/>
              <a:chOff x="4499" y="686"/>
              <a:chExt cx="211" cy="288"/>
            </a:xfrm>
          </p:grpSpPr>
          <p:sp>
            <p:nvSpPr>
              <p:cNvPr id="27668" name="Oval 20"/>
              <p:cNvSpPr>
                <a:spLocks noChangeArrowheads="1"/>
              </p:cNvSpPr>
              <p:nvPr/>
            </p:nvSpPr>
            <p:spPr bwMode="auto">
              <a:xfrm>
                <a:off x="4499" y="725"/>
                <a:ext cx="211" cy="211"/>
              </a:xfrm>
              <a:prstGeom prst="ellipse">
                <a:avLst/>
              </a:prstGeom>
              <a:solidFill>
                <a:srgbClr val="FFCCCC"/>
              </a:soli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27669" name="Rectangle 21"/>
              <p:cNvSpPr>
                <a:spLocks noChangeArrowheads="1"/>
              </p:cNvSpPr>
              <p:nvPr/>
            </p:nvSpPr>
            <p:spPr bwMode="auto">
              <a:xfrm>
                <a:off x="4502" y="686"/>
                <a:ext cx="205" cy="288"/>
              </a:xfrm>
              <a:prstGeom prst="rect">
                <a:avLst/>
              </a:prstGeom>
              <a:noFill/>
              <a:ln w="9525">
                <a:noFill/>
                <a:miter lim="800000"/>
                <a:headEnd/>
                <a:tailEnd/>
              </a:ln>
              <a:effectLst/>
            </p:spPr>
            <p:txBody>
              <a:bodyPr wrap="none" lIns="92075" tIns="46038" rIns="92075" bIns="46038">
                <a:spAutoFit/>
              </a:bodyPr>
              <a:lstStyle/>
              <a:p>
                <a:r>
                  <a:rPr lang="en-US" sz="2000" b="1">
                    <a:solidFill>
                      <a:srgbClr val="000000"/>
                    </a:solidFill>
                    <a:latin typeface="Arial" pitchFamily="34" charset="0"/>
                  </a:rPr>
                  <a:t>4</a:t>
                </a:r>
              </a:p>
            </p:txBody>
          </p:sp>
        </p:grpSp>
      </p:grpSp>
      <p:grpSp>
        <p:nvGrpSpPr>
          <p:cNvPr id="27676" name="Group 28"/>
          <p:cNvGrpSpPr>
            <a:grpSpLocks/>
          </p:cNvGrpSpPr>
          <p:nvPr/>
        </p:nvGrpSpPr>
        <p:grpSpPr bwMode="auto">
          <a:xfrm>
            <a:off x="5570538" y="3689350"/>
            <a:ext cx="954087" cy="457200"/>
            <a:chOff x="3509" y="2324"/>
            <a:chExt cx="601" cy="288"/>
          </a:xfrm>
        </p:grpSpPr>
        <p:sp>
          <p:nvSpPr>
            <p:cNvPr id="27672" name="Rectangle 24"/>
            <p:cNvSpPr>
              <a:spLocks noChangeArrowheads="1"/>
            </p:cNvSpPr>
            <p:nvPr/>
          </p:nvSpPr>
          <p:spPr bwMode="ltGray">
            <a:xfrm>
              <a:off x="3509" y="2389"/>
              <a:ext cx="345" cy="191"/>
            </a:xfrm>
            <a:prstGeom prst="rect">
              <a:avLst/>
            </a:prstGeom>
            <a:solidFill>
              <a:srgbClr val="9933FF">
                <a:alpha val="50000"/>
              </a:srgbClr>
            </a:solidFill>
            <a:ln w="9525">
              <a:noFill/>
              <a:miter lim="800000"/>
              <a:headEnd/>
              <a:tailEnd/>
            </a:ln>
            <a:effectLst/>
          </p:spPr>
          <p:txBody>
            <a:bodyPr wrap="none" anchor="ctr"/>
            <a:lstStyle/>
            <a:p>
              <a:endParaRPr lang="en-US"/>
            </a:p>
          </p:txBody>
        </p:sp>
        <p:grpSp>
          <p:nvGrpSpPr>
            <p:cNvPr id="27675" name="Group 27"/>
            <p:cNvGrpSpPr>
              <a:grpSpLocks/>
            </p:cNvGrpSpPr>
            <p:nvPr/>
          </p:nvGrpSpPr>
          <p:grpSpPr bwMode="auto">
            <a:xfrm>
              <a:off x="3899" y="2324"/>
              <a:ext cx="211" cy="288"/>
              <a:chOff x="3899" y="2324"/>
              <a:chExt cx="211" cy="288"/>
            </a:xfrm>
          </p:grpSpPr>
          <p:sp>
            <p:nvSpPr>
              <p:cNvPr id="27673" name="Oval 25"/>
              <p:cNvSpPr>
                <a:spLocks noChangeArrowheads="1"/>
              </p:cNvSpPr>
              <p:nvPr/>
            </p:nvSpPr>
            <p:spPr bwMode="auto">
              <a:xfrm>
                <a:off x="3899" y="2363"/>
                <a:ext cx="211" cy="211"/>
              </a:xfrm>
              <a:prstGeom prst="ellipse">
                <a:avLst/>
              </a:prstGeom>
              <a:solidFill>
                <a:srgbClr val="FFCCCC"/>
              </a:soli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27674" name="Rectangle 26"/>
              <p:cNvSpPr>
                <a:spLocks noChangeArrowheads="1"/>
              </p:cNvSpPr>
              <p:nvPr/>
            </p:nvSpPr>
            <p:spPr bwMode="auto">
              <a:xfrm>
                <a:off x="3902" y="2324"/>
                <a:ext cx="205" cy="288"/>
              </a:xfrm>
              <a:prstGeom prst="rect">
                <a:avLst/>
              </a:prstGeom>
              <a:noFill/>
              <a:ln w="9525">
                <a:noFill/>
                <a:miter lim="800000"/>
                <a:headEnd/>
                <a:tailEnd/>
              </a:ln>
              <a:effectLst/>
            </p:spPr>
            <p:txBody>
              <a:bodyPr wrap="none" lIns="92075" tIns="46038" rIns="92075" bIns="46038">
                <a:spAutoFit/>
              </a:bodyPr>
              <a:lstStyle/>
              <a:p>
                <a:r>
                  <a:rPr lang="en-US" sz="2000" b="1">
                    <a:solidFill>
                      <a:srgbClr val="000000"/>
                    </a:solidFill>
                    <a:latin typeface="Arial" pitchFamily="34" charset="0"/>
                  </a:rPr>
                  <a:t>5</a:t>
                </a:r>
              </a:p>
            </p:txBody>
          </p:sp>
        </p:grpSp>
      </p:grpSp>
      <p:sp>
        <p:nvSpPr>
          <p:cNvPr id="27677" name="Rectangle 29"/>
          <p:cNvSpPr>
            <a:spLocks noChangeArrowheads="1"/>
          </p:cNvSpPr>
          <p:nvPr/>
        </p:nvSpPr>
        <p:spPr bwMode="auto">
          <a:xfrm>
            <a:off x="1260475" y="1614488"/>
            <a:ext cx="6475413" cy="4394200"/>
          </a:xfrm>
          <a:prstGeom prst="rect">
            <a:avLst/>
          </a:prstGeom>
          <a:noFill/>
          <a:ln w="9525">
            <a:noFill/>
            <a:miter lim="800000"/>
            <a:headEnd/>
            <a:tailEnd/>
          </a:ln>
          <a:effectLst/>
        </p:spPr>
        <p:txBody>
          <a:bodyPr wrap="none" lIns="92075" tIns="46038" rIns="92075" bIns="46038">
            <a:spAutoFit/>
          </a:bodyPr>
          <a:lstStyle/>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EMPNO 	ENAME    	JOB                     MGR    HIREDATE        SAL        COMM   DEPTNO</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	---------------------  --------  ----------------   -----------   --------------    -----------</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7839 	KING       	PRESIDENT                   	17-NOV-81	5000                                  10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7698 	BLAKE	MANAGER    	7839   	01-MAY-81     	2850                                  30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7782 	CLARK 	MANAGER	7839  	09-JUN-81     	2450                                  10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7566 	JONES 	MANAGER	7839   	02-APR-81     	2975                                  20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7654 	MARTIN	SALESMAN     	7698   	28-SEP-81      	1250           1400               30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7499 	ALLEN 	SALESMAN      	7698   	20-FEB-81     	1600             300               30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7844 	TURNER 	SALESMAN     	7698   	08-SEP-81      	1500                 0               30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7900 	JAMES 	CLERK            	7698  	03-DEC-81      	  950                                  30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7521 	WARD	SALESMAN     	7698   	22-FEB-81     	1250             500               30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7902 	FORD	ANALYST         	7566   	03-DEC-81     	3000                                  20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7369 	SMITH 	CLERK            	7902  	17-DEC-80    	  800                                  20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7788 	SCOTT	ANALYST        	7566   	09-DEC-82     	3000                                  20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7876 	ADAMS 	CLERK              	7788  	12-JAN-83     	1100                                  20</a:t>
            </a:r>
          </a:p>
          <a:p>
            <a:pPr algn="l" defTabSz="822325">
              <a:lnSpc>
                <a:spcPct val="100000"/>
              </a:lnSpc>
              <a:spcBef>
                <a:spcPct val="50000"/>
              </a:spcBef>
              <a:tabLst>
                <a:tab pos="793750" algn="l"/>
                <a:tab pos="1544638" algn="l"/>
                <a:tab pos="2741613" algn="l"/>
                <a:tab pos="3262313" algn="l"/>
                <a:tab pos="4343400" algn="l"/>
              </a:tabLst>
            </a:pPr>
            <a:r>
              <a:rPr lang="en-US" sz="1200" b="1">
                <a:solidFill>
                  <a:srgbClr val="000000"/>
                </a:solidFill>
                <a:latin typeface="Arial" pitchFamily="34" charset="0"/>
              </a:rPr>
              <a:t>       7934 	MILLER 	CLERK        	7782   	23-JAN-82     	1300                                  10</a:t>
            </a:r>
          </a:p>
        </p:txBody>
      </p:sp>
      <p:grpSp>
        <p:nvGrpSpPr>
          <p:cNvPr id="27682" name="Group 34"/>
          <p:cNvGrpSpPr>
            <a:grpSpLocks/>
          </p:cNvGrpSpPr>
          <p:nvPr/>
        </p:nvGrpSpPr>
        <p:grpSpPr bwMode="auto">
          <a:xfrm>
            <a:off x="4033838" y="1717675"/>
            <a:ext cx="449262" cy="704850"/>
            <a:chOff x="2541" y="1082"/>
            <a:chExt cx="283" cy="444"/>
          </a:xfrm>
        </p:grpSpPr>
        <p:sp>
          <p:nvSpPr>
            <p:cNvPr id="27678" name="Rectangle 30"/>
            <p:cNvSpPr>
              <a:spLocks noChangeArrowheads="1"/>
            </p:cNvSpPr>
            <p:nvPr/>
          </p:nvSpPr>
          <p:spPr bwMode="ltGray">
            <a:xfrm>
              <a:off x="2541" y="1335"/>
              <a:ext cx="283" cy="191"/>
            </a:xfrm>
            <a:prstGeom prst="rect">
              <a:avLst/>
            </a:prstGeom>
            <a:solidFill>
              <a:srgbClr val="33CCFF">
                <a:alpha val="50000"/>
              </a:srgbClr>
            </a:solidFill>
            <a:ln w="9525">
              <a:noFill/>
              <a:miter lim="800000"/>
              <a:headEnd/>
              <a:tailEnd/>
            </a:ln>
            <a:effectLst/>
          </p:spPr>
          <p:txBody>
            <a:bodyPr wrap="none" anchor="ctr"/>
            <a:lstStyle/>
            <a:p>
              <a:endParaRPr lang="en-US"/>
            </a:p>
          </p:txBody>
        </p:sp>
        <p:grpSp>
          <p:nvGrpSpPr>
            <p:cNvPr id="27681" name="Group 33"/>
            <p:cNvGrpSpPr>
              <a:grpSpLocks/>
            </p:cNvGrpSpPr>
            <p:nvPr/>
          </p:nvGrpSpPr>
          <p:grpSpPr bwMode="auto">
            <a:xfrm>
              <a:off x="2567" y="1082"/>
              <a:ext cx="211" cy="288"/>
              <a:chOff x="2567" y="1082"/>
              <a:chExt cx="211" cy="288"/>
            </a:xfrm>
          </p:grpSpPr>
          <p:sp>
            <p:nvSpPr>
              <p:cNvPr id="27679" name="Oval 31"/>
              <p:cNvSpPr>
                <a:spLocks noChangeArrowheads="1"/>
              </p:cNvSpPr>
              <p:nvPr/>
            </p:nvSpPr>
            <p:spPr bwMode="auto">
              <a:xfrm>
                <a:off x="2567" y="1121"/>
                <a:ext cx="211" cy="211"/>
              </a:xfrm>
              <a:prstGeom prst="ellipse">
                <a:avLst/>
              </a:prstGeom>
              <a:solidFill>
                <a:srgbClr val="FFCCCC"/>
              </a:soli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27680" name="Rectangle 32"/>
              <p:cNvSpPr>
                <a:spLocks noChangeArrowheads="1"/>
              </p:cNvSpPr>
              <p:nvPr/>
            </p:nvSpPr>
            <p:spPr bwMode="auto">
              <a:xfrm>
                <a:off x="2570" y="1082"/>
                <a:ext cx="205" cy="288"/>
              </a:xfrm>
              <a:prstGeom prst="rect">
                <a:avLst/>
              </a:prstGeom>
              <a:noFill/>
              <a:ln w="9525">
                <a:noFill/>
                <a:miter lim="800000"/>
                <a:headEnd/>
                <a:tailEnd/>
              </a:ln>
              <a:effectLst/>
            </p:spPr>
            <p:txBody>
              <a:bodyPr wrap="none" lIns="92075" tIns="46038" rIns="92075" bIns="46038">
                <a:spAutoFit/>
              </a:bodyPr>
              <a:lstStyle/>
              <a:p>
                <a:r>
                  <a:rPr lang="en-US" sz="2000" b="1">
                    <a:solidFill>
                      <a:srgbClr val="000000"/>
                    </a:solidFill>
                    <a:latin typeface="Arial" pitchFamily="34" charset="0"/>
                  </a:rPr>
                  <a:t>6</a:t>
                </a: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7656"/>
                                        </p:tgtEl>
                                        <p:attrNameLst>
                                          <p:attrName>style.visibility</p:attrName>
                                        </p:attrNameLst>
                                      </p:cBhvr>
                                      <p:to>
                                        <p:strVal val="visible"/>
                                      </p:to>
                                    </p:set>
                                    <p:animEffect transition="in" filter="wipe(left)">
                                      <p:cBhvr>
                                        <p:cTn id="7" dur="500"/>
                                        <p:tgtEl>
                                          <p:spTgt spid="2765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7661"/>
                                        </p:tgtEl>
                                        <p:attrNameLst>
                                          <p:attrName>style.visibility</p:attrName>
                                        </p:attrNameLst>
                                      </p:cBhvr>
                                      <p:to>
                                        <p:strVal val="visible"/>
                                      </p:to>
                                    </p:set>
                                    <p:animEffect transition="in" filter="wipe(up)">
                                      <p:cBhvr>
                                        <p:cTn id="12" dur="500"/>
                                        <p:tgtEl>
                                          <p:spTgt spid="2766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7666"/>
                                        </p:tgtEl>
                                        <p:attrNameLst>
                                          <p:attrName>style.visibility</p:attrName>
                                        </p:attrNameLst>
                                      </p:cBhvr>
                                      <p:to>
                                        <p:strVal val="visible"/>
                                      </p:to>
                                    </p:set>
                                    <p:animEffect transition="in" filter="wipe(up)">
                                      <p:cBhvr>
                                        <p:cTn id="17" dur="500"/>
                                        <p:tgtEl>
                                          <p:spTgt spid="2766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27671"/>
                                        </p:tgtEl>
                                        <p:attrNameLst>
                                          <p:attrName>style.visibility</p:attrName>
                                        </p:attrNameLst>
                                      </p:cBhvr>
                                      <p:to>
                                        <p:strVal val="visible"/>
                                      </p:to>
                                    </p:set>
                                    <p:animEffect transition="in" filter="wipe(up)">
                                      <p:cBhvr>
                                        <p:cTn id="22" dur="500"/>
                                        <p:tgtEl>
                                          <p:spTgt spid="2767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7676"/>
                                        </p:tgtEl>
                                        <p:attrNameLst>
                                          <p:attrName>style.visibility</p:attrName>
                                        </p:attrNameLst>
                                      </p:cBhvr>
                                      <p:to>
                                        <p:strVal val="visible"/>
                                      </p:to>
                                    </p:set>
                                    <p:animEffect transition="in" filter="wipe(left)">
                                      <p:cBhvr>
                                        <p:cTn id="27" dur="500"/>
                                        <p:tgtEl>
                                          <p:spTgt spid="27676"/>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27682"/>
                                        </p:tgtEl>
                                        <p:attrNameLst>
                                          <p:attrName>style.visibility</p:attrName>
                                        </p:attrNameLst>
                                      </p:cBhvr>
                                      <p:to>
                                        <p:strVal val="visible"/>
                                      </p:to>
                                    </p:set>
                                    <p:animEffect transition="in" filter="wipe(up)">
                                      <p:cBhvr>
                                        <p:cTn id="32" dur="500"/>
                                        <p:tgtEl>
                                          <p:spTgt spid="27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blackWhite">
          <a:xfrm>
            <a:off x="685800" y="4024313"/>
            <a:ext cx="3775075" cy="1247775"/>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a:t>
            </a: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p:txBody>
      </p:sp>
      <p:sp>
        <p:nvSpPr>
          <p:cNvPr id="29699" name="Rectangle 3"/>
          <p:cNvSpPr>
            <a:spLocks noChangeArrowheads="1"/>
          </p:cNvSpPr>
          <p:nvPr/>
        </p:nvSpPr>
        <p:spPr bwMode="blackWhite">
          <a:xfrm>
            <a:off x="4584700" y="4024313"/>
            <a:ext cx="3775075" cy="1247775"/>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endParaRPr lang="en-US" sz="1200" b="1">
              <a:solidFill>
                <a:srgbClr val="000000"/>
              </a:solidFill>
              <a:latin typeface="Courier New" pitchFamily="49" charset="0"/>
            </a:endParaRPr>
          </a:p>
        </p:txBody>
      </p:sp>
      <p:sp>
        <p:nvSpPr>
          <p:cNvPr id="29700" name="Line 4"/>
          <p:cNvSpPr>
            <a:spLocks noChangeShapeType="1"/>
          </p:cNvSpPr>
          <p:nvPr/>
        </p:nvSpPr>
        <p:spPr bwMode="auto">
          <a:xfrm>
            <a:off x="679450" y="429895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01" name="Line 5"/>
          <p:cNvSpPr>
            <a:spLocks noChangeShapeType="1"/>
          </p:cNvSpPr>
          <p:nvPr/>
        </p:nvSpPr>
        <p:spPr bwMode="auto">
          <a:xfrm>
            <a:off x="679450" y="453390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02" name="Line 6"/>
          <p:cNvSpPr>
            <a:spLocks noChangeShapeType="1"/>
          </p:cNvSpPr>
          <p:nvPr/>
        </p:nvSpPr>
        <p:spPr bwMode="auto">
          <a:xfrm>
            <a:off x="679450" y="476885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03" name="Line 7"/>
          <p:cNvSpPr>
            <a:spLocks noChangeShapeType="1"/>
          </p:cNvSpPr>
          <p:nvPr/>
        </p:nvSpPr>
        <p:spPr bwMode="auto">
          <a:xfrm>
            <a:off x="679450" y="500380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04" name="Line 8"/>
          <p:cNvSpPr>
            <a:spLocks noChangeShapeType="1"/>
          </p:cNvSpPr>
          <p:nvPr/>
        </p:nvSpPr>
        <p:spPr bwMode="auto">
          <a:xfrm>
            <a:off x="1460500" y="4019550"/>
            <a:ext cx="0" cy="1257300"/>
          </a:xfrm>
          <a:prstGeom prst="line">
            <a:avLst/>
          </a:prstGeom>
          <a:noFill/>
          <a:ln w="12700">
            <a:solidFill>
              <a:srgbClr val="000000"/>
            </a:solidFill>
            <a:round/>
            <a:headEnd type="none" w="sm" len="sm"/>
            <a:tailEnd type="none" w="sm" len="sm"/>
          </a:ln>
          <a:effectLst/>
        </p:spPr>
        <p:txBody>
          <a:bodyPr/>
          <a:lstStyle/>
          <a:p>
            <a:endParaRPr lang="en-US"/>
          </a:p>
        </p:txBody>
      </p:sp>
      <p:sp>
        <p:nvSpPr>
          <p:cNvPr id="29705" name="Line 9"/>
          <p:cNvSpPr>
            <a:spLocks noChangeShapeType="1"/>
          </p:cNvSpPr>
          <p:nvPr/>
        </p:nvSpPr>
        <p:spPr bwMode="auto">
          <a:xfrm>
            <a:off x="2393950" y="4019550"/>
            <a:ext cx="0" cy="1257300"/>
          </a:xfrm>
          <a:prstGeom prst="line">
            <a:avLst/>
          </a:prstGeom>
          <a:noFill/>
          <a:ln w="12700">
            <a:solidFill>
              <a:srgbClr val="000000"/>
            </a:solidFill>
            <a:round/>
            <a:headEnd type="none" w="sm" len="sm"/>
            <a:tailEnd type="none" w="sm" len="sm"/>
          </a:ln>
          <a:effectLst/>
        </p:spPr>
        <p:txBody>
          <a:bodyPr/>
          <a:lstStyle/>
          <a:p>
            <a:endParaRPr lang="en-US"/>
          </a:p>
        </p:txBody>
      </p:sp>
      <p:sp>
        <p:nvSpPr>
          <p:cNvPr id="29706" name="Line 10"/>
          <p:cNvSpPr>
            <a:spLocks noChangeShapeType="1"/>
          </p:cNvSpPr>
          <p:nvPr/>
        </p:nvSpPr>
        <p:spPr bwMode="auto">
          <a:xfrm>
            <a:off x="3587750" y="4019550"/>
            <a:ext cx="0" cy="1257300"/>
          </a:xfrm>
          <a:prstGeom prst="line">
            <a:avLst/>
          </a:prstGeom>
          <a:noFill/>
          <a:ln w="12700">
            <a:solidFill>
              <a:srgbClr val="000000"/>
            </a:solidFill>
            <a:round/>
            <a:headEnd type="none" w="sm" len="sm"/>
            <a:tailEnd type="none" w="sm" len="sm"/>
          </a:ln>
          <a:effectLst/>
        </p:spPr>
        <p:txBody>
          <a:bodyPr/>
          <a:lstStyle/>
          <a:p>
            <a:endParaRPr lang="en-US"/>
          </a:p>
        </p:txBody>
      </p:sp>
      <p:sp>
        <p:nvSpPr>
          <p:cNvPr id="29707" name="Line 11"/>
          <p:cNvSpPr>
            <a:spLocks noChangeShapeType="1"/>
          </p:cNvSpPr>
          <p:nvPr/>
        </p:nvSpPr>
        <p:spPr bwMode="auto">
          <a:xfrm>
            <a:off x="4597400" y="429895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08" name="Line 12"/>
          <p:cNvSpPr>
            <a:spLocks noChangeShapeType="1"/>
          </p:cNvSpPr>
          <p:nvPr/>
        </p:nvSpPr>
        <p:spPr bwMode="auto">
          <a:xfrm>
            <a:off x="4597400" y="453390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09" name="Line 13"/>
          <p:cNvSpPr>
            <a:spLocks noChangeShapeType="1"/>
          </p:cNvSpPr>
          <p:nvPr/>
        </p:nvSpPr>
        <p:spPr bwMode="auto">
          <a:xfrm>
            <a:off x="4597400" y="476885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10" name="Line 14"/>
          <p:cNvSpPr>
            <a:spLocks noChangeShapeType="1"/>
          </p:cNvSpPr>
          <p:nvPr/>
        </p:nvSpPr>
        <p:spPr bwMode="auto">
          <a:xfrm>
            <a:off x="4597400" y="5003800"/>
            <a:ext cx="3784600" cy="0"/>
          </a:xfrm>
          <a:prstGeom prst="line">
            <a:avLst/>
          </a:prstGeom>
          <a:noFill/>
          <a:ln w="12700">
            <a:solidFill>
              <a:srgbClr val="000000"/>
            </a:solidFill>
            <a:round/>
            <a:headEnd type="none" w="sm" len="sm"/>
            <a:tailEnd type="none" w="sm" len="sm"/>
          </a:ln>
          <a:effectLst/>
        </p:spPr>
        <p:txBody>
          <a:bodyPr/>
          <a:lstStyle/>
          <a:p>
            <a:endParaRPr lang="en-US"/>
          </a:p>
        </p:txBody>
      </p:sp>
      <p:sp>
        <p:nvSpPr>
          <p:cNvPr id="29711" name="Line 15"/>
          <p:cNvSpPr>
            <a:spLocks noChangeShapeType="1"/>
          </p:cNvSpPr>
          <p:nvPr/>
        </p:nvSpPr>
        <p:spPr bwMode="auto">
          <a:xfrm>
            <a:off x="5302250" y="4019550"/>
            <a:ext cx="0" cy="1257300"/>
          </a:xfrm>
          <a:prstGeom prst="line">
            <a:avLst/>
          </a:prstGeom>
          <a:noFill/>
          <a:ln w="12700">
            <a:solidFill>
              <a:srgbClr val="000000"/>
            </a:solidFill>
            <a:round/>
            <a:headEnd type="none" w="sm" len="sm"/>
            <a:tailEnd type="none" w="sm" len="sm"/>
          </a:ln>
          <a:effectLst/>
        </p:spPr>
        <p:txBody>
          <a:bodyPr/>
          <a:lstStyle/>
          <a:p>
            <a:endParaRPr lang="en-US"/>
          </a:p>
        </p:txBody>
      </p:sp>
      <p:sp>
        <p:nvSpPr>
          <p:cNvPr id="29712" name="Line 16"/>
          <p:cNvSpPr>
            <a:spLocks noChangeShapeType="1"/>
          </p:cNvSpPr>
          <p:nvPr/>
        </p:nvSpPr>
        <p:spPr bwMode="auto">
          <a:xfrm>
            <a:off x="6496050" y="4019550"/>
            <a:ext cx="0" cy="1257300"/>
          </a:xfrm>
          <a:prstGeom prst="line">
            <a:avLst/>
          </a:prstGeom>
          <a:noFill/>
          <a:ln w="12700">
            <a:solidFill>
              <a:srgbClr val="000000"/>
            </a:solidFill>
            <a:round/>
            <a:headEnd type="none" w="sm" len="sm"/>
            <a:tailEnd type="none" w="sm" len="sm"/>
          </a:ln>
          <a:effectLst/>
        </p:spPr>
        <p:txBody>
          <a:bodyPr/>
          <a:lstStyle/>
          <a:p>
            <a:endParaRPr lang="en-US"/>
          </a:p>
        </p:txBody>
      </p:sp>
      <p:sp>
        <p:nvSpPr>
          <p:cNvPr id="29713" name="Rectangle 17"/>
          <p:cNvSpPr>
            <a:spLocks noGrp="1" noChangeArrowheads="1"/>
          </p:cNvSpPr>
          <p:nvPr>
            <p:ph type="title"/>
          </p:nvPr>
        </p:nvSpPr>
        <p:spPr>
          <a:noFill/>
          <a:ln/>
        </p:spPr>
        <p:txBody>
          <a:bodyPr/>
          <a:lstStyle/>
          <a:p>
            <a:r>
              <a:rPr lang="en-US"/>
              <a:t>Relating Multiple Tables</a:t>
            </a:r>
          </a:p>
        </p:txBody>
      </p:sp>
      <p:sp>
        <p:nvSpPr>
          <p:cNvPr id="29714" name="Rectangle 18"/>
          <p:cNvSpPr>
            <a:spLocks noChangeArrowheads="1"/>
          </p:cNvSpPr>
          <p:nvPr/>
        </p:nvSpPr>
        <p:spPr bwMode="auto">
          <a:xfrm>
            <a:off x="746125" y="1403350"/>
            <a:ext cx="7635875" cy="904875"/>
          </a:xfrm>
          <a:prstGeom prst="rect">
            <a:avLst/>
          </a:prstGeom>
          <a:noFill/>
          <a:ln w="9525">
            <a:noFill/>
            <a:miter lim="800000"/>
            <a:headEnd/>
            <a:tailEnd/>
          </a:ln>
          <a:effectLst>
            <a:outerShdw dist="53882" dir="2700000" algn="ctr" rotWithShape="0">
              <a:srgbClr val="000000">
                <a:alpha val="50000"/>
              </a:srgbClr>
            </a:outerShdw>
          </a:effectLst>
        </p:spPr>
        <p:txBody>
          <a:bodyPr lIns="92075" tIns="46038" rIns="92075" bIns="46038">
            <a:spAutoFit/>
          </a:bodyPr>
          <a:lstStyle/>
          <a:p>
            <a:pPr marL="341313" lvl="1" indent="-227013" algn="l" defTabSz="346075">
              <a:lnSpc>
                <a:spcPct val="95000"/>
              </a:lnSpc>
              <a:spcBef>
                <a:spcPct val="35000"/>
              </a:spcBef>
              <a:buClr>
                <a:srgbClr val="FFCC66"/>
              </a:buClr>
              <a:buSzPct val="100000"/>
              <a:buFontTx/>
              <a:buChar char="•"/>
              <a:tabLst>
                <a:tab pos="571500" algn="l"/>
              </a:tabLst>
            </a:pPr>
            <a:r>
              <a:rPr lang="en-US" sz="2800" b="1">
                <a:solidFill>
                  <a:srgbClr val="F8F8D3"/>
                </a:solidFill>
                <a:latin typeface="Arial" pitchFamily="34" charset="0"/>
              </a:rPr>
              <a:t>Each row of data in a table is uniquely identified by a primary key (PK).</a:t>
            </a:r>
          </a:p>
        </p:txBody>
      </p:sp>
      <p:sp>
        <p:nvSpPr>
          <p:cNvPr id="29715" name="Rectangle 19"/>
          <p:cNvSpPr>
            <a:spLocks noChangeArrowheads="1"/>
          </p:cNvSpPr>
          <p:nvPr/>
        </p:nvSpPr>
        <p:spPr bwMode="auto">
          <a:xfrm>
            <a:off x="609600" y="3617913"/>
            <a:ext cx="2051050"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a:solidFill>
                  <a:srgbClr val="FFFFCC"/>
                </a:solidFill>
                <a:effectLst>
                  <a:outerShdw blurRad="38100" dist="38100" dir="2700000" algn="tl">
                    <a:srgbClr val="000000"/>
                  </a:outerShdw>
                </a:effectLst>
                <a:latin typeface="Arial" pitchFamily="34" charset="0"/>
              </a:rPr>
              <a:t>Table Name: </a:t>
            </a:r>
            <a:r>
              <a:rPr lang="en-US" sz="1800" b="1">
                <a:solidFill>
                  <a:srgbClr val="FFFFCC"/>
                </a:solidFill>
                <a:effectLst>
                  <a:outerShdw blurRad="38100" dist="38100" dir="2700000" algn="tl">
                    <a:srgbClr val="000000"/>
                  </a:outerShdw>
                </a:effectLst>
                <a:latin typeface="Arial" pitchFamily="34" charset="0"/>
              </a:rPr>
              <a:t>EMP</a:t>
            </a:r>
          </a:p>
        </p:txBody>
      </p:sp>
      <p:sp>
        <p:nvSpPr>
          <p:cNvPr id="29716" name="Rectangle 20"/>
          <p:cNvSpPr>
            <a:spLocks noChangeArrowheads="1"/>
          </p:cNvSpPr>
          <p:nvPr/>
        </p:nvSpPr>
        <p:spPr bwMode="auto">
          <a:xfrm>
            <a:off x="4498975" y="3617913"/>
            <a:ext cx="2165350"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a:solidFill>
                  <a:srgbClr val="FFFFCC"/>
                </a:solidFill>
                <a:effectLst>
                  <a:outerShdw blurRad="38100" dist="38100" dir="2700000" algn="tl">
                    <a:srgbClr val="000000"/>
                  </a:outerShdw>
                </a:effectLst>
                <a:latin typeface="Arial" pitchFamily="34" charset="0"/>
              </a:rPr>
              <a:t>Table Name: </a:t>
            </a:r>
            <a:r>
              <a:rPr lang="en-US" sz="1800" b="1">
                <a:solidFill>
                  <a:srgbClr val="FFFFCC"/>
                </a:solidFill>
                <a:effectLst>
                  <a:outerShdw blurRad="38100" dist="38100" dir="2700000" algn="tl">
                    <a:srgbClr val="000000"/>
                  </a:outerShdw>
                </a:effectLst>
                <a:latin typeface="Arial" pitchFamily="34" charset="0"/>
              </a:rPr>
              <a:t>DEPT</a:t>
            </a:r>
          </a:p>
        </p:txBody>
      </p:sp>
      <p:grpSp>
        <p:nvGrpSpPr>
          <p:cNvPr id="29723" name="Group 27"/>
          <p:cNvGrpSpPr>
            <a:grpSpLocks/>
          </p:cNvGrpSpPr>
          <p:nvPr/>
        </p:nvGrpSpPr>
        <p:grpSpPr bwMode="auto">
          <a:xfrm>
            <a:off x="758825" y="5391150"/>
            <a:ext cx="5545138" cy="844550"/>
            <a:chOff x="478" y="3396"/>
            <a:chExt cx="3493" cy="532"/>
          </a:xfrm>
        </p:grpSpPr>
        <p:grpSp>
          <p:nvGrpSpPr>
            <p:cNvPr id="29719" name="Group 23"/>
            <p:cNvGrpSpPr>
              <a:grpSpLocks/>
            </p:cNvGrpSpPr>
            <p:nvPr/>
          </p:nvGrpSpPr>
          <p:grpSpPr bwMode="auto">
            <a:xfrm>
              <a:off x="478" y="3396"/>
              <a:ext cx="933" cy="532"/>
              <a:chOff x="478" y="3396"/>
              <a:chExt cx="933" cy="532"/>
            </a:xfrm>
          </p:grpSpPr>
          <p:sp>
            <p:nvSpPr>
              <p:cNvPr id="29717" name="Rectangle 21"/>
              <p:cNvSpPr>
                <a:spLocks noChangeArrowheads="1"/>
              </p:cNvSpPr>
              <p:nvPr/>
            </p:nvSpPr>
            <p:spPr bwMode="auto">
              <a:xfrm>
                <a:off x="478" y="3697"/>
                <a:ext cx="933" cy="231"/>
              </a:xfrm>
              <a:prstGeom prst="rect">
                <a:avLst/>
              </a:prstGeom>
              <a:noFill/>
              <a:ln w="9525">
                <a:noFill/>
                <a:miter lim="800000"/>
                <a:headEnd/>
                <a:tailEnd/>
              </a:ln>
              <a:effectLst/>
            </p:spPr>
            <p:txBody>
              <a:bodyPr wrap="none" lIns="92075" tIns="46038" rIns="92075" bIns="46038">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Primary key</a:t>
                </a:r>
              </a:p>
            </p:txBody>
          </p:sp>
          <p:sp>
            <p:nvSpPr>
              <p:cNvPr id="29718" name="Line 22"/>
              <p:cNvSpPr>
                <a:spLocks noChangeShapeType="1"/>
              </p:cNvSpPr>
              <p:nvPr/>
            </p:nvSpPr>
            <p:spPr bwMode="auto">
              <a:xfrm flipV="1">
                <a:off x="660" y="3396"/>
                <a:ext cx="0" cy="288"/>
              </a:xfrm>
              <a:prstGeom prst="line">
                <a:avLst/>
              </a:prstGeom>
              <a:noFill/>
              <a:ln w="50800">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grpSp>
        <p:grpSp>
          <p:nvGrpSpPr>
            <p:cNvPr id="29722" name="Group 26"/>
            <p:cNvGrpSpPr>
              <a:grpSpLocks/>
            </p:cNvGrpSpPr>
            <p:nvPr/>
          </p:nvGrpSpPr>
          <p:grpSpPr bwMode="auto">
            <a:xfrm>
              <a:off x="3038" y="3396"/>
              <a:ext cx="933" cy="532"/>
              <a:chOff x="3038" y="3396"/>
              <a:chExt cx="933" cy="532"/>
            </a:xfrm>
          </p:grpSpPr>
          <p:sp>
            <p:nvSpPr>
              <p:cNvPr id="29720" name="Rectangle 24"/>
              <p:cNvSpPr>
                <a:spLocks noChangeArrowheads="1"/>
              </p:cNvSpPr>
              <p:nvPr/>
            </p:nvSpPr>
            <p:spPr bwMode="auto">
              <a:xfrm>
                <a:off x="3038" y="3697"/>
                <a:ext cx="933" cy="231"/>
              </a:xfrm>
              <a:prstGeom prst="rect">
                <a:avLst/>
              </a:prstGeom>
              <a:noFill/>
              <a:ln w="9525">
                <a:noFill/>
                <a:miter lim="800000"/>
                <a:headEnd/>
                <a:tailEnd/>
              </a:ln>
              <a:effectLst/>
            </p:spPr>
            <p:txBody>
              <a:bodyPr wrap="none" lIns="92075" tIns="46038" rIns="92075" bIns="46038">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Primary key</a:t>
                </a:r>
              </a:p>
            </p:txBody>
          </p:sp>
          <p:sp>
            <p:nvSpPr>
              <p:cNvPr id="29721" name="Line 25"/>
              <p:cNvSpPr>
                <a:spLocks noChangeShapeType="1"/>
              </p:cNvSpPr>
              <p:nvPr/>
            </p:nvSpPr>
            <p:spPr bwMode="auto">
              <a:xfrm flipV="1">
                <a:off x="3228" y="3396"/>
                <a:ext cx="0" cy="288"/>
              </a:xfrm>
              <a:prstGeom prst="line">
                <a:avLst/>
              </a:prstGeom>
              <a:noFill/>
              <a:ln w="50800">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grpSp>
      </p:grpSp>
      <p:sp>
        <p:nvSpPr>
          <p:cNvPr id="29724" name="Rectangle 28"/>
          <p:cNvSpPr>
            <a:spLocks noChangeArrowheads="1"/>
          </p:cNvSpPr>
          <p:nvPr/>
        </p:nvSpPr>
        <p:spPr bwMode="auto">
          <a:xfrm>
            <a:off x="746125" y="2489200"/>
            <a:ext cx="7635875" cy="904875"/>
          </a:xfrm>
          <a:prstGeom prst="rect">
            <a:avLst/>
          </a:prstGeom>
          <a:noFill/>
          <a:ln w="9525">
            <a:noFill/>
            <a:miter lim="800000"/>
            <a:headEnd/>
            <a:tailEnd/>
          </a:ln>
          <a:effectLst>
            <a:outerShdw dist="53882" dir="2700000" algn="ctr" rotWithShape="0">
              <a:srgbClr val="000000">
                <a:alpha val="50000"/>
              </a:srgbClr>
            </a:outerShdw>
          </a:effectLst>
        </p:spPr>
        <p:txBody>
          <a:bodyPr lIns="92075" tIns="46038" rIns="92075" bIns="46038">
            <a:spAutoFit/>
          </a:bodyPr>
          <a:lstStyle/>
          <a:p>
            <a:pPr marL="341313" lvl="1" indent="-227013" algn="l" defTabSz="346075">
              <a:lnSpc>
                <a:spcPct val="95000"/>
              </a:lnSpc>
              <a:spcBef>
                <a:spcPct val="35000"/>
              </a:spcBef>
              <a:buClr>
                <a:srgbClr val="FFCC66"/>
              </a:buClr>
              <a:buSzPct val="100000"/>
              <a:buFontTx/>
              <a:buChar char="•"/>
              <a:tabLst>
                <a:tab pos="571500" algn="l"/>
              </a:tabLst>
            </a:pPr>
            <a:r>
              <a:rPr lang="en-US" sz="2800" b="1">
                <a:solidFill>
                  <a:srgbClr val="F8F8D3"/>
                </a:solidFill>
                <a:latin typeface="Arial" pitchFamily="34" charset="0"/>
              </a:rPr>
              <a:t>You can logically relate data from multiple tables using foreign keys (FK).</a:t>
            </a:r>
          </a:p>
        </p:txBody>
      </p:sp>
      <p:grpSp>
        <p:nvGrpSpPr>
          <p:cNvPr id="29727" name="Group 31"/>
          <p:cNvGrpSpPr>
            <a:grpSpLocks/>
          </p:cNvGrpSpPr>
          <p:nvPr/>
        </p:nvGrpSpPr>
        <p:grpSpPr bwMode="auto">
          <a:xfrm>
            <a:off x="2974975" y="5391150"/>
            <a:ext cx="1466850" cy="844550"/>
            <a:chOff x="1874" y="3396"/>
            <a:chExt cx="924" cy="532"/>
          </a:xfrm>
        </p:grpSpPr>
        <p:sp>
          <p:nvSpPr>
            <p:cNvPr id="29725" name="Rectangle 29"/>
            <p:cNvSpPr>
              <a:spLocks noChangeArrowheads="1"/>
            </p:cNvSpPr>
            <p:nvPr/>
          </p:nvSpPr>
          <p:spPr bwMode="auto">
            <a:xfrm>
              <a:off x="1874" y="3697"/>
              <a:ext cx="924" cy="231"/>
            </a:xfrm>
            <a:prstGeom prst="rect">
              <a:avLst/>
            </a:prstGeom>
            <a:noFill/>
            <a:ln w="9525">
              <a:noFill/>
              <a:miter lim="800000"/>
              <a:headEnd/>
              <a:tailEnd/>
            </a:ln>
            <a:effectLst/>
          </p:spPr>
          <p:txBody>
            <a:bodyPr wrap="none" lIns="92075" tIns="46038" rIns="92075" bIns="46038">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Foreign key</a:t>
              </a:r>
            </a:p>
          </p:txBody>
        </p:sp>
        <p:sp>
          <p:nvSpPr>
            <p:cNvPr id="29726" name="Line 30"/>
            <p:cNvSpPr>
              <a:spLocks noChangeShapeType="1"/>
            </p:cNvSpPr>
            <p:nvPr/>
          </p:nvSpPr>
          <p:spPr bwMode="auto">
            <a:xfrm flipV="1">
              <a:off x="2640" y="3396"/>
              <a:ext cx="0" cy="288"/>
            </a:xfrm>
            <a:prstGeom prst="line">
              <a:avLst/>
            </a:prstGeom>
            <a:noFill/>
            <a:ln w="50800">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grpSp>
      <p:grpSp>
        <p:nvGrpSpPr>
          <p:cNvPr id="29731" name="Group 35"/>
          <p:cNvGrpSpPr>
            <a:grpSpLocks/>
          </p:cNvGrpSpPr>
          <p:nvPr/>
        </p:nvGrpSpPr>
        <p:grpSpPr bwMode="auto">
          <a:xfrm>
            <a:off x="3595688" y="4308475"/>
            <a:ext cx="1695450" cy="687388"/>
            <a:chOff x="2265" y="2714"/>
            <a:chExt cx="1068" cy="433"/>
          </a:xfrm>
        </p:grpSpPr>
        <p:sp>
          <p:nvSpPr>
            <p:cNvPr id="29728" name="Rectangle 32"/>
            <p:cNvSpPr>
              <a:spLocks noChangeArrowheads="1"/>
            </p:cNvSpPr>
            <p:nvPr/>
          </p:nvSpPr>
          <p:spPr bwMode="ltGray">
            <a:xfrm>
              <a:off x="2265" y="2714"/>
              <a:ext cx="540" cy="136"/>
            </a:xfrm>
            <a:prstGeom prst="rect">
              <a:avLst/>
            </a:prstGeom>
            <a:solidFill>
              <a:srgbClr val="FFFF00">
                <a:alpha val="50000"/>
              </a:srgbClr>
            </a:solidFill>
            <a:ln w="9525">
              <a:noFill/>
              <a:miter lim="800000"/>
              <a:headEnd/>
              <a:tailEnd/>
            </a:ln>
            <a:effectLst/>
          </p:spPr>
          <p:txBody>
            <a:bodyPr wrap="none" anchor="ctr"/>
            <a:lstStyle/>
            <a:p>
              <a:endParaRPr lang="en-US"/>
            </a:p>
          </p:txBody>
        </p:sp>
        <p:sp>
          <p:nvSpPr>
            <p:cNvPr id="29729" name="Rectangle 33"/>
            <p:cNvSpPr>
              <a:spLocks noChangeArrowheads="1"/>
            </p:cNvSpPr>
            <p:nvPr/>
          </p:nvSpPr>
          <p:spPr bwMode="ltGray">
            <a:xfrm>
              <a:off x="2892" y="2714"/>
              <a:ext cx="441" cy="136"/>
            </a:xfrm>
            <a:prstGeom prst="rect">
              <a:avLst/>
            </a:prstGeom>
            <a:solidFill>
              <a:srgbClr val="FFFF00">
                <a:alpha val="50000"/>
              </a:srgbClr>
            </a:solidFill>
            <a:ln w="9525">
              <a:noFill/>
              <a:miter lim="800000"/>
              <a:headEnd/>
              <a:tailEnd/>
            </a:ln>
            <a:effectLst/>
          </p:spPr>
          <p:txBody>
            <a:bodyPr wrap="none" anchor="ctr"/>
            <a:lstStyle/>
            <a:p>
              <a:endParaRPr lang="en-US"/>
            </a:p>
          </p:txBody>
        </p:sp>
        <p:sp>
          <p:nvSpPr>
            <p:cNvPr id="29730" name="Rectangle 34"/>
            <p:cNvSpPr>
              <a:spLocks noChangeArrowheads="1"/>
            </p:cNvSpPr>
            <p:nvPr/>
          </p:nvSpPr>
          <p:spPr bwMode="ltGray">
            <a:xfrm>
              <a:off x="2265" y="3009"/>
              <a:ext cx="540" cy="138"/>
            </a:xfrm>
            <a:prstGeom prst="rect">
              <a:avLst/>
            </a:prstGeom>
            <a:solidFill>
              <a:srgbClr val="FFFF00">
                <a:alpha val="50000"/>
              </a:srgbClr>
            </a:solidFill>
            <a:ln w="9525">
              <a:noFill/>
              <a:miter lim="800000"/>
              <a:headEnd/>
              <a:tailEnd/>
            </a:ln>
            <a:effectLst/>
          </p:spPr>
          <p:txBody>
            <a:bodyPr wrap="none" anchor="ctr"/>
            <a:lstStyle/>
            <a:p>
              <a:endParaRPr lang="en-US"/>
            </a:p>
          </p:txBody>
        </p:sp>
      </p:grpSp>
      <p:grpSp>
        <p:nvGrpSpPr>
          <p:cNvPr id="29734" name="Group 38"/>
          <p:cNvGrpSpPr>
            <a:grpSpLocks/>
          </p:cNvGrpSpPr>
          <p:nvPr/>
        </p:nvGrpSpPr>
        <p:grpSpPr bwMode="auto">
          <a:xfrm>
            <a:off x="3595688" y="4541838"/>
            <a:ext cx="1695450" cy="715962"/>
            <a:chOff x="2265" y="2861"/>
            <a:chExt cx="1068" cy="451"/>
          </a:xfrm>
        </p:grpSpPr>
        <p:sp>
          <p:nvSpPr>
            <p:cNvPr id="29732" name="Rectangle 36"/>
            <p:cNvSpPr>
              <a:spLocks noChangeArrowheads="1"/>
            </p:cNvSpPr>
            <p:nvPr/>
          </p:nvSpPr>
          <p:spPr bwMode="ltGray">
            <a:xfrm>
              <a:off x="2265" y="3159"/>
              <a:ext cx="540" cy="153"/>
            </a:xfrm>
            <a:prstGeom prst="rect">
              <a:avLst/>
            </a:prstGeom>
            <a:solidFill>
              <a:srgbClr val="009900">
                <a:alpha val="50000"/>
              </a:srgbClr>
            </a:solidFill>
            <a:ln w="9525">
              <a:noFill/>
              <a:miter lim="800000"/>
              <a:headEnd/>
              <a:tailEnd/>
            </a:ln>
            <a:effectLst/>
          </p:spPr>
          <p:txBody>
            <a:bodyPr wrap="none" anchor="ctr"/>
            <a:lstStyle/>
            <a:p>
              <a:endParaRPr lang="en-US"/>
            </a:p>
          </p:txBody>
        </p:sp>
        <p:sp>
          <p:nvSpPr>
            <p:cNvPr id="29733" name="Rectangle 37"/>
            <p:cNvSpPr>
              <a:spLocks noChangeArrowheads="1"/>
            </p:cNvSpPr>
            <p:nvPr/>
          </p:nvSpPr>
          <p:spPr bwMode="ltGray">
            <a:xfrm>
              <a:off x="2892" y="2861"/>
              <a:ext cx="441" cy="136"/>
            </a:xfrm>
            <a:prstGeom prst="rect">
              <a:avLst/>
            </a:prstGeom>
            <a:solidFill>
              <a:srgbClr val="009900">
                <a:alpha val="50000"/>
              </a:srgbClr>
            </a:solidFill>
            <a:ln w="9525">
              <a:noFill/>
              <a:miter lim="800000"/>
              <a:headEnd/>
              <a:tailEnd/>
            </a:ln>
            <a:effectLst/>
          </p:spPr>
          <p:txBody>
            <a:bodyPr wrap="none" anchor="ctr"/>
            <a:lstStyle/>
            <a:p>
              <a:endParaRPr lang="en-US"/>
            </a:p>
          </p:txBody>
        </p:sp>
      </p:grpSp>
      <p:grpSp>
        <p:nvGrpSpPr>
          <p:cNvPr id="29737" name="Group 41"/>
          <p:cNvGrpSpPr>
            <a:grpSpLocks/>
          </p:cNvGrpSpPr>
          <p:nvPr/>
        </p:nvGrpSpPr>
        <p:grpSpPr bwMode="auto">
          <a:xfrm>
            <a:off x="3595688" y="4541838"/>
            <a:ext cx="1695450" cy="454025"/>
            <a:chOff x="2265" y="2861"/>
            <a:chExt cx="1068" cy="286"/>
          </a:xfrm>
        </p:grpSpPr>
        <p:sp>
          <p:nvSpPr>
            <p:cNvPr id="29735" name="Rectangle 39"/>
            <p:cNvSpPr>
              <a:spLocks noChangeArrowheads="1"/>
            </p:cNvSpPr>
            <p:nvPr/>
          </p:nvSpPr>
          <p:spPr bwMode="ltGray">
            <a:xfrm>
              <a:off x="2265" y="2861"/>
              <a:ext cx="540" cy="136"/>
            </a:xfrm>
            <a:prstGeom prst="rect">
              <a:avLst/>
            </a:prstGeom>
            <a:solidFill>
              <a:srgbClr val="0066CC">
                <a:alpha val="50000"/>
              </a:srgbClr>
            </a:solidFill>
            <a:ln w="9525">
              <a:noFill/>
              <a:miter lim="800000"/>
              <a:headEnd/>
              <a:tailEnd/>
            </a:ln>
            <a:effectLst/>
          </p:spPr>
          <p:txBody>
            <a:bodyPr wrap="none" anchor="ctr"/>
            <a:lstStyle/>
            <a:p>
              <a:endParaRPr lang="en-US"/>
            </a:p>
          </p:txBody>
        </p:sp>
        <p:sp>
          <p:nvSpPr>
            <p:cNvPr id="29736" name="Rectangle 40"/>
            <p:cNvSpPr>
              <a:spLocks noChangeArrowheads="1"/>
            </p:cNvSpPr>
            <p:nvPr/>
          </p:nvSpPr>
          <p:spPr bwMode="ltGray">
            <a:xfrm>
              <a:off x="2892" y="3008"/>
              <a:ext cx="441" cy="139"/>
            </a:xfrm>
            <a:prstGeom prst="rect">
              <a:avLst/>
            </a:prstGeom>
            <a:solidFill>
              <a:srgbClr val="0066CC">
                <a:alpha val="50000"/>
              </a:srgbClr>
            </a:solidFill>
            <a:ln w="9525">
              <a:noFill/>
              <a:miter lim="800000"/>
              <a:headEnd/>
              <a:tailEnd/>
            </a:ln>
            <a:effectLst/>
          </p:spPr>
          <p:txBody>
            <a:bodyPr wrap="none" anchor="ctr"/>
            <a:lstStyle/>
            <a:p>
              <a:endParaRPr lang="en-US"/>
            </a:p>
          </p:txBody>
        </p:sp>
      </p:grpSp>
      <p:sp>
        <p:nvSpPr>
          <p:cNvPr id="29738" name="Rectangle 42"/>
          <p:cNvSpPr>
            <a:spLocks noChangeArrowheads="1"/>
          </p:cNvSpPr>
          <p:nvPr/>
        </p:nvSpPr>
        <p:spPr bwMode="auto">
          <a:xfrm>
            <a:off x="679450" y="3998913"/>
            <a:ext cx="3787775" cy="1235075"/>
          </a:xfrm>
          <a:prstGeom prst="rect">
            <a:avLst/>
          </a:prstGeom>
          <a:noFill/>
          <a:ln w="9525">
            <a:noFill/>
            <a:miter lim="800000"/>
            <a:headEnd/>
            <a:tailEnd/>
          </a:ln>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EMPNO     ENAME      JOB		  DEPTNO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7839     KING       PRESIDENT	      10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7698     BLAKE      MANAGER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7782     CLARK      MANAGER  	      10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7566     JONES      MANAGER	      20</a:t>
            </a:r>
          </a:p>
        </p:txBody>
      </p:sp>
      <p:sp>
        <p:nvSpPr>
          <p:cNvPr id="29739" name="Rectangle 43"/>
          <p:cNvSpPr>
            <a:spLocks noChangeArrowheads="1"/>
          </p:cNvSpPr>
          <p:nvPr/>
        </p:nvSpPr>
        <p:spPr bwMode="auto">
          <a:xfrm>
            <a:off x="4578350" y="3998913"/>
            <a:ext cx="3787775" cy="1235075"/>
          </a:xfrm>
          <a:prstGeom prst="rect">
            <a:avLst/>
          </a:prstGeom>
          <a:noFill/>
          <a:ln w="9525">
            <a:noFill/>
            <a:miter lim="800000"/>
            <a:headEnd/>
            <a:tailEnd/>
          </a:ln>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DEPTNO  DNAME  		LOC</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10  ACCOUNTING  	NEW YORK</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20  RESEARCH    	DALLAS</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30  SALES       	CHICAGO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40  OPERATIONS 	BOSTON</a:t>
            </a:r>
          </a:p>
        </p:txBody>
      </p:sp>
      <p:grpSp>
        <p:nvGrpSpPr>
          <p:cNvPr id="29744" name="Group 48"/>
          <p:cNvGrpSpPr>
            <a:grpSpLocks/>
          </p:cNvGrpSpPr>
          <p:nvPr/>
        </p:nvGrpSpPr>
        <p:grpSpPr bwMode="auto">
          <a:xfrm>
            <a:off x="4413250" y="4367213"/>
            <a:ext cx="592138" cy="733425"/>
            <a:chOff x="2780" y="2751"/>
            <a:chExt cx="373" cy="462"/>
          </a:xfrm>
        </p:grpSpPr>
        <p:sp>
          <p:nvSpPr>
            <p:cNvPr id="29740" name="Line 44"/>
            <p:cNvSpPr>
              <a:spLocks noChangeShapeType="1"/>
            </p:cNvSpPr>
            <p:nvPr/>
          </p:nvSpPr>
          <p:spPr bwMode="auto">
            <a:xfrm>
              <a:off x="2780" y="2751"/>
              <a:ext cx="336" cy="0"/>
            </a:xfrm>
            <a:prstGeom prst="line">
              <a:avLst/>
            </a:prstGeom>
            <a:noFill/>
            <a:ln w="25400">
              <a:solidFill>
                <a:srgbClr val="FF0033"/>
              </a:solidFill>
              <a:round/>
              <a:headEnd type="none" w="sm" len="sm"/>
              <a:tailEnd type="stealth" w="med" len="lg"/>
            </a:ln>
            <a:effectLst>
              <a:outerShdw dist="17961" dir="2700000" algn="ctr" rotWithShape="0">
                <a:srgbClr val="000000">
                  <a:alpha val="50000"/>
                </a:srgbClr>
              </a:outerShdw>
            </a:effectLst>
          </p:spPr>
          <p:txBody>
            <a:bodyPr/>
            <a:lstStyle/>
            <a:p>
              <a:endParaRPr lang="en-US"/>
            </a:p>
          </p:txBody>
        </p:sp>
        <p:sp>
          <p:nvSpPr>
            <p:cNvPr id="29741" name="Line 45"/>
            <p:cNvSpPr>
              <a:spLocks noChangeShapeType="1"/>
            </p:cNvSpPr>
            <p:nvPr/>
          </p:nvSpPr>
          <p:spPr bwMode="auto">
            <a:xfrm>
              <a:off x="2780" y="2923"/>
              <a:ext cx="373" cy="182"/>
            </a:xfrm>
            <a:prstGeom prst="line">
              <a:avLst/>
            </a:prstGeom>
            <a:noFill/>
            <a:ln w="25400">
              <a:solidFill>
                <a:srgbClr val="FF0033"/>
              </a:solidFill>
              <a:round/>
              <a:headEnd type="none" w="sm" len="sm"/>
              <a:tailEnd type="stealth" w="med" len="lg"/>
            </a:ln>
            <a:effectLst>
              <a:outerShdw dist="17961" dir="2700000" algn="ctr" rotWithShape="0">
                <a:srgbClr val="000000">
                  <a:alpha val="50000"/>
                </a:srgbClr>
              </a:outerShdw>
            </a:effectLst>
          </p:spPr>
          <p:txBody>
            <a:bodyPr/>
            <a:lstStyle/>
            <a:p>
              <a:endParaRPr lang="en-US"/>
            </a:p>
          </p:txBody>
        </p:sp>
        <p:sp>
          <p:nvSpPr>
            <p:cNvPr id="29742" name="Line 46"/>
            <p:cNvSpPr>
              <a:spLocks noChangeShapeType="1"/>
            </p:cNvSpPr>
            <p:nvPr/>
          </p:nvSpPr>
          <p:spPr bwMode="auto">
            <a:xfrm flipV="1">
              <a:off x="2780" y="2796"/>
              <a:ext cx="326" cy="272"/>
            </a:xfrm>
            <a:prstGeom prst="line">
              <a:avLst/>
            </a:prstGeom>
            <a:noFill/>
            <a:ln w="25400">
              <a:solidFill>
                <a:srgbClr val="FF0033"/>
              </a:solidFill>
              <a:round/>
              <a:headEnd type="none" w="sm" len="sm"/>
              <a:tailEnd type="stealth" w="med" len="lg"/>
            </a:ln>
            <a:effectLst>
              <a:outerShdw dist="17961" dir="2700000" algn="ctr" rotWithShape="0">
                <a:srgbClr val="000000">
                  <a:alpha val="50000"/>
                </a:srgbClr>
              </a:outerShdw>
            </a:effectLst>
          </p:spPr>
          <p:txBody>
            <a:bodyPr/>
            <a:lstStyle/>
            <a:p>
              <a:endParaRPr lang="en-US"/>
            </a:p>
          </p:txBody>
        </p:sp>
        <p:sp>
          <p:nvSpPr>
            <p:cNvPr id="29743" name="Line 47"/>
            <p:cNvSpPr>
              <a:spLocks noChangeShapeType="1"/>
            </p:cNvSpPr>
            <p:nvPr/>
          </p:nvSpPr>
          <p:spPr bwMode="auto">
            <a:xfrm flipV="1">
              <a:off x="2780" y="2905"/>
              <a:ext cx="336" cy="308"/>
            </a:xfrm>
            <a:prstGeom prst="line">
              <a:avLst/>
            </a:prstGeom>
            <a:noFill/>
            <a:ln w="25400">
              <a:solidFill>
                <a:srgbClr val="FF0033"/>
              </a:solidFill>
              <a:round/>
              <a:headEnd type="none" w="sm" len="sm"/>
              <a:tailEnd type="stealth" w="med" len="lg"/>
            </a:ln>
            <a:effectLst>
              <a:outerShdw dist="17961" dir="2700000" algn="ctr" rotWithShape="0">
                <a:srgbClr val="000000">
                  <a:alpha val="50000"/>
                </a:srgbClr>
              </a:outerShdw>
            </a:effectLst>
          </p:spPr>
          <p:txBody>
            <a:bodyPr/>
            <a:lstStyle/>
            <a:p>
              <a:endParaRPr lang="en-US"/>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714"/>
                                        </p:tgtEl>
                                        <p:attrNameLst>
                                          <p:attrName>style.visibility</p:attrName>
                                        </p:attrNameLst>
                                      </p:cBhvr>
                                      <p:to>
                                        <p:strVal val="visible"/>
                                      </p:to>
                                    </p:set>
                                    <p:animEffect transition="in" filter="wipe(left)">
                                      <p:cBhvr>
                                        <p:cTn id="7" dur="500"/>
                                        <p:tgtEl>
                                          <p:spTgt spid="2971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9723"/>
                                        </p:tgtEl>
                                        <p:attrNameLst>
                                          <p:attrName>style.visibility</p:attrName>
                                        </p:attrNameLst>
                                      </p:cBhvr>
                                      <p:to>
                                        <p:strVal val="visible"/>
                                      </p:to>
                                    </p:set>
                                    <p:anim calcmode="lin" valueType="num">
                                      <p:cBhvr additive="base">
                                        <p:cTn id="11" dur="500" fill="hold"/>
                                        <p:tgtEl>
                                          <p:spTgt spid="29723"/>
                                        </p:tgtEl>
                                        <p:attrNameLst>
                                          <p:attrName>ppt_x</p:attrName>
                                        </p:attrNameLst>
                                      </p:cBhvr>
                                      <p:tavLst>
                                        <p:tav tm="0">
                                          <p:val>
                                            <p:strVal val="#ppt_x"/>
                                          </p:val>
                                        </p:tav>
                                        <p:tav tm="100000">
                                          <p:val>
                                            <p:strVal val="#ppt_x"/>
                                          </p:val>
                                        </p:tav>
                                      </p:tavLst>
                                    </p:anim>
                                    <p:anim calcmode="lin" valueType="num">
                                      <p:cBhvr additive="base">
                                        <p:cTn id="12" dur="500" fill="hold"/>
                                        <p:tgtEl>
                                          <p:spTgt spid="297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9724"/>
                                        </p:tgtEl>
                                        <p:attrNameLst>
                                          <p:attrName>style.visibility</p:attrName>
                                        </p:attrNameLst>
                                      </p:cBhvr>
                                      <p:to>
                                        <p:strVal val="visible"/>
                                      </p:to>
                                    </p:set>
                                    <p:animEffect transition="in" filter="wipe(left)">
                                      <p:cBhvr>
                                        <p:cTn id="17" dur="500"/>
                                        <p:tgtEl>
                                          <p:spTgt spid="29724"/>
                                        </p:tgtEl>
                                      </p:cBhvr>
                                    </p:animEffect>
                                  </p:childTnLst>
                                </p:cTn>
                              </p:par>
                            </p:childTnLst>
                          </p:cTn>
                        </p:par>
                        <p:par>
                          <p:cTn id="18" fill="hold">
                            <p:stCondLst>
                              <p:cond delay="500"/>
                            </p:stCondLst>
                            <p:childTnLst>
                              <p:par>
                                <p:cTn id="19" presetID="2" presetClass="entr" presetSubtype="4" fill="hold" nodeType="afterEffect">
                                  <p:stCondLst>
                                    <p:cond delay="0"/>
                                  </p:stCondLst>
                                  <p:childTnLst>
                                    <p:set>
                                      <p:cBhvr>
                                        <p:cTn id="20" dur="1" fill="hold">
                                          <p:stCondLst>
                                            <p:cond delay="0"/>
                                          </p:stCondLst>
                                        </p:cTn>
                                        <p:tgtEl>
                                          <p:spTgt spid="29727"/>
                                        </p:tgtEl>
                                        <p:attrNameLst>
                                          <p:attrName>style.visibility</p:attrName>
                                        </p:attrNameLst>
                                      </p:cBhvr>
                                      <p:to>
                                        <p:strVal val="visible"/>
                                      </p:to>
                                    </p:set>
                                    <p:anim calcmode="lin" valueType="num">
                                      <p:cBhvr additive="base">
                                        <p:cTn id="21" dur="500" fill="hold"/>
                                        <p:tgtEl>
                                          <p:spTgt spid="29727"/>
                                        </p:tgtEl>
                                        <p:attrNameLst>
                                          <p:attrName>ppt_x</p:attrName>
                                        </p:attrNameLst>
                                      </p:cBhvr>
                                      <p:tavLst>
                                        <p:tav tm="0">
                                          <p:val>
                                            <p:strVal val="#ppt_x"/>
                                          </p:val>
                                        </p:tav>
                                        <p:tav tm="100000">
                                          <p:val>
                                            <p:strVal val="#ppt_x"/>
                                          </p:val>
                                        </p:tav>
                                      </p:tavLst>
                                    </p:anim>
                                    <p:anim calcmode="lin" valueType="num">
                                      <p:cBhvr additive="base">
                                        <p:cTn id="22" dur="500" fill="hold"/>
                                        <p:tgtEl>
                                          <p:spTgt spid="29727"/>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9731"/>
                                        </p:tgtEl>
                                        <p:attrNameLst>
                                          <p:attrName>style.visibility</p:attrName>
                                        </p:attrNameLst>
                                      </p:cBhvr>
                                      <p:to>
                                        <p:strVal val="visible"/>
                                      </p:to>
                                    </p:set>
                                    <p:animEffect transition="in" filter="wipe(left)">
                                      <p:cBhvr>
                                        <p:cTn id="27" dur="500"/>
                                        <p:tgtEl>
                                          <p:spTgt spid="29731"/>
                                        </p:tgtEl>
                                      </p:cBhvr>
                                    </p:animEffect>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29734"/>
                                        </p:tgtEl>
                                        <p:attrNameLst>
                                          <p:attrName>style.visibility</p:attrName>
                                        </p:attrNameLst>
                                      </p:cBhvr>
                                      <p:to>
                                        <p:strVal val="visible"/>
                                      </p:to>
                                    </p:set>
                                    <p:animEffect transition="in" filter="wipe(left)">
                                      <p:cBhvr>
                                        <p:cTn id="31" dur="500"/>
                                        <p:tgtEl>
                                          <p:spTgt spid="29734"/>
                                        </p:tgtEl>
                                      </p:cBhvr>
                                    </p:animEffect>
                                  </p:childTnLst>
                                </p:cTn>
                              </p:par>
                            </p:childTnLst>
                          </p:cTn>
                        </p:par>
                        <p:par>
                          <p:cTn id="32" fill="hold">
                            <p:stCondLst>
                              <p:cond delay="1000"/>
                            </p:stCondLst>
                            <p:childTnLst>
                              <p:par>
                                <p:cTn id="33" presetID="22" presetClass="entr" presetSubtype="8" fill="hold" nodeType="afterEffect">
                                  <p:stCondLst>
                                    <p:cond delay="0"/>
                                  </p:stCondLst>
                                  <p:childTnLst>
                                    <p:set>
                                      <p:cBhvr>
                                        <p:cTn id="34" dur="1" fill="hold">
                                          <p:stCondLst>
                                            <p:cond delay="0"/>
                                          </p:stCondLst>
                                        </p:cTn>
                                        <p:tgtEl>
                                          <p:spTgt spid="29737"/>
                                        </p:tgtEl>
                                        <p:attrNameLst>
                                          <p:attrName>style.visibility</p:attrName>
                                        </p:attrNameLst>
                                      </p:cBhvr>
                                      <p:to>
                                        <p:strVal val="visible"/>
                                      </p:to>
                                    </p:set>
                                    <p:animEffect transition="in" filter="wipe(left)">
                                      <p:cBhvr>
                                        <p:cTn id="35" dur="500"/>
                                        <p:tgtEl>
                                          <p:spTgt spid="29737"/>
                                        </p:tgtEl>
                                      </p:cBhvr>
                                    </p:animEffect>
                                  </p:childTnLst>
                                </p:cTn>
                              </p:par>
                            </p:childTnLst>
                          </p:cTn>
                        </p:par>
                        <p:par>
                          <p:cTn id="36" fill="hold">
                            <p:stCondLst>
                              <p:cond delay="1500"/>
                            </p:stCondLst>
                            <p:childTnLst>
                              <p:par>
                                <p:cTn id="37" presetID="22" presetClass="entr" presetSubtype="8" fill="hold" nodeType="afterEffect">
                                  <p:stCondLst>
                                    <p:cond delay="0"/>
                                  </p:stCondLst>
                                  <p:childTnLst>
                                    <p:set>
                                      <p:cBhvr>
                                        <p:cTn id="38" dur="1" fill="hold">
                                          <p:stCondLst>
                                            <p:cond delay="0"/>
                                          </p:stCondLst>
                                        </p:cTn>
                                        <p:tgtEl>
                                          <p:spTgt spid="29744"/>
                                        </p:tgtEl>
                                        <p:attrNameLst>
                                          <p:attrName>style.visibility</p:attrName>
                                        </p:attrNameLst>
                                      </p:cBhvr>
                                      <p:to>
                                        <p:strVal val="visible"/>
                                      </p:to>
                                    </p:set>
                                    <p:animEffect transition="in" filter="wipe(left)">
                                      <p:cBhvr>
                                        <p:cTn id="39" dur="500"/>
                                        <p:tgtEl>
                                          <p:spTgt spid="297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14" grpId="0" autoUpdateAnimBg="0"/>
      <p:bldP spid="29724"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noFill/>
          <a:ln/>
        </p:spPr>
        <p:txBody>
          <a:bodyPr/>
          <a:lstStyle/>
          <a:p>
            <a:r>
              <a:rPr lang="en-US"/>
              <a:t>Relational Database Properties</a:t>
            </a:r>
          </a:p>
        </p:txBody>
      </p:sp>
      <p:sp>
        <p:nvSpPr>
          <p:cNvPr id="31747" name="Rectangle 3"/>
          <p:cNvSpPr>
            <a:spLocks noGrp="1" noChangeArrowheads="1"/>
          </p:cNvSpPr>
          <p:nvPr>
            <p:ph type="body" idx="1"/>
          </p:nvPr>
        </p:nvSpPr>
        <p:spPr>
          <a:xfrm>
            <a:off x="860425" y="1795463"/>
            <a:ext cx="7385050" cy="3384550"/>
          </a:xfrm>
          <a:noFill/>
          <a:ln/>
        </p:spPr>
        <p:txBody>
          <a:bodyPr/>
          <a:lstStyle/>
          <a:p>
            <a:r>
              <a:rPr lang="en-US"/>
              <a:t>A relational database </a:t>
            </a:r>
          </a:p>
          <a:p>
            <a:pPr lvl="1"/>
            <a:r>
              <a:rPr lang="en-US"/>
              <a:t>Can be accessed and modified by executing structured query language (SQL) statements</a:t>
            </a:r>
          </a:p>
          <a:p>
            <a:pPr lvl="1"/>
            <a:r>
              <a:rPr lang="en-US"/>
              <a:t>Contains a collection of tables with no physical pointers</a:t>
            </a:r>
          </a:p>
          <a:p>
            <a:pPr lvl="1"/>
            <a:r>
              <a:rPr lang="en-US"/>
              <a:t>Uses a set of operators</a:t>
            </a: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noFill/>
          <a:ln/>
        </p:spPr>
        <p:txBody>
          <a:bodyPr/>
          <a:lstStyle/>
          <a:p>
            <a:r>
              <a:rPr lang="en-US"/>
              <a:t>Communicating with a RDBMS </a:t>
            </a:r>
            <a:br>
              <a:rPr lang="en-US"/>
            </a:br>
            <a:r>
              <a:rPr lang="en-US"/>
              <a:t>Using SQL</a:t>
            </a:r>
          </a:p>
        </p:txBody>
      </p:sp>
      <p:grpSp>
        <p:nvGrpSpPr>
          <p:cNvPr id="33800" name="Group 8"/>
          <p:cNvGrpSpPr>
            <a:grpSpLocks/>
          </p:cNvGrpSpPr>
          <p:nvPr/>
        </p:nvGrpSpPr>
        <p:grpSpPr bwMode="auto">
          <a:xfrm>
            <a:off x="6594475" y="3094038"/>
            <a:ext cx="1319213" cy="1363662"/>
            <a:chOff x="4154" y="1949"/>
            <a:chExt cx="831" cy="859"/>
          </a:xfrm>
        </p:grpSpPr>
        <p:grpSp>
          <p:nvGrpSpPr>
            <p:cNvPr id="33798" name="Group 6"/>
            <p:cNvGrpSpPr>
              <a:grpSpLocks/>
            </p:cNvGrpSpPr>
            <p:nvPr/>
          </p:nvGrpSpPr>
          <p:grpSpPr bwMode="auto">
            <a:xfrm>
              <a:off x="4154" y="1949"/>
              <a:ext cx="831" cy="859"/>
              <a:chOff x="4154" y="1949"/>
              <a:chExt cx="831" cy="859"/>
            </a:xfrm>
          </p:grpSpPr>
          <p:sp>
            <p:nvSpPr>
              <p:cNvPr id="33795" name="Rectangle 3"/>
              <p:cNvSpPr>
                <a:spLocks noChangeArrowheads="1"/>
              </p:cNvSpPr>
              <p:nvPr/>
            </p:nvSpPr>
            <p:spPr bwMode="ltGray">
              <a:xfrm>
                <a:off x="4154" y="2123"/>
                <a:ext cx="831" cy="515"/>
              </a:xfrm>
              <a:prstGeom prst="rect">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miter lim="800000"/>
                <a:headEnd/>
                <a:tailEnd/>
              </a:ln>
              <a:effectLst/>
            </p:spPr>
            <p:txBody>
              <a:bodyPr wrap="none" anchor="ctr"/>
              <a:lstStyle/>
              <a:p>
                <a:endParaRPr lang="en-US"/>
              </a:p>
            </p:txBody>
          </p:sp>
          <p:sp>
            <p:nvSpPr>
              <p:cNvPr id="33796" name="Oval 4"/>
              <p:cNvSpPr>
                <a:spLocks noChangeArrowheads="1"/>
              </p:cNvSpPr>
              <p:nvPr/>
            </p:nvSpPr>
            <p:spPr bwMode="ltGray">
              <a:xfrm>
                <a:off x="4154" y="1949"/>
                <a:ext cx="831" cy="330"/>
              </a:xfrm>
              <a:prstGeom prst="ellipse">
                <a:avLst/>
              </a:prstGeom>
              <a:gradFill rotWithShape="0">
                <a:gsLst>
                  <a:gs pos="0">
                    <a:srgbClr val="B2B2B2">
                      <a:gamma/>
                      <a:shade val="89804"/>
                      <a:invGamma/>
                    </a:srgbClr>
                  </a:gs>
                  <a:gs pos="100000">
                    <a:srgbClr val="B2B2B2"/>
                  </a:gs>
                </a:gsLst>
                <a:lin ang="5400000" scaled="1"/>
              </a:gradFill>
              <a:ln w="9525">
                <a:noFill/>
                <a:round/>
                <a:headEnd/>
                <a:tailEnd/>
              </a:ln>
              <a:effectLst/>
            </p:spPr>
            <p:txBody>
              <a:bodyPr wrap="none" anchor="ctr"/>
              <a:lstStyle/>
              <a:p>
                <a:endParaRPr lang="en-US"/>
              </a:p>
            </p:txBody>
          </p:sp>
          <p:sp>
            <p:nvSpPr>
              <p:cNvPr id="33797" name="Oval 5"/>
              <p:cNvSpPr>
                <a:spLocks noChangeArrowheads="1"/>
              </p:cNvSpPr>
              <p:nvPr/>
            </p:nvSpPr>
            <p:spPr bwMode="ltGray">
              <a:xfrm>
                <a:off x="4154" y="2478"/>
                <a:ext cx="831" cy="330"/>
              </a:xfrm>
              <a:prstGeom prst="ellipse">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round/>
                <a:headEnd/>
                <a:tailEnd/>
              </a:ln>
              <a:effectLst/>
            </p:spPr>
            <p:txBody>
              <a:bodyPr wrap="none" anchor="ctr"/>
              <a:lstStyle/>
              <a:p>
                <a:endParaRPr lang="en-US"/>
              </a:p>
            </p:txBody>
          </p:sp>
        </p:grpSp>
        <p:sp>
          <p:nvSpPr>
            <p:cNvPr id="33799" name="Rectangle 7"/>
            <p:cNvSpPr>
              <a:spLocks noChangeArrowheads="1"/>
            </p:cNvSpPr>
            <p:nvPr/>
          </p:nvSpPr>
          <p:spPr bwMode="auto">
            <a:xfrm>
              <a:off x="4188" y="2003"/>
              <a:ext cx="756" cy="231"/>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Database</a:t>
              </a:r>
            </a:p>
          </p:txBody>
        </p:sp>
      </p:grpSp>
      <p:grpSp>
        <p:nvGrpSpPr>
          <p:cNvPr id="33803" name="Group 11"/>
          <p:cNvGrpSpPr>
            <a:grpSpLocks/>
          </p:cNvGrpSpPr>
          <p:nvPr/>
        </p:nvGrpSpPr>
        <p:grpSpPr bwMode="auto">
          <a:xfrm>
            <a:off x="1258888" y="1782763"/>
            <a:ext cx="2530475" cy="1201737"/>
            <a:chOff x="793" y="1123"/>
            <a:chExt cx="1594" cy="757"/>
          </a:xfrm>
        </p:grpSpPr>
        <p:sp>
          <p:nvSpPr>
            <p:cNvPr id="33801" name="Rectangle 9"/>
            <p:cNvSpPr>
              <a:spLocks noChangeArrowheads="1"/>
            </p:cNvSpPr>
            <p:nvPr/>
          </p:nvSpPr>
          <p:spPr bwMode="blackWhite">
            <a:xfrm>
              <a:off x="860" y="1528"/>
              <a:ext cx="1381" cy="352"/>
            </a:xfrm>
            <a:prstGeom prst="rect">
              <a:avLst/>
            </a:prstGeom>
            <a:solidFill>
              <a:srgbClr val="FFFFCC"/>
            </a:solidFill>
            <a:ln w="12700">
              <a:solidFill>
                <a:schemeClr val="bg2"/>
              </a:solidFill>
              <a:miter lim="800000"/>
              <a:headEnd/>
              <a:tailEnd/>
            </a:ln>
            <a:effectLst>
              <a:outerShdw dist="89803" dir="2700000" algn="ctr" rotWithShape="0">
                <a:srgbClr val="000000">
                  <a:alpha val="50000"/>
                </a:srgbClr>
              </a:outerShdw>
            </a:effectLst>
          </p:spPr>
          <p:txBody>
            <a:bodyPr wrap="none" lIns="92075" tIns="46038" rIns="92075" bIns="46038" anchor="ctr"/>
            <a:lstStyle/>
            <a:p>
              <a:pPr algn="l">
                <a:lnSpc>
                  <a:spcPct val="100000"/>
                </a:lnSpc>
                <a:spcBef>
                  <a:spcPct val="0"/>
                </a:spcBef>
                <a:tabLst>
                  <a:tab pos="1200150" algn="l"/>
                </a:tabLst>
              </a:pPr>
              <a:r>
                <a:rPr lang="en-US" sz="1200" b="1">
                  <a:solidFill>
                    <a:srgbClr val="000000"/>
                  </a:solidFill>
                  <a:latin typeface="Courier New" pitchFamily="49" charset="0"/>
                </a:rPr>
                <a:t>SQL&gt; SELECT loc </a:t>
              </a:r>
            </a:p>
            <a:p>
              <a:pPr algn="l">
                <a:lnSpc>
                  <a:spcPct val="100000"/>
                </a:lnSpc>
                <a:spcBef>
                  <a:spcPct val="0"/>
                </a:spcBef>
                <a:tabLst>
                  <a:tab pos="1200150" algn="l"/>
                </a:tabLst>
              </a:pPr>
              <a:r>
                <a:rPr lang="en-US" sz="1200" b="1">
                  <a:solidFill>
                    <a:srgbClr val="000000"/>
                  </a:solidFill>
                  <a:latin typeface="Courier New" pitchFamily="49" charset="0"/>
                </a:rPr>
                <a:t>  2  FROM   dept;</a:t>
              </a:r>
            </a:p>
          </p:txBody>
        </p:sp>
        <p:sp>
          <p:nvSpPr>
            <p:cNvPr id="33802" name="Rectangle 10"/>
            <p:cNvSpPr>
              <a:spLocks noChangeArrowheads="1"/>
            </p:cNvSpPr>
            <p:nvPr/>
          </p:nvSpPr>
          <p:spPr bwMode="auto">
            <a:xfrm>
              <a:off x="793" y="1123"/>
              <a:ext cx="1594" cy="404"/>
            </a:xfrm>
            <a:prstGeom prst="rect">
              <a:avLst/>
            </a:prstGeom>
            <a:noFill/>
            <a:ln w="9525">
              <a:noFill/>
              <a:miter lim="800000"/>
              <a:headEnd/>
              <a:tailEnd/>
            </a:ln>
            <a:effectLst/>
          </p:spPr>
          <p:txBody>
            <a:bodyPr lIns="92075" tIns="46038" rIns="92075" bIns="46038">
              <a:spAutoFit/>
            </a:bodyPr>
            <a:lstStyle/>
            <a:p>
              <a:pPr algn="l" defTabSz="822325">
                <a:lnSpc>
                  <a:spcPct val="100000"/>
                </a:lnSpc>
                <a:spcBef>
                  <a:spcPct val="50000"/>
                </a:spcBef>
              </a:pPr>
              <a:r>
                <a:rPr lang="en-US" sz="1800" b="1">
                  <a:solidFill>
                    <a:srgbClr val="DDDDDD"/>
                  </a:solidFill>
                  <a:effectLst>
                    <a:outerShdw blurRad="38100" dist="38100" dir="2700000" algn="tl">
                      <a:srgbClr val="000000"/>
                    </a:outerShdw>
                  </a:effectLst>
                  <a:latin typeface="Arial" pitchFamily="34" charset="0"/>
                </a:rPr>
                <a:t>SQL statement</a:t>
              </a:r>
              <a:br>
                <a:rPr lang="en-US" sz="1800" b="1">
                  <a:solidFill>
                    <a:srgbClr val="DDDDDD"/>
                  </a:solidFill>
                  <a:effectLst>
                    <a:outerShdw blurRad="38100" dist="38100" dir="2700000" algn="tl">
                      <a:srgbClr val="000000"/>
                    </a:outerShdw>
                  </a:effectLst>
                  <a:latin typeface="Arial" pitchFamily="34" charset="0"/>
                </a:rPr>
              </a:br>
              <a:r>
                <a:rPr lang="en-US" sz="1800" b="1">
                  <a:solidFill>
                    <a:srgbClr val="DDDDDD"/>
                  </a:solidFill>
                  <a:effectLst>
                    <a:outerShdw blurRad="38100" dist="38100" dir="2700000" algn="tl">
                      <a:srgbClr val="000000"/>
                    </a:outerShdw>
                  </a:effectLst>
                  <a:latin typeface="Arial" pitchFamily="34" charset="0"/>
                </a:rPr>
                <a:t>is entered</a:t>
              </a:r>
            </a:p>
          </p:txBody>
        </p:sp>
      </p:grpSp>
      <p:grpSp>
        <p:nvGrpSpPr>
          <p:cNvPr id="33806" name="Group 14"/>
          <p:cNvGrpSpPr>
            <a:grpSpLocks/>
          </p:cNvGrpSpPr>
          <p:nvPr/>
        </p:nvGrpSpPr>
        <p:grpSpPr bwMode="auto">
          <a:xfrm>
            <a:off x="3532188" y="2087563"/>
            <a:ext cx="3182937" cy="1493837"/>
            <a:chOff x="2225" y="1315"/>
            <a:chExt cx="2005" cy="941"/>
          </a:xfrm>
        </p:grpSpPr>
        <p:sp>
          <p:nvSpPr>
            <p:cNvPr id="33804" name="Arc 12"/>
            <p:cNvSpPr>
              <a:spLocks/>
            </p:cNvSpPr>
            <p:nvPr/>
          </p:nvSpPr>
          <p:spPr bwMode="auto">
            <a:xfrm>
              <a:off x="2225" y="1680"/>
              <a:ext cx="2005" cy="576"/>
            </a:xfrm>
            <a:custGeom>
              <a:avLst/>
              <a:gdLst>
                <a:gd name="G0" fmla="+- 0 0 0"/>
                <a:gd name="G1" fmla="+- 21598 0 0"/>
                <a:gd name="G2" fmla="+- 21600 0 0"/>
                <a:gd name="T0" fmla="*/ 256 w 19771"/>
                <a:gd name="T1" fmla="*/ 0 h 21598"/>
                <a:gd name="T2" fmla="*/ 19771 w 19771"/>
                <a:gd name="T3" fmla="*/ 12900 h 21598"/>
                <a:gd name="T4" fmla="*/ 0 w 19771"/>
                <a:gd name="T5" fmla="*/ 21598 h 21598"/>
              </a:gdLst>
              <a:ahLst/>
              <a:cxnLst>
                <a:cxn ang="0">
                  <a:pos x="T0" y="T1"/>
                </a:cxn>
                <a:cxn ang="0">
                  <a:pos x="T2" y="T3"/>
                </a:cxn>
                <a:cxn ang="0">
                  <a:pos x="T4" y="T5"/>
                </a:cxn>
              </a:cxnLst>
              <a:rect l="0" t="0" r="r" b="b"/>
              <a:pathLst>
                <a:path w="19771" h="21598" fill="none" extrusionOk="0">
                  <a:moveTo>
                    <a:pt x="256" y="-1"/>
                  </a:moveTo>
                  <a:cubicBezTo>
                    <a:pt x="8728" y="99"/>
                    <a:pt x="16359" y="5144"/>
                    <a:pt x="19771" y="12899"/>
                  </a:cubicBezTo>
                </a:path>
                <a:path w="19771" h="21598" stroke="0" extrusionOk="0">
                  <a:moveTo>
                    <a:pt x="256" y="-1"/>
                  </a:moveTo>
                  <a:cubicBezTo>
                    <a:pt x="8728" y="99"/>
                    <a:pt x="16359" y="5144"/>
                    <a:pt x="19771" y="12899"/>
                  </a:cubicBezTo>
                  <a:lnTo>
                    <a:pt x="0" y="21598"/>
                  </a:lnTo>
                  <a:close/>
                </a:path>
              </a:pathLst>
            </a:custGeom>
            <a:noFill/>
            <a:ln w="50800" cap="rnd">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sp>
          <p:nvSpPr>
            <p:cNvPr id="33805" name="Rectangle 13"/>
            <p:cNvSpPr>
              <a:spLocks noChangeArrowheads="1"/>
            </p:cNvSpPr>
            <p:nvPr/>
          </p:nvSpPr>
          <p:spPr bwMode="auto">
            <a:xfrm>
              <a:off x="2598" y="1315"/>
              <a:ext cx="1570" cy="404"/>
            </a:xfrm>
            <a:prstGeom prst="rect">
              <a:avLst/>
            </a:prstGeom>
            <a:noFill/>
            <a:ln w="9525">
              <a:noFill/>
              <a:miter lim="800000"/>
              <a:headEnd/>
              <a:tailEnd/>
            </a:ln>
            <a:effectLst/>
          </p:spPr>
          <p:txBody>
            <a:bodyPr lIns="92075" tIns="46038" rIns="92075" bIns="46038">
              <a:spAutoFit/>
            </a:bodyPr>
            <a:lstStyle/>
            <a:p>
              <a:pPr defTabSz="822325">
                <a:lnSpc>
                  <a:spcPct val="100000"/>
                </a:lnSpc>
                <a:spcBef>
                  <a:spcPct val="50000"/>
                </a:spcBef>
              </a:pPr>
              <a:r>
                <a:rPr lang="en-US" sz="1800" b="1">
                  <a:solidFill>
                    <a:srgbClr val="DDDDDD"/>
                  </a:solidFill>
                  <a:effectLst>
                    <a:outerShdw blurRad="38100" dist="38100" dir="2700000" algn="tl">
                      <a:srgbClr val="000000"/>
                    </a:outerShdw>
                  </a:effectLst>
                  <a:latin typeface="Arial" pitchFamily="34" charset="0"/>
                </a:rPr>
                <a:t>Statement is sent to database</a:t>
              </a:r>
            </a:p>
          </p:txBody>
        </p:sp>
      </p:grpSp>
      <p:grpSp>
        <p:nvGrpSpPr>
          <p:cNvPr id="33811" name="Group 19"/>
          <p:cNvGrpSpPr>
            <a:grpSpLocks/>
          </p:cNvGrpSpPr>
          <p:nvPr/>
        </p:nvGrpSpPr>
        <p:grpSpPr bwMode="auto">
          <a:xfrm>
            <a:off x="1241425" y="4222750"/>
            <a:ext cx="6018213" cy="1820863"/>
            <a:chOff x="782" y="2660"/>
            <a:chExt cx="3791" cy="1147"/>
          </a:xfrm>
        </p:grpSpPr>
        <p:sp>
          <p:nvSpPr>
            <p:cNvPr id="33807" name="Arc 15"/>
            <p:cNvSpPr>
              <a:spLocks/>
            </p:cNvSpPr>
            <p:nvPr/>
          </p:nvSpPr>
          <p:spPr bwMode="blackWhite">
            <a:xfrm rot="10800000">
              <a:off x="2225" y="2776"/>
              <a:ext cx="2348" cy="576"/>
            </a:xfrm>
            <a:custGeom>
              <a:avLst/>
              <a:gdLst>
                <a:gd name="G0" fmla="+- 21569 0 0"/>
                <a:gd name="G1" fmla="+- 21594 0 0"/>
                <a:gd name="G2" fmla="+- 21600 0 0"/>
                <a:gd name="T0" fmla="*/ 0 w 21569"/>
                <a:gd name="T1" fmla="*/ 20432 h 21594"/>
                <a:gd name="T2" fmla="*/ 21073 w 21569"/>
                <a:gd name="T3" fmla="*/ 0 h 21594"/>
                <a:gd name="T4" fmla="*/ 21569 w 21569"/>
                <a:gd name="T5" fmla="*/ 21594 h 21594"/>
              </a:gdLst>
              <a:ahLst/>
              <a:cxnLst>
                <a:cxn ang="0">
                  <a:pos x="T0" y="T1"/>
                </a:cxn>
                <a:cxn ang="0">
                  <a:pos x="T2" y="T3"/>
                </a:cxn>
                <a:cxn ang="0">
                  <a:pos x="T4" y="T5"/>
                </a:cxn>
              </a:cxnLst>
              <a:rect l="0" t="0" r="r" b="b"/>
              <a:pathLst>
                <a:path w="21569" h="21594" fill="none" extrusionOk="0">
                  <a:moveTo>
                    <a:pt x="0" y="20432"/>
                  </a:moveTo>
                  <a:cubicBezTo>
                    <a:pt x="607" y="9161"/>
                    <a:pt x="9789" y="258"/>
                    <a:pt x="21072" y="-1"/>
                  </a:cubicBezTo>
                </a:path>
                <a:path w="21569" h="21594" stroke="0" extrusionOk="0">
                  <a:moveTo>
                    <a:pt x="0" y="20432"/>
                  </a:moveTo>
                  <a:cubicBezTo>
                    <a:pt x="607" y="9161"/>
                    <a:pt x="9789" y="258"/>
                    <a:pt x="21072" y="-1"/>
                  </a:cubicBezTo>
                  <a:lnTo>
                    <a:pt x="21569" y="21594"/>
                  </a:lnTo>
                  <a:close/>
                </a:path>
              </a:pathLst>
            </a:custGeom>
            <a:noFill/>
            <a:ln w="50800" cap="rnd">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grpSp>
          <p:nvGrpSpPr>
            <p:cNvPr id="33810" name="Group 18"/>
            <p:cNvGrpSpPr>
              <a:grpSpLocks/>
            </p:cNvGrpSpPr>
            <p:nvPr/>
          </p:nvGrpSpPr>
          <p:grpSpPr bwMode="auto">
            <a:xfrm>
              <a:off x="782" y="2660"/>
              <a:ext cx="1570" cy="1147"/>
              <a:chOff x="782" y="2660"/>
              <a:chExt cx="1570" cy="1147"/>
            </a:xfrm>
          </p:grpSpPr>
          <p:sp>
            <p:nvSpPr>
              <p:cNvPr id="33808" name="Rectangle 16"/>
              <p:cNvSpPr>
                <a:spLocks noChangeArrowheads="1"/>
              </p:cNvSpPr>
              <p:nvPr/>
            </p:nvSpPr>
            <p:spPr bwMode="blackWhite">
              <a:xfrm>
                <a:off x="842" y="2877"/>
                <a:ext cx="1379" cy="930"/>
              </a:xfrm>
              <a:prstGeom prst="rect">
                <a:avLst/>
              </a:prstGeom>
              <a:solidFill>
                <a:srgbClr val="DDDDDD"/>
              </a:solidFill>
              <a:ln w="12700">
                <a:solidFill>
                  <a:schemeClr val="bg2"/>
                </a:solidFill>
                <a:miter lim="800000"/>
                <a:headEnd/>
                <a:tailEnd/>
              </a:ln>
              <a:effectLst>
                <a:outerShdw dist="89803"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LOC</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NEW YORK</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DALLAS</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CHICAGO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BOSTON</a:t>
                </a:r>
              </a:p>
            </p:txBody>
          </p:sp>
          <p:sp>
            <p:nvSpPr>
              <p:cNvPr id="33809" name="Rectangle 17"/>
              <p:cNvSpPr>
                <a:spLocks noChangeArrowheads="1"/>
              </p:cNvSpPr>
              <p:nvPr/>
            </p:nvSpPr>
            <p:spPr bwMode="blackWhite">
              <a:xfrm>
                <a:off x="782" y="2660"/>
                <a:ext cx="1570" cy="231"/>
              </a:xfrm>
              <a:prstGeom prst="rect">
                <a:avLst/>
              </a:prstGeom>
              <a:noFill/>
              <a:ln w="9525">
                <a:noFill/>
                <a:miter lim="800000"/>
                <a:headEnd/>
                <a:tailEnd/>
              </a:ln>
              <a:effectLst/>
            </p:spPr>
            <p:txBody>
              <a:bodyPr lIns="92075" tIns="46038" rIns="92075" bIns="46038">
                <a:spAutoFit/>
              </a:bodyPr>
              <a:lstStyle/>
              <a:p>
                <a:pPr algn="l" defTabSz="822325">
                  <a:lnSpc>
                    <a:spcPct val="100000"/>
                  </a:lnSpc>
                  <a:spcBef>
                    <a:spcPct val="50000"/>
                  </a:spcBef>
                </a:pPr>
                <a:r>
                  <a:rPr lang="en-US" sz="1800" b="1">
                    <a:solidFill>
                      <a:srgbClr val="DDDDDD"/>
                    </a:solidFill>
                    <a:effectLst>
                      <a:outerShdw blurRad="38100" dist="38100" dir="2700000" algn="tl">
                        <a:srgbClr val="000000"/>
                      </a:outerShdw>
                    </a:effectLst>
                    <a:latin typeface="Arial" pitchFamily="34" charset="0"/>
                  </a:rPr>
                  <a:t>Data is displayed</a:t>
                </a:r>
              </a:p>
            </p:txBody>
          </p:sp>
        </p:gr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3800"/>
                                        </p:tgtEl>
                                        <p:attrNameLst>
                                          <p:attrName>style.visibility</p:attrName>
                                        </p:attrNameLst>
                                      </p:cBhvr>
                                      <p:to>
                                        <p:strVal val="visible"/>
                                      </p:to>
                                    </p:set>
                                    <p:anim calcmode="lin" valueType="num">
                                      <p:cBhvr additive="base">
                                        <p:cTn id="7" dur="500" fill="hold"/>
                                        <p:tgtEl>
                                          <p:spTgt spid="33800"/>
                                        </p:tgtEl>
                                        <p:attrNameLst>
                                          <p:attrName>ppt_x</p:attrName>
                                        </p:attrNameLst>
                                      </p:cBhvr>
                                      <p:tavLst>
                                        <p:tav tm="0">
                                          <p:val>
                                            <p:strVal val="1+#ppt_w/2"/>
                                          </p:val>
                                        </p:tav>
                                        <p:tav tm="100000">
                                          <p:val>
                                            <p:strVal val="#ppt_x"/>
                                          </p:val>
                                        </p:tav>
                                      </p:tavLst>
                                    </p:anim>
                                    <p:anim calcmode="lin" valueType="num">
                                      <p:cBhvr additive="base">
                                        <p:cTn id="8" dur="500" fill="hold"/>
                                        <p:tgtEl>
                                          <p:spTgt spid="3380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3803"/>
                                        </p:tgtEl>
                                        <p:attrNameLst>
                                          <p:attrName>style.visibility</p:attrName>
                                        </p:attrNameLst>
                                      </p:cBhvr>
                                      <p:to>
                                        <p:strVal val="visible"/>
                                      </p:to>
                                    </p:set>
                                    <p:anim calcmode="lin" valueType="num">
                                      <p:cBhvr additive="base">
                                        <p:cTn id="13" dur="500" fill="hold"/>
                                        <p:tgtEl>
                                          <p:spTgt spid="33803"/>
                                        </p:tgtEl>
                                        <p:attrNameLst>
                                          <p:attrName>ppt_x</p:attrName>
                                        </p:attrNameLst>
                                      </p:cBhvr>
                                      <p:tavLst>
                                        <p:tav tm="0">
                                          <p:val>
                                            <p:strVal val="0-#ppt_w/2"/>
                                          </p:val>
                                        </p:tav>
                                        <p:tav tm="100000">
                                          <p:val>
                                            <p:strVal val="#ppt_x"/>
                                          </p:val>
                                        </p:tav>
                                      </p:tavLst>
                                    </p:anim>
                                    <p:anim calcmode="lin" valueType="num">
                                      <p:cBhvr additive="base">
                                        <p:cTn id="14" dur="500" fill="hold"/>
                                        <p:tgtEl>
                                          <p:spTgt spid="3380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3806"/>
                                        </p:tgtEl>
                                        <p:attrNameLst>
                                          <p:attrName>style.visibility</p:attrName>
                                        </p:attrNameLst>
                                      </p:cBhvr>
                                      <p:to>
                                        <p:strVal val="visible"/>
                                      </p:to>
                                    </p:set>
                                    <p:animEffect transition="in" filter="wipe(left)">
                                      <p:cBhvr>
                                        <p:cTn id="19" dur="500"/>
                                        <p:tgtEl>
                                          <p:spTgt spid="3380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33811"/>
                                        </p:tgtEl>
                                        <p:attrNameLst>
                                          <p:attrName>style.visibility</p:attrName>
                                        </p:attrNameLst>
                                      </p:cBhvr>
                                      <p:to>
                                        <p:strVal val="visible"/>
                                      </p:to>
                                    </p:set>
                                    <p:animEffect transition="in" filter="wipe(right)">
                                      <p:cBhvr>
                                        <p:cTn id="24" dur="500"/>
                                        <p:tgtEl>
                                          <p:spTgt spid="33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Line 2"/>
          <p:cNvSpPr>
            <a:spLocks noChangeShapeType="1"/>
          </p:cNvSpPr>
          <p:nvPr/>
        </p:nvSpPr>
        <p:spPr bwMode="auto">
          <a:xfrm>
            <a:off x="6865938" y="3824288"/>
            <a:ext cx="0" cy="2271712"/>
          </a:xfrm>
          <a:prstGeom prst="line">
            <a:avLst/>
          </a:prstGeom>
          <a:noFill/>
          <a:ln w="50800">
            <a:solidFill>
              <a:srgbClr val="DDDDDD"/>
            </a:solidFill>
            <a:prstDash val="dash"/>
            <a:round/>
            <a:headEnd type="none" w="sm" len="sm"/>
            <a:tailEnd type="none" w="sm" len="sm"/>
          </a:ln>
          <a:effectLst/>
        </p:spPr>
        <p:txBody>
          <a:bodyPr/>
          <a:lstStyle/>
          <a:p>
            <a:endParaRPr lang="en-US"/>
          </a:p>
        </p:txBody>
      </p:sp>
      <p:sp>
        <p:nvSpPr>
          <p:cNvPr id="35843" name="Line 3"/>
          <p:cNvSpPr>
            <a:spLocks noChangeShapeType="1"/>
          </p:cNvSpPr>
          <p:nvPr/>
        </p:nvSpPr>
        <p:spPr bwMode="auto">
          <a:xfrm>
            <a:off x="1447800" y="3225800"/>
            <a:ext cx="5280025" cy="0"/>
          </a:xfrm>
          <a:prstGeom prst="line">
            <a:avLst/>
          </a:prstGeom>
          <a:noFill/>
          <a:ln w="50800">
            <a:solidFill>
              <a:srgbClr val="FFCC00"/>
            </a:solidFill>
            <a:round/>
            <a:headEnd type="none" w="sm" len="sm"/>
            <a:tailEnd type="none" w="sm" len="sm"/>
          </a:ln>
          <a:effectLst/>
        </p:spPr>
        <p:txBody>
          <a:bodyPr/>
          <a:lstStyle/>
          <a:p>
            <a:endParaRPr lang="en-US"/>
          </a:p>
        </p:txBody>
      </p:sp>
      <p:sp>
        <p:nvSpPr>
          <p:cNvPr id="35844" name="Rectangle 4"/>
          <p:cNvSpPr>
            <a:spLocks noGrp="1" noChangeArrowheads="1"/>
          </p:cNvSpPr>
          <p:nvPr>
            <p:ph type="title"/>
          </p:nvPr>
        </p:nvSpPr>
        <p:spPr>
          <a:noFill/>
          <a:ln/>
        </p:spPr>
        <p:txBody>
          <a:bodyPr/>
          <a:lstStyle/>
          <a:p>
            <a:r>
              <a:rPr lang="en-US"/>
              <a:t>Relational Database Management System</a:t>
            </a:r>
          </a:p>
        </p:txBody>
      </p:sp>
      <p:sp>
        <p:nvSpPr>
          <p:cNvPr id="35845" name="Rectangle 5"/>
          <p:cNvSpPr>
            <a:spLocks noChangeArrowheads="1"/>
          </p:cNvSpPr>
          <p:nvPr/>
        </p:nvSpPr>
        <p:spPr bwMode="auto">
          <a:xfrm>
            <a:off x="4425950" y="5586413"/>
            <a:ext cx="1965325" cy="366712"/>
          </a:xfrm>
          <a:prstGeom prst="rect">
            <a:avLst/>
          </a:prstGeom>
          <a:noFill/>
          <a:ln w="9525">
            <a:noFill/>
            <a:miter lim="800000"/>
            <a:headEnd/>
            <a:tailEnd/>
          </a:ln>
          <a:effectLst/>
        </p:spPr>
        <p:txBody>
          <a:bodyPr lIns="92075" tIns="46038" rIns="92075" bIns="46038">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User tables</a:t>
            </a:r>
          </a:p>
        </p:txBody>
      </p:sp>
      <p:sp>
        <p:nvSpPr>
          <p:cNvPr id="35846" name="Rectangle 6"/>
          <p:cNvSpPr>
            <a:spLocks noChangeArrowheads="1"/>
          </p:cNvSpPr>
          <p:nvPr/>
        </p:nvSpPr>
        <p:spPr bwMode="auto">
          <a:xfrm>
            <a:off x="7032625" y="5695950"/>
            <a:ext cx="1501775" cy="506413"/>
          </a:xfrm>
          <a:prstGeom prst="rect">
            <a:avLst/>
          </a:prstGeom>
          <a:noFill/>
          <a:ln w="9525">
            <a:noFill/>
            <a:miter lim="800000"/>
            <a:headEnd/>
            <a:tailEnd/>
          </a:ln>
          <a:effectLst/>
        </p:spPr>
        <p:txBody>
          <a:bodyPr lIns="92075" tIns="46038" rIns="92075" bIns="46038">
            <a:spAutoFit/>
          </a:bodyPr>
          <a:lstStyle/>
          <a:p>
            <a:pPr defTabSz="822325">
              <a:lnSpc>
                <a:spcPct val="50000"/>
              </a:lnSpc>
              <a:spcBef>
                <a:spcPct val="50000"/>
              </a:spcBef>
            </a:pPr>
            <a:r>
              <a:rPr lang="en-US" sz="1800" b="1">
                <a:solidFill>
                  <a:srgbClr val="FFFFCC"/>
                </a:solidFill>
                <a:effectLst>
                  <a:outerShdw blurRad="38100" dist="38100" dir="2700000" algn="tl">
                    <a:srgbClr val="000000"/>
                  </a:outerShdw>
                </a:effectLst>
                <a:latin typeface="Arial" pitchFamily="34" charset="0"/>
              </a:rPr>
              <a:t>Data </a:t>
            </a:r>
          </a:p>
          <a:p>
            <a:pPr defTabSz="822325">
              <a:lnSpc>
                <a:spcPct val="50000"/>
              </a:lnSpc>
              <a:spcBef>
                <a:spcPct val="50000"/>
              </a:spcBef>
            </a:pPr>
            <a:r>
              <a:rPr lang="en-US" sz="1800" b="1">
                <a:solidFill>
                  <a:srgbClr val="FFFFCC"/>
                </a:solidFill>
                <a:effectLst>
                  <a:outerShdw blurRad="38100" dist="38100" dir="2700000" algn="tl">
                    <a:srgbClr val="000000"/>
                  </a:outerShdw>
                </a:effectLst>
                <a:latin typeface="Arial" pitchFamily="34" charset="0"/>
              </a:rPr>
              <a:t>dictionary</a:t>
            </a:r>
          </a:p>
        </p:txBody>
      </p:sp>
      <p:sp>
        <p:nvSpPr>
          <p:cNvPr id="35847" name="Rectangle 7"/>
          <p:cNvSpPr>
            <a:spLocks noChangeArrowheads="1"/>
          </p:cNvSpPr>
          <p:nvPr/>
        </p:nvSpPr>
        <p:spPr bwMode="ltGray">
          <a:xfrm>
            <a:off x="6016625" y="2497138"/>
            <a:ext cx="1662113" cy="1030287"/>
          </a:xfrm>
          <a:prstGeom prst="rect">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miter lim="800000"/>
            <a:headEnd/>
            <a:tailEnd/>
          </a:ln>
          <a:effectLst/>
        </p:spPr>
        <p:txBody>
          <a:bodyPr wrap="none" anchor="ctr"/>
          <a:lstStyle/>
          <a:p>
            <a:endParaRPr lang="en-US"/>
          </a:p>
        </p:txBody>
      </p:sp>
      <p:sp>
        <p:nvSpPr>
          <p:cNvPr id="35848" name="Oval 8"/>
          <p:cNvSpPr>
            <a:spLocks noChangeArrowheads="1"/>
          </p:cNvSpPr>
          <p:nvPr/>
        </p:nvSpPr>
        <p:spPr bwMode="ltGray">
          <a:xfrm>
            <a:off x="6016625" y="2147888"/>
            <a:ext cx="1662113" cy="660400"/>
          </a:xfrm>
          <a:prstGeom prst="ellipse">
            <a:avLst/>
          </a:prstGeom>
          <a:gradFill rotWithShape="0">
            <a:gsLst>
              <a:gs pos="0">
                <a:srgbClr val="B2B2B2">
                  <a:gamma/>
                  <a:shade val="89804"/>
                  <a:invGamma/>
                </a:srgbClr>
              </a:gs>
              <a:gs pos="100000">
                <a:srgbClr val="B2B2B2"/>
              </a:gs>
            </a:gsLst>
            <a:lin ang="5400000" scaled="1"/>
          </a:gradFill>
          <a:ln w="9525">
            <a:noFill/>
            <a:round/>
            <a:headEnd/>
            <a:tailEnd/>
          </a:ln>
          <a:effectLst/>
        </p:spPr>
        <p:txBody>
          <a:bodyPr wrap="none" anchor="ctr"/>
          <a:lstStyle/>
          <a:p>
            <a:endParaRPr lang="en-US"/>
          </a:p>
        </p:txBody>
      </p:sp>
      <p:sp>
        <p:nvSpPr>
          <p:cNvPr id="35849" name="Oval 9"/>
          <p:cNvSpPr>
            <a:spLocks noChangeArrowheads="1"/>
          </p:cNvSpPr>
          <p:nvPr/>
        </p:nvSpPr>
        <p:spPr bwMode="ltGray">
          <a:xfrm>
            <a:off x="6016625" y="3206750"/>
            <a:ext cx="1662113" cy="660400"/>
          </a:xfrm>
          <a:prstGeom prst="ellipse">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round/>
            <a:headEnd/>
            <a:tailEnd/>
          </a:ln>
          <a:effectLst/>
        </p:spPr>
        <p:txBody>
          <a:bodyPr wrap="none" anchor="ctr"/>
          <a:lstStyle/>
          <a:p>
            <a:endParaRPr lang="en-US"/>
          </a:p>
        </p:txBody>
      </p:sp>
      <p:sp>
        <p:nvSpPr>
          <p:cNvPr id="35850" name="Rectangle 10"/>
          <p:cNvSpPr>
            <a:spLocks noChangeArrowheads="1"/>
          </p:cNvSpPr>
          <p:nvPr/>
        </p:nvSpPr>
        <p:spPr bwMode="auto">
          <a:xfrm>
            <a:off x="6305550" y="2278063"/>
            <a:ext cx="1054100" cy="427037"/>
          </a:xfrm>
          <a:prstGeom prst="rect">
            <a:avLst/>
          </a:prstGeom>
          <a:noFill/>
          <a:ln w="9525">
            <a:noFill/>
            <a:miter lim="800000"/>
            <a:headEnd/>
            <a:tailEnd/>
          </a:ln>
          <a:effectLst/>
        </p:spPr>
        <p:txBody>
          <a:bodyPr wrap="none" lIns="92075" tIns="46038" rIns="92075" bIns="46038">
            <a:spAutoFit/>
          </a:bodyPr>
          <a:lstStyle/>
          <a:p>
            <a:pPr>
              <a:lnSpc>
                <a:spcPct val="100000"/>
              </a:lnSpc>
              <a:spcBef>
                <a:spcPct val="0"/>
              </a:spcBef>
            </a:pPr>
            <a:r>
              <a:rPr lang="en-US" sz="2200" b="1">
                <a:solidFill>
                  <a:srgbClr val="FFFFFF"/>
                </a:solidFill>
                <a:effectLst>
                  <a:outerShdw blurRad="38100" dist="38100" dir="2700000" algn="tl">
                    <a:srgbClr val="000000"/>
                  </a:outerShdw>
                </a:effectLst>
                <a:latin typeface="Arial" pitchFamily="34" charset="0"/>
              </a:rPr>
              <a:t>Server</a:t>
            </a:r>
          </a:p>
        </p:txBody>
      </p:sp>
      <p:sp>
        <p:nvSpPr>
          <p:cNvPr id="35851" name="Rectangle 11"/>
          <p:cNvSpPr>
            <a:spLocks noChangeArrowheads="1"/>
          </p:cNvSpPr>
          <p:nvPr/>
        </p:nvSpPr>
        <p:spPr bwMode="ltGray">
          <a:xfrm>
            <a:off x="6259513" y="2927350"/>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2" name="Rectangle 12"/>
          <p:cNvSpPr>
            <a:spLocks noChangeArrowheads="1"/>
          </p:cNvSpPr>
          <p:nvPr/>
        </p:nvSpPr>
        <p:spPr bwMode="ltGray">
          <a:xfrm>
            <a:off x="6689725" y="2927350"/>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3" name="Rectangle 13"/>
          <p:cNvSpPr>
            <a:spLocks noChangeArrowheads="1"/>
          </p:cNvSpPr>
          <p:nvPr/>
        </p:nvSpPr>
        <p:spPr bwMode="ltGray">
          <a:xfrm>
            <a:off x="7116763" y="2927350"/>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4" name="Rectangle 14"/>
          <p:cNvSpPr>
            <a:spLocks noChangeArrowheads="1"/>
          </p:cNvSpPr>
          <p:nvPr/>
        </p:nvSpPr>
        <p:spPr bwMode="ltGray">
          <a:xfrm>
            <a:off x="6261100" y="3198813"/>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5" name="Rectangle 15"/>
          <p:cNvSpPr>
            <a:spLocks noChangeArrowheads="1"/>
          </p:cNvSpPr>
          <p:nvPr/>
        </p:nvSpPr>
        <p:spPr bwMode="ltGray">
          <a:xfrm>
            <a:off x="6691313" y="3198813"/>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6" name="Rectangle 16"/>
          <p:cNvSpPr>
            <a:spLocks noChangeArrowheads="1"/>
          </p:cNvSpPr>
          <p:nvPr/>
        </p:nvSpPr>
        <p:spPr bwMode="ltGray">
          <a:xfrm>
            <a:off x="7118350" y="3198813"/>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7" name="Rectangle 17"/>
          <p:cNvSpPr>
            <a:spLocks noChangeArrowheads="1"/>
          </p:cNvSpPr>
          <p:nvPr/>
        </p:nvSpPr>
        <p:spPr bwMode="ltGray">
          <a:xfrm>
            <a:off x="6691313" y="3465513"/>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5858" name="Freeform 18"/>
          <p:cNvSpPr>
            <a:spLocks/>
          </p:cNvSpPr>
          <p:nvPr/>
        </p:nvSpPr>
        <p:spPr bwMode="auto">
          <a:xfrm>
            <a:off x="4533900" y="3606800"/>
            <a:ext cx="1893888" cy="839788"/>
          </a:xfrm>
          <a:custGeom>
            <a:avLst/>
            <a:gdLst/>
            <a:ahLst/>
            <a:cxnLst>
              <a:cxn ang="0">
                <a:pos x="0" y="528"/>
              </a:cxn>
              <a:cxn ang="0">
                <a:pos x="0" y="304"/>
              </a:cxn>
              <a:cxn ang="0">
                <a:pos x="1192" y="304"/>
              </a:cxn>
              <a:cxn ang="0">
                <a:pos x="1192" y="0"/>
              </a:cxn>
            </a:cxnLst>
            <a:rect l="0" t="0" r="r" b="b"/>
            <a:pathLst>
              <a:path w="1193" h="529">
                <a:moveTo>
                  <a:pt x="0" y="528"/>
                </a:moveTo>
                <a:lnTo>
                  <a:pt x="0" y="304"/>
                </a:lnTo>
                <a:lnTo>
                  <a:pt x="1192" y="304"/>
                </a:lnTo>
                <a:lnTo>
                  <a:pt x="1192" y="0"/>
                </a:lnTo>
              </a:path>
            </a:pathLst>
          </a:custGeom>
          <a:noFill/>
          <a:ln w="50800" cap="rnd" cmpd="sng">
            <a:solidFill>
              <a:srgbClr val="FFCC00"/>
            </a:solidFill>
            <a:prstDash val="solid"/>
            <a:round/>
            <a:headEnd type="none" w="sm" len="sm"/>
            <a:tailEnd type="none" w="sm" len="sm"/>
          </a:ln>
          <a:effectLst/>
        </p:spPr>
        <p:txBody>
          <a:bodyPr/>
          <a:lstStyle/>
          <a:p>
            <a:endParaRPr lang="en-US"/>
          </a:p>
        </p:txBody>
      </p:sp>
      <p:sp>
        <p:nvSpPr>
          <p:cNvPr id="35859" name="Freeform 19"/>
          <p:cNvSpPr>
            <a:spLocks/>
          </p:cNvSpPr>
          <p:nvPr/>
        </p:nvSpPr>
        <p:spPr bwMode="auto">
          <a:xfrm>
            <a:off x="7289800" y="3568700"/>
            <a:ext cx="509588" cy="966788"/>
          </a:xfrm>
          <a:custGeom>
            <a:avLst/>
            <a:gdLst/>
            <a:ahLst/>
            <a:cxnLst>
              <a:cxn ang="0">
                <a:pos x="0" y="0"/>
              </a:cxn>
              <a:cxn ang="0">
                <a:pos x="0" y="324"/>
              </a:cxn>
              <a:cxn ang="0">
                <a:pos x="320" y="324"/>
              </a:cxn>
              <a:cxn ang="0">
                <a:pos x="320" y="608"/>
              </a:cxn>
            </a:cxnLst>
            <a:rect l="0" t="0" r="r" b="b"/>
            <a:pathLst>
              <a:path w="321" h="609">
                <a:moveTo>
                  <a:pt x="0" y="0"/>
                </a:moveTo>
                <a:lnTo>
                  <a:pt x="0" y="324"/>
                </a:lnTo>
                <a:lnTo>
                  <a:pt x="320" y="324"/>
                </a:lnTo>
                <a:lnTo>
                  <a:pt x="320" y="608"/>
                </a:lnTo>
              </a:path>
            </a:pathLst>
          </a:custGeom>
          <a:noFill/>
          <a:ln w="50800" cap="rnd" cmpd="sng">
            <a:solidFill>
              <a:srgbClr val="FFCC00"/>
            </a:solidFill>
            <a:prstDash val="solid"/>
            <a:round/>
            <a:headEnd type="none" w="sm" len="sm"/>
            <a:tailEnd type="none" w="sm" len="sm"/>
          </a:ln>
          <a:effectLst/>
        </p:spPr>
        <p:txBody>
          <a:bodyPr/>
          <a:lstStyle/>
          <a:p>
            <a:endParaRPr lang="en-US"/>
          </a:p>
        </p:txBody>
      </p:sp>
      <p:sp>
        <p:nvSpPr>
          <p:cNvPr id="35860" name="Line 20"/>
          <p:cNvSpPr>
            <a:spLocks noChangeShapeType="1"/>
          </p:cNvSpPr>
          <p:nvPr/>
        </p:nvSpPr>
        <p:spPr bwMode="auto">
          <a:xfrm>
            <a:off x="5422900" y="4083050"/>
            <a:ext cx="0" cy="450850"/>
          </a:xfrm>
          <a:prstGeom prst="line">
            <a:avLst/>
          </a:prstGeom>
          <a:noFill/>
          <a:ln w="50800">
            <a:solidFill>
              <a:srgbClr val="FFCC00"/>
            </a:solidFill>
            <a:round/>
            <a:headEnd type="none" w="sm" len="sm"/>
            <a:tailEnd type="none" w="sm" len="sm"/>
          </a:ln>
          <a:effectLst/>
        </p:spPr>
        <p:txBody>
          <a:bodyPr/>
          <a:lstStyle/>
          <a:p>
            <a:endParaRPr lang="en-US"/>
          </a:p>
        </p:txBody>
      </p:sp>
      <p:sp>
        <p:nvSpPr>
          <p:cNvPr id="35861" name="Line 21"/>
          <p:cNvSpPr>
            <a:spLocks noChangeShapeType="1"/>
          </p:cNvSpPr>
          <p:nvPr/>
        </p:nvSpPr>
        <p:spPr bwMode="auto">
          <a:xfrm>
            <a:off x="6235700" y="4083050"/>
            <a:ext cx="0" cy="387350"/>
          </a:xfrm>
          <a:prstGeom prst="line">
            <a:avLst/>
          </a:prstGeom>
          <a:noFill/>
          <a:ln w="50800">
            <a:solidFill>
              <a:srgbClr val="FFCC00"/>
            </a:solidFill>
            <a:round/>
            <a:headEnd type="none" w="sm" len="sm"/>
            <a:tailEnd type="none" w="sm" len="sm"/>
          </a:ln>
          <a:effectLst/>
        </p:spPr>
        <p:txBody>
          <a:bodyPr/>
          <a:lstStyle/>
          <a:p>
            <a:endParaRPr lang="en-US"/>
          </a:p>
        </p:txBody>
      </p:sp>
      <p:grpSp>
        <p:nvGrpSpPr>
          <p:cNvPr id="35919" name="Group 79"/>
          <p:cNvGrpSpPr>
            <a:grpSpLocks/>
          </p:cNvGrpSpPr>
          <p:nvPr/>
        </p:nvGrpSpPr>
        <p:grpSpPr bwMode="auto">
          <a:xfrm>
            <a:off x="4149725" y="4264025"/>
            <a:ext cx="773113" cy="1312863"/>
            <a:chOff x="2614" y="2686"/>
            <a:chExt cx="487" cy="827"/>
          </a:xfrm>
        </p:grpSpPr>
        <p:grpSp>
          <p:nvGrpSpPr>
            <p:cNvPr id="35880" name="Group 40"/>
            <p:cNvGrpSpPr>
              <a:grpSpLocks/>
            </p:cNvGrpSpPr>
            <p:nvPr/>
          </p:nvGrpSpPr>
          <p:grpSpPr bwMode="auto">
            <a:xfrm>
              <a:off x="2774" y="2822"/>
              <a:ext cx="327" cy="547"/>
              <a:chOff x="2774" y="2822"/>
              <a:chExt cx="327" cy="547"/>
            </a:xfrm>
          </p:grpSpPr>
          <p:sp>
            <p:nvSpPr>
              <p:cNvPr id="35862" name="Freeform 22"/>
              <p:cNvSpPr>
                <a:spLocks/>
              </p:cNvSpPr>
              <p:nvPr/>
            </p:nvSpPr>
            <p:spPr bwMode="auto">
              <a:xfrm>
                <a:off x="2774" y="2822"/>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863" name="Freeform 23"/>
              <p:cNvSpPr>
                <a:spLocks/>
              </p:cNvSpPr>
              <p:nvPr/>
            </p:nvSpPr>
            <p:spPr bwMode="auto">
              <a:xfrm>
                <a:off x="2800" y="2834"/>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864" name="Freeform 24"/>
              <p:cNvSpPr>
                <a:spLocks/>
              </p:cNvSpPr>
              <p:nvPr/>
            </p:nvSpPr>
            <p:spPr bwMode="auto">
              <a:xfrm>
                <a:off x="2823" y="2848"/>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865" name="Freeform 25"/>
              <p:cNvSpPr>
                <a:spLocks/>
              </p:cNvSpPr>
              <p:nvPr/>
            </p:nvSpPr>
            <p:spPr bwMode="white">
              <a:xfrm>
                <a:off x="2840" y="2868"/>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6633"/>
              </a:solidFill>
              <a:ln w="9525" cap="rnd">
                <a:noFill/>
                <a:round/>
                <a:headEnd/>
                <a:tailEnd/>
              </a:ln>
              <a:effectLst/>
            </p:spPr>
            <p:txBody>
              <a:bodyPr/>
              <a:lstStyle/>
              <a:p>
                <a:endParaRPr lang="en-US"/>
              </a:p>
            </p:txBody>
          </p:sp>
          <p:sp>
            <p:nvSpPr>
              <p:cNvPr id="35866" name="Freeform 26"/>
              <p:cNvSpPr>
                <a:spLocks/>
              </p:cNvSpPr>
              <p:nvPr/>
            </p:nvSpPr>
            <p:spPr bwMode="auto">
              <a:xfrm>
                <a:off x="2861" y="294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867" name="Freeform 27"/>
              <p:cNvSpPr>
                <a:spLocks/>
              </p:cNvSpPr>
              <p:nvPr/>
            </p:nvSpPr>
            <p:spPr bwMode="auto">
              <a:xfrm>
                <a:off x="2861" y="2999"/>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868" name="Freeform 28"/>
              <p:cNvSpPr>
                <a:spLocks/>
              </p:cNvSpPr>
              <p:nvPr/>
            </p:nvSpPr>
            <p:spPr bwMode="auto">
              <a:xfrm>
                <a:off x="2861" y="3051"/>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869" name="Freeform 29"/>
              <p:cNvSpPr>
                <a:spLocks/>
              </p:cNvSpPr>
              <p:nvPr/>
            </p:nvSpPr>
            <p:spPr bwMode="auto">
              <a:xfrm>
                <a:off x="2861" y="3104"/>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870" name="Freeform 30"/>
              <p:cNvSpPr>
                <a:spLocks/>
              </p:cNvSpPr>
              <p:nvPr/>
            </p:nvSpPr>
            <p:spPr bwMode="auto">
              <a:xfrm>
                <a:off x="2861" y="3157"/>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871" name="Freeform 31"/>
              <p:cNvSpPr>
                <a:spLocks/>
              </p:cNvSpPr>
              <p:nvPr/>
            </p:nvSpPr>
            <p:spPr bwMode="auto">
              <a:xfrm>
                <a:off x="2861" y="3210"/>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872" name="Freeform 32"/>
              <p:cNvSpPr>
                <a:spLocks/>
              </p:cNvSpPr>
              <p:nvPr/>
            </p:nvSpPr>
            <p:spPr bwMode="auto">
              <a:xfrm>
                <a:off x="2861" y="3263"/>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873" name="Freeform 33"/>
              <p:cNvSpPr>
                <a:spLocks/>
              </p:cNvSpPr>
              <p:nvPr/>
            </p:nvSpPr>
            <p:spPr bwMode="auto">
              <a:xfrm>
                <a:off x="2977" y="2912"/>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874" name="Freeform 34"/>
              <p:cNvSpPr>
                <a:spLocks/>
              </p:cNvSpPr>
              <p:nvPr/>
            </p:nvSpPr>
            <p:spPr bwMode="auto">
              <a:xfrm>
                <a:off x="2977" y="2965"/>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875" name="Freeform 35"/>
              <p:cNvSpPr>
                <a:spLocks/>
              </p:cNvSpPr>
              <p:nvPr/>
            </p:nvSpPr>
            <p:spPr bwMode="auto">
              <a:xfrm>
                <a:off x="2977" y="3018"/>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876" name="Freeform 36"/>
              <p:cNvSpPr>
                <a:spLocks/>
              </p:cNvSpPr>
              <p:nvPr/>
            </p:nvSpPr>
            <p:spPr bwMode="auto">
              <a:xfrm>
                <a:off x="2977" y="3070"/>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877" name="Freeform 37"/>
              <p:cNvSpPr>
                <a:spLocks/>
              </p:cNvSpPr>
              <p:nvPr/>
            </p:nvSpPr>
            <p:spPr bwMode="auto">
              <a:xfrm>
                <a:off x="2977" y="312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878" name="Freeform 38"/>
              <p:cNvSpPr>
                <a:spLocks/>
              </p:cNvSpPr>
              <p:nvPr/>
            </p:nvSpPr>
            <p:spPr bwMode="auto">
              <a:xfrm>
                <a:off x="2977" y="31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879" name="Freeform 39"/>
              <p:cNvSpPr>
                <a:spLocks/>
              </p:cNvSpPr>
              <p:nvPr/>
            </p:nvSpPr>
            <p:spPr bwMode="auto">
              <a:xfrm>
                <a:off x="2977" y="3229"/>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5899" name="Group 59"/>
            <p:cNvGrpSpPr>
              <a:grpSpLocks/>
            </p:cNvGrpSpPr>
            <p:nvPr/>
          </p:nvGrpSpPr>
          <p:grpSpPr bwMode="auto">
            <a:xfrm>
              <a:off x="2694" y="2686"/>
              <a:ext cx="327" cy="547"/>
              <a:chOff x="2694" y="2686"/>
              <a:chExt cx="327" cy="547"/>
            </a:xfrm>
          </p:grpSpPr>
          <p:sp>
            <p:nvSpPr>
              <p:cNvPr id="35881" name="Freeform 41"/>
              <p:cNvSpPr>
                <a:spLocks/>
              </p:cNvSpPr>
              <p:nvPr/>
            </p:nvSpPr>
            <p:spPr bwMode="auto">
              <a:xfrm>
                <a:off x="2694" y="268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882" name="Freeform 42"/>
              <p:cNvSpPr>
                <a:spLocks/>
              </p:cNvSpPr>
              <p:nvPr/>
            </p:nvSpPr>
            <p:spPr bwMode="auto">
              <a:xfrm>
                <a:off x="2720" y="269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883" name="Freeform 43"/>
              <p:cNvSpPr>
                <a:spLocks/>
              </p:cNvSpPr>
              <p:nvPr/>
            </p:nvSpPr>
            <p:spPr bwMode="auto">
              <a:xfrm>
                <a:off x="2743" y="271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884" name="Freeform 44"/>
              <p:cNvSpPr>
                <a:spLocks/>
              </p:cNvSpPr>
              <p:nvPr/>
            </p:nvSpPr>
            <p:spPr bwMode="white">
              <a:xfrm>
                <a:off x="2760" y="273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009999"/>
              </a:solidFill>
              <a:ln w="9525" cap="rnd">
                <a:noFill/>
                <a:round/>
                <a:headEnd/>
                <a:tailEnd/>
              </a:ln>
              <a:effectLst/>
            </p:spPr>
            <p:txBody>
              <a:bodyPr/>
              <a:lstStyle/>
              <a:p>
                <a:endParaRPr lang="en-US"/>
              </a:p>
            </p:txBody>
          </p:sp>
          <p:sp>
            <p:nvSpPr>
              <p:cNvPr id="35885" name="Freeform 45"/>
              <p:cNvSpPr>
                <a:spLocks/>
              </p:cNvSpPr>
              <p:nvPr/>
            </p:nvSpPr>
            <p:spPr bwMode="auto">
              <a:xfrm>
                <a:off x="2781" y="280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886" name="Freeform 46"/>
              <p:cNvSpPr>
                <a:spLocks/>
              </p:cNvSpPr>
              <p:nvPr/>
            </p:nvSpPr>
            <p:spPr bwMode="auto">
              <a:xfrm>
                <a:off x="2781" y="286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887" name="Freeform 47"/>
              <p:cNvSpPr>
                <a:spLocks/>
              </p:cNvSpPr>
              <p:nvPr/>
            </p:nvSpPr>
            <p:spPr bwMode="auto">
              <a:xfrm>
                <a:off x="2781" y="291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888" name="Freeform 48"/>
              <p:cNvSpPr>
                <a:spLocks/>
              </p:cNvSpPr>
              <p:nvPr/>
            </p:nvSpPr>
            <p:spPr bwMode="auto">
              <a:xfrm>
                <a:off x="2781" y="296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889" name="Freeform 49"/>
              <p:cNvSpPr>
                <a:spLocks/>
              </p:cNvSpPr>
              <p:nvPr/>
            </p:nvSpPr>
            <p:spPr bwMode="auto">
              <a:xfrm>
                <a:off x="2781" y="302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890" name="Freeform 50"/>
              <p:cNvSpPr>
                <a:spLocks/>
              </p:cNvSpPr>
              <p:nvPr/>
            </p:nvSpPr>
            <p:spPr bwMode="auto">
              <a:xfrm>
                <a:off x="2781" y="307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891" name="Freeform 51"/>
              <p:cNvSpPr>
                <a:spLocks/>
              </p:cNvSpPr>
              <p:nvPr/>
            </p:nvSpPr>
            <p:spPr bwMode="auto">
              <a:xfrm>
                <a:off x="2781" y="312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892" name="Freeform 52"/>
              <p:cNvSpPr>
                <a:spLocks/>
              </p:cNvSpPr>
              <p:nvPr/>
            </p:nvSpPr>
            <p:spPr bwMode="auto">
              <a:xfrm>
                <a:off x="2897" y="27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893" name="Freeform 53"/>
              <p:cNvSpPr>
                <a:spLocks/>
              </p:cNvSpPr>
              <p:nvPr/>
            </p:nvSpPr>
            <p:spPr bwMode="auto">
              <a:xfrm>
                <a:off x="2897" y="282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894" name="Freeform 54"/>
              <p:cNvSpPr>
                <a:spLocks/>
              </p:cNvSpPr>
              <p:nvPr/>
            </p:nvSpPr>
            <p:spPr bwMode="auto">
              <a:xfrm>
                <a:off x="2897" y="288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895" name="Freeform 55"/>
              <p:cNvSpPr>
                <a:spLocks/>
              </p:cNvSpPr>
              <p:nvPr/>
            </p:nvSpPr>
            <p:spPr bwMode="auto">
              <a:xfrm>
                <a:off x="2897" y="293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896" name="Freeform 56"/>
              <p:cNvSpPr>
                <a:spLocks/>
              </p:cNvSpPr>
              <p:nvPr/>
            </p:nvSpPr>
            <p:spPr bwMode="auto">
              <a:xfrm>
                <a:off x="2897" y="298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897" name="Freeform 57"/>
              <p:cNvSpPr>
                <a:spLocks/>
              </p:cNvSpPr>
              <p:nvPr/>
            </p:nvSpPr>
            <p:spPr bwMode="auto">
              <a:xfrm>
                <a:off x="2897" y="304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898" name="Freeform 58"/>
              <p:cNvSpPr>
                <a:spLocks/>
              </p:cNvSpPr>
              <p:nvPr/>
            </p:nvSpPr>
            <p:spPr bwMode="auto">
              <a:xfrm>
                <a:off x="2897" y="309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5918" name="Group 78"/>
            <p:cNvGrpSpPr>
              <a:grpSpLocks/>
            </p:cNvGrpSpPr>
            <p:nvPr/>
          </p:nvGrpSpPr>
          <p:grpSpPr bwMode="auto">
            <a:xfrm>
              <a:off x="2614" y="2966"/>
              <a:ext cx="327" cy="547"/>
              <a:chOff x="2614" y="2966"/>
              <a:chExt cx="327" cy="547"/>
            </a:xfrm>
          </p:grpSpPr>
          <p:sp>
            <p:nvSpPr>
              <p:cNvPr id="35900" name="Freeform 60"/>
              <p:cNvSpPr>
                <a:spLocks/>
              </p:cNvSpPr>
              <p:nvPr/>
            </p:nvSpPr>
            <p:spPr bwMode="auto">
              <a:xfrm>
                <a:off x="2614" y="296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901" name="Freeform 61"/>
              <p:cNvSpPr>
                <a:spLocks/>
              </p:cNvSpPr>
              <p:nvPr/>
            </p:nvSpPr>
            <p:spPr bwMode="auto">
              <a:xfrm>
                <a:off x="2640" y="297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902" name="Freeform 62"/>
              <p:cNvSpPr>
                <a:spLocks/>
              </p:cNvSpPr>
              <p:nvPr/>
            </p:nvSpPr>
            <p:spPr bwMode="auto">
              <a:xfrm>
                <a:off x="2663" y="299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903" name="Freeform 63"/>
              <p:cNvSpPr>
                <a:spLocks/>
              </p:cNvSpPr>
              <p:nvPr/>
            </p:nvSpPr>
            <p:spPr bwMode="white">
              <a:xfrm>
                <a:off x="2680" y="301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CC66"/>
              </a:solidFill>
              <a:ln w="9525" cap="rnd">
                <a:noFill/>
                <a:round/>
                <a:headEnd/>
                <a:tailEnd/>
              </a:ln>
              <a:effectLst/>
            </p:spPr>
            <p:txBody>
              <a:bodyPr/>
              <a:lstStyle/>
              <a:p>
                <a:endParaRPr lang="en-US"/>
              </a:p>
            </p:txBody>
          </p:sp>
          <p:sp>
            <p:nvSpPr>
              <p:cNvPr id="35904" name="Freeform 64"/>
              <p:cNvSpPr>
                <a:spLocks/>
              </p:cNvSpPr>
              <p:nvPr/>
            </p:nvSpPr>
            <p:spPr bwMode="auto">
              <a:xfrm>
                <a:off x="2701" y="308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05" name="Freeform 65"/>
              <p:cNvSpPr>
                <a:spLocks/>
              </p:cNvSpPr>
              <p:nvPr/>
            </p:nvSpPr>
            <p:spPr bwMode="auto">
              <a:xfrm>
                <a:off x="2701" y="314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06" name="Freeform 66"/>
              <p:cNvSpPr>
                <a:spLocks/>
              </p:cNvSpPr>
              <p:nvPr/>
            </p:nvSpPr>
            <p:spPr bwMode="auto">
              <a:xfrm>
                <a:off x="2701" y="319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07" name="Freeform 67"/>
              <p:cNvSpPr>
                <a:spLocks/>
              </p:cNvSpPr>
              <p:nvPr/>
            </p:nvSpPr>
            <p:spPr bwMode="auto">
              <a:xfrm>
                <a:off x="2701" y="324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08" name="Freeform 68"/>
              <p:cNvSpPr>
                <a:spLocks/>
              </p:cNvSpPr>
              <p:nvPr/>
            </p:nvSpPr>
            <p:spPr bwMode="auto">
              <a:xfrm>
                <a:off x="2701" y="330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09" name="Freeform 69"/>
              <p:cNvSpPr>
                <a:spLocks/>
              </p:cNvSpPr>
              <p:nvPr/>
            </p:nvSpPr>
            <p:spPr bwMode="auto">
              <a:xfrm>
                <a:off x="2701" y="335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10" name="Freeform 70"/>
              <p:cNvSpPr>
                <a:spLocks/>
              </p:cNvSpPr>
              <p:nvPr/>
            </p:nvSpPr>
            <p:spPr bwMode="auto">
              <a:xfrm>
                <a:off x="2701" y="340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11" name="Freeform 71"/>
              <p:cNvSpPr>
                <a:spLocks/>
              </p:cNvSpPr>
              <p:nvPr/>
            </p:nvSpPr>
            <p:spPr bwMode="auto">
              <a:xfrm>
                <a:off x="2817" y="305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12" name="Freeform 72"/>
              <p:cNvSpPr>
                <a:spLocks/>
              </p:cNvSpPr>
              <p:nvPr/>
            </p:nvSpPr>
            <p:spPr bwMode="auto">
              <a:xfrm>
                <a:off x="2817" y="310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13" name="Freeform 73"/>
              <p:cNvSpPr>
                <a:spLocks/>
              </p:cNvSpPr>
              <p:nvPr/>
            </p:nvSpPr>
            <p:spPr bwMode="auto">
              <a:xfrm>
                <a:off x="2817" y="316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14" name="Freeform 74"/>
              <p:cNvSpPr>
                <a:spLocks/>
              </p:cNvSpPr>
              <p:nvPr/>
            </p:nvSpPr>
            <p:spPr bwMode="auto">
              <a:xfrm>
                <a:off x="2817" y="321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15" name="Freeform 75"/>
              <p:cNvSpPr>
                <a:spLocks/>
              </p:cNvSpPr>
              <p:nvPr/>
            </p:nvSpPr>
            <p:spPr bwMode="auto">
              <a:xfrm>
                <a:off x="2817" y="326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916" name="Freeform 76"/>
              <p:cNvSpPr>
                <a:spLocks/>
              </p:cNvSpPr>
              <p:nvPr/>
            </p:nvSpPr>
            <p:spPr bwMode="auto">
              <a:xfrm>
                <a:off x="2817" y="332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17" name="Freeform 77"/>
              <p:cNvSpPr>
                <a:spLocks/>
              </p:cNvSpPr>
              <p:nvPr/>
            </p:nvSpPr>
            <p:spPr bwMode="auto">
              <a:xfrm>
                <a:off x="2817" y="337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grpSp>
        <p:nvGrpSpPr>
          <p:cNvPr id="35977" name="Group 137"/>
          <p:cNvGrpSpPr>
            <a:grpSpLocks/>
          </p:cNvGrpSpPr>
          <p:nvPr/>
        </p:nvGrpSpPr>
        <p:grpSpPr bwMode="auto">
          <a:xfrm>
            <a:off x="5000625" y="4264025"/>
            <a:ext cx="773113" cy="1312863"/>
            <a:chOff x="3150" y="2686"/>
            <a:chExt cx="487" cy="827"/>
          </a:xfrm>
        </p:grpSpPr>
        <p:grpSp>
          <p:nvGrpSpPr>
            <p:cNvPr id="35938" name="Group 98"/>
            <p:cNvGrpSpPr>
              <a:grpSpLocks/>
            </p:cNvGrpSpPr>
            <p:nvPr/>
          </p:nvGrpSpPr>
          <p:grpSpPr bwMode="auto">
            <a:xfrm>
              <a:off x="3310" y="2822"/>
              <a:ext cx="327" cy="547"/>
              <a:chOff x="3310" y="2822"/>
              <a:chExt cx="327" cy="547"/>
            </a:xfrm>
          </p:grpSpPr>
          <p:sp>
            <p:nvSpPr>
              <p:cNvPr id="35920" name="Freeform 80"/>
              <p:cNvSpPr>
                <a:spLocks/>
              </p:cNvSpPr>
              <p:nvPr/>
            </p:nvSpPr>
            <p:spPr bwMode="auto">
              <a:xfrm>
                <a:off x="3310" y="2822"/>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921" name="Freeform 81"/>
              <p:cNvSpPr>
                <a:spLocks/>
              </p:cNvSpPr>
              <p:nvPr/>
            </p:nvSpPr>
            <p:spPr bwMode="auto">
              <a:xfrm>
                <a:off x="3336" y="2834"/>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922" name="Freeform 82"/>
              <p:cNvSpPr>
                <a:spLocks/>
              </p:cNvSpPr>
              <p:nvPr/>
            </p:nvSpPr>
            <p:spPr bwMode="auto">
              <a:xfrm>
                <a:off x="3359" y="2848"/>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923" name="Freeform 83"/>
              <p:cNvSpPr>
                <a:spLocks/>
              </p:cNvSpPr>
              <p:nvPr/>
            </p:nvSpPr>
            <p:spPr bwMode="white">
              <a:xfrm>
                <a:off x="3376" y="2868"/>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6633"/>
              </a:solidFill>
              <a:ln w="9525" cap="rnd">
                <a:noFill/>
                <a:round/>
                <a:headEnd/>
                <a:tailEnd/>
              </a:ln>
              <a:effectLst/>
            </p:spPr>
            <p:txBody>
              <a:bodyPr/>
              <a:lstStyle/>
              <a:p>
                <a:endParaRPr lang="en-US"/>
              </a:p>
            </p:txBody>
          </p:sp>
          <p:sp>
            <p:nvSpPr>
              <p:cNvPr id="35924" name="Freeform 84"/>
              <p:cNvSpPr>
                <a:spLocks/>
              </p:cNvSpPr>
              <p:nvPr/>
            </p:nvSpPr>
            <p:spPr bwMode="auto">
              <a:xfrm>
                <a:off x="3397" y="294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25" name="Freeform 85"/>
              <p:cNvSpPr>
                <a:spLocks/>
              </p:cNvSpPr>
              <p:nvPr/>
            </p:nvSpPr>
            <p:spPr bwMode="auto">
              <a:xfrm>
                <a:off x="3397" y="2999"/>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26" name="Freeform 86"/>
              <p:cNvSpPr>
                <a:spLocks/>
              </p:cNvSpPr>
              <p:nvPr/>
            </p:nvSpPr>
            <p:spPr bwMode="auto">
              <a:xfrm>
                <a:off x="3397" y="3051"/>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27" name="Freeform 87"/>
              <p:cNvSpPr>
                <a:spLocks/>
              </p:cNvSpPr>
              <p:nvPr/>
            </p:nvSpPr>
            <p:spPr bwMode="auto">
              <a:xfrm>
                <a:off x="3397" y="3104"/>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28" name="Freeform 88"/>
              <p:cNvSpPr>
                <a:spLocks/>
              </p:cNvSpPr>
              <p:nvPr/>
            </p:nvSpPr>
            <p:spPr bwMode="auto">
              <a:xfrm>
                <a:off x="3397" y="3157"/>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29" name="Freeform 89"/>
              <p:cNvSpPr>
                <a:spLocks/>
              </p:cNvSpPr>
              <p:nvPr/>
            </p:nvSpPr>
            <p:spPr bwMode="auto">
              <a:xfrm>
                <a:off x="3397" y="3210"/>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30" name="Freeform 90"/>
              <p:cNvSpPr>
                <a:spLocks/>
              </p:cNvSpPr>
              <p:nvPr/>
            </p:nvSpPr>
            <p:spPr bwMode="auto">
              <a:xfrm>
                <a:off x="3397" y="3263"/>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31" name="Freeform 91"/>
              <p:cNvSpPr>
                <a:spLocks/>
              </p:cNvSpPr>
              <p:nvPr/>
            </p:nvSpPr>
            <p:spPr bwMode="auto">
              <a:xfrm>
                <a:off x="3513" y="2912"/>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32" name="Freeform 92"/>
              <p:cNvSpPr>
                <a:spLocks/>
              </p:cNvSpPr>
              <p:nvPr/>
            </p:nvSpPr>
            <p:spPr bwMode="auto">
              <a:xfrm>
                <a:off x="3513" y="2965"/>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33" name="Freeform 93"/>
              <p:cNvSpPr>
                <a:spLocks/>
              </p:cNvSpPr>
              <p:nvPr/>
            </p:nvSpPr>
            <p:spPr bwMode="auto">
              <a:xfrm>
                <a:off x="3513" y="3018"/>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34" name="Freeform 94"/>
              <p:cNvSpPr>
                <a:spLocks/>
              </p:cNvSpPr>
              <p:nvPr/>
            </p:nvSpPr>
            <p:spPr bwMode="auto">
              <a:xfrm>
                <a:off x="3513" y="3070"/>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35" name="Freeform 95"/>
              <p:cNvSpPr>
                <a:spLocks/>
              </p:cNvSpPr>
              <p:nvPr/>
            </p:nvSpPr>
            <p:spPr bwMode="auto">
              <a:xfrm>
                <a:off x="3513" y="312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936" name="Freeform 96"/>
              <p:cNvSpPr>
                <a:spLocks/>
              </p:cNvSpPr>
              <p:nvPr/>
            </p:nvSpPr>
            <p:spPr bwMode="auto">
              <a:xfrm>
                <a:off x="3513" y="31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37" name="Freeform 97"/>
              <p:cNvSpPr>
                <a:spLocks/>
              </p:cNvSpPr>
              <p:nvPr/>
            </p:nvSpPr>
            <p:spPr bwMode="auto">
              <a:xfrm>
                <a:off x="3513" y="3229"/>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5957" name="Group 117"/>
            <p:cNvGrpSpPr>
              <a:grpSpLocks/>
            </p:cNvGrpSpPr>
            <p:nvPr/>
          </p:nvGrpSpPr>
          <p:grpSpPr bwMode="auto">
            <a:xfrm>
              <a:off x="3230" y="2686"/>
              <a:ext cx="327" cy="547"/>
              <a:chOff x="3230" y="2686"/>
              <a:chExt cx="327" cy="547"/>
            </a:xfrm>
          </p:grpSpPr>
          <p:sp>
            <p:nvSpPr>
              <p:cNvPr id="35939" name="Freeform 99"/>
              <p:cNvSpPr>
                <a:spLocks/>
              </p:cNvSpPr>
              <p:nvPr/>
            </p:nvSpPr>
            <p:spPr bwMode="auto">
              <a:xfrm>
                <a:off x="3230" y="268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940" name="Freeform 100"/>
              <p:cNvSpPr>
                <a:spLocks/>
              </p:cNvSpPr>
              <p:nvPr/>
            </p:nvSpPr>
            <p:spPr bwMode="auto">
              <a:xfrm>
                <a:off x="3256" y="269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941" name="Freeform 101"/>
              <p:cNvSpPr>
                <a:spLocks/>
              </p:cNvSpPr>
              <p:nvPr/>
            </p:nvSpPr>
            <p:spPr bwMode="auto">
              <a:xfrm>
                <a:off x="3279" y="271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942" name="Freeform 102"/>
              <p:cNvSpPr>
                <a:spLocks/>
              </p:cNvSpPr>
              <p:nvPr/>
            </p:nvSpPr>
            <p:spPr bwMode="white">
              <a:xfrm>
                <a:off x="3296" y="273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009999"/>
              </a:solidFill>
              <a:ln w="9525" cap="rnd">
                <a:noFill/>
                <a:round/>
                <a:headEnd/>
                <a:tailEnd/>
              </a:ln>
              <a:effectLst/>
            </p:spPr>
            <p:txBody>
              <a:bodyPr/>
              <a:lstStyle/>
              <a:p>
                <a:endParaRPr lang="en-US"/>
              </a:p>
            </p:txBody>
          </p:sp>
          <p:sp>
            <p:nvSpPr>
              <p:cNvPr id="35943" name="Freeform 103"/>
              <p:cNvSpPr>
                <a:spLocks/>
              </p:cNvSpPr>
              <p:nvPr/>
            </p:nvSpPr>
            <p:spPr bwMode="auto">
              <a:xfrm>
                <a:off x="3317" y="280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44" name="Freeform 104"/>
              <p:cNvSpPr>
                <a:spLocks/>
              </p:cNvSpPr>
              <p:nvPr/>
            </p:nvSpPr>
            <p:spPr bwMode="auto">
              <a:xfrm>
                <a:off x="3317" y="286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45" name="Freeform 105"/>
              <p:cNvSpPr>
                <a:spLocks/>
              </p:cNvSpPr>
              <p:nvPr/>
            </p:nvSpPr>
            <p:spPr bwMode="auto">
              <a:xfrm>
                <a:off x="3317" y="291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46" name="Freeform 106"/>
              <p:cNvSpPr>
                <a:spLocks/>
              </p:cNvSpPr>
              <p:nvPr/>
            </p:nvSpPr>
            <p:spPr bwMode="auto">
              <a:xfrm>
                <a:off x="3317" y="296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47" name="Freeform 107"/>
              <p:cNvSpPr>
                <a:spLocks/>
              </p:cNvSpPr>
              <p:nvPr/>
            </p:nvSpPr>
            <p:spPr bwMode="auto">
              <a:xfrm>
                <a:off x="3317" y="302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48" name="Freeform 108"/>
              <p:cNvSpPr>
                <a:spLocks/>
              </p:cNvSpPr>
              <p:nvPr/>
            </p:nvSpPr>
            <p:spPr bwMode="auto">
              <a:xfrm>
                <a:off x="3317" y="307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49" name="Freeform 109"/>
              <p:cNvSpPr>
                <a:spLocks/>
              </p:cNvSpPr>
              <p:nvPr/>
            </p:nvSpPr>
            <p:spPr bwMode="auto">
              <a:xfrm>
                <a:off x="3317" y="312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50" name="Freeform 110"/>
              <p:cNvSpPr>
                <a:spLocks/>
              </p:cNvSpPr>
              <p:nvPr/>
            </p:nvSpPr>
            <p:spPr bwMode="auto">
              <a:xfrm>
                <a:off x="3433" y="27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51" name="Freeform 111"/>
              <p:cNvSpPr>
                <a:spLocks/>
              </p:cNvSpPr>
              <p:nvPr/>
            </p:nvSpPr>
            <p:spPr bwMode="auto">
              <a:xfrm>
                <a:off x="3433" y="282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52" name="Freeform 112"/>
              <p:cNvSpPr>
                <a:spLocks/>
              </p:cNvSpPr>
              <p:nvPr/>
            </p:nvSpPr>
            <p:spPr bwMode="auto">
              <a:xfrm>
                <a:off x="3433" y="288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53" name="Freeform 113"/>
              <p:cNvSpPr>
                <a:spLocks/>
              </p:cNvSpPr>
              <p:nvPr/>
            </p:nvSpPr>
            <p:spPr bwMode="auto">
              <a:xfrm>
                <a:off x="3433" y="293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54" name="Freeform 114"/>
              <p:cNvSpPr>
                <a:spLocks/>
              </p:cNvSpPr>
              <p:nvPr/>
            </p:nvSpPr>
            <p:spPr bwMode="auto">
              <a:xfrm>
                <a:off x="3433" y="298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955" name="Freeform 115"/>
              <p:cNvSpPr>
                <a:spLocks/>
              </p:cNvSpPr>
              <p:nvPr/>
            </p:nvSpPr>
            <p:spPr bwMode="auto">
              <a:xfrm>
                <a:off x="3433" y="304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56" name="Freeform 116"/>
              <p:cNvSpPr>
                <a:spLocks/>
              </p:cNvSpPr>
              <p:nvPr/>
            </p:nvSpPr>
            <p:spPr bwMode="auto">
              <a:xfrm>
                <a:off x="3433" y="309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5976" name="Group 136"/>
            <p:cNvGrpSpPr>
              <a:grpSpLocks/>
            </p:cNvGrpSpPr>
            <p:nvPr/>
          </p:nvGrpSpPr>
          <p:grpSpPr bwMode="auto">
            <a:xfrm>
              <a:off x="3150" y="2966"/>
              <a:ext cx="327" cy="547"/>
              <a:chOff x="3150" y="2966"/>
              <a:chExt cx="327" cy="547"/>
            </a:xfrm>
          </p:grpSpPr>
          <p:sp>
            <p:nvSpPr>
              <p:cNvPr id="35958" name="Freeform 118"/>
              <p:cNvSpPr>
                <a:spLocks/>
              </p:cNvSpPr>
              <p:nvPr/>
            </p:nvSpPr>
            <p:spPr bwMode="auto">
              <a:xfrm>
                <a:off x="3150" y="296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959" name="Freeform 119"/>
              <p:cNvSpPr>
                <a:spLocks/>
              </p:cNvSpPr>
              <p:nvPr/>
            </p:nvSpPr>
            <p:spPr bwMode="auto">
              <a:xfrm>
                <a:off x="3176" y="297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960" name="Freeform 120"/>
              <p:cNvSpPr>
                <a:spLocks/>
              </p:cNvSpPr>
              <p:nvPr/>
            </p:nvSpPr>
            <p:spPr bwMode="auto">
              <a:xfrm>
                <a:off x="3199" y="299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961" name="Freeform 121"/>
              <p:cNvSpPr>
                <a:spLocks/>
              </p:cNvSpPr>
              <p:nvPr/>
            </p:nvSpPr>
            <p:spPr bwMode="white">
              <a:xfrm>
                <a:off x="3216" y="301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CC66"/>
              </a:solidFill>
              <a:ln w="9525" cap="rnd">
                <a:noFill/>
                <a:round/>
                <a:headEnd/>
                <a:tailEnd/>
              </a:ln>
              <a:effectLst/>
            </p:spPr>
            <p:txBody>
              <a:bodyPr/>
              <a:lstStyle/>
              <a:p>
                <a:endParaRPr lang="en-US"/>
              </a:p>
            </p:txBody>
          </p:sp>
          <p:sp>
            <p:nvSpPr>
              <p:cNvPr id="35962" name="Freeform 122"/>
              <p:cNvSpPr>
                <a:spLocks/>
              </p:cNvSpPr>
              <p:nvPr/>
            </p:nvSpPr>
            <p:spPr bwMode="auto">
              <a:xfrm>
                <a:off x="3237" y="308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63" name="Freeform 123"/>
              <p:cNvSpPr>
                <a:spLocks/>
              </p:cNvSpPr>
              <p:nvPr/>
            </p:nvSpPr>
            <p:spPr bwMode="auto">
              <a:xfrm>
                <a:off x="3237" y="314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64" name="Freeform 124"/>
              <p:cNvSpPr>
                <a:spLocks/>
              </p:cNvSpPr>
              <p:nvPr/>
            </p:nvSpPr>
            <p:spPr bwMode="auto">
              <a:xfrm>
                <a:off x="3237" y="319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65" name="Freeform 125"/>
              <p:cNvSpPr>
                <a:spLocks/>
              </p:cNvSpPr>
              <p:nvPr/>
            </p:nvSpPr>
            <p:spPr bwMode="auto">
              <a:xfrm>
                <a:off x="3237" y="324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66" name="Freeform 126"/>
              <p:cNvSpPr>
                <a:spLocks/>
              </p:cNvSpPr>
              <p:nvPr/>
            </p:nvSpPr>
            <p:spPr bwMode="auto">
              <a:xfrm>
                <a:off x="3237" y="330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67" name="Freeform 127"/>
              <p:cNvSpPr>
                <a:spLocks/>
              </p:cNvSpPr>
              <p:nvPr/>
            </p:nvSpPr>
            <p:spPr bwMode="auto">
              <a:xfrm>
                <a:off x="3237" y="335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68" name="Freeform 128"/>
              <p:cNvSpPr>
                <a:spLocks/>
              </p:cNvSpPr>
              <p:nvPr/>
            </p:nvSpPr>
            <p:spPr bwMode="auto">
              <a:xfrm>
                <a:off x="3237" y="340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69" name="Freeform 129"/>
              <p:cNvSpPr>
                <a:spLocks/>
              </p:cNvSpPr>
              <p:nvPr/>
            </p:nvSpPr>
            <p:spPr bwMode="auto">
              <a:xfrm>
                <a:off x="3353" y="305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70" name="Freeform 130"/>
              <p:cNvSpPr>
                <a:spLocks/>
              </p:cNvSpPr>
              <p:nvPr/>
            </p:nvSpPr>
            <p:spPr bwMode="auto">
              <a:xfrm>
                <a:off x="3353" y="310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71" name="Freeform 131"/>
              <p:cNvSpPr>
                <a:spLocks/>
              </p:cNvSpPr>
              <p:nvPr/>
            </p:nvSpPr>
            <p:spPr bwMode="auto">
              <a:xfrm>
                <a:off x="3353" y="316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72" name="Freeform 132"/>
              <p:cNvSpPr>
                <a:spLocks/>
              </p:cNvSpPr>
              <p:nvPr/>
            </p:nvSpPr>
            <p:spPr bwMode="auto">
              <a:xfrm>
                <a:off x="3353" y="321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73" name="Freeform 133"/>
              <p:cNvSpPr>
                <a:spLocks/>
              </p:cNvSpPr>
              <p:nvPr/>
            </p:nvSpPr>
            <p:spPr bwMode="auto">
              <a:xfrm>
                <a:off x="3353" y="326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974" name="Freeform 134"/>
              <p:cNvSpPr>
                <a:spLocks/>
              </p:cNvSpPr>
              <p:nvPr/>
            </p:nvSpPr>
            <p:spPr bwMode="auto">
              <a:xfrm>
                <a:off x="3353" y="332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75" name="Freeform 135"/>
              <p:cNvSpPr>
                <a:spLocks/>
              </p:cNvSpPr>
              <p:nvPr/>
            </p:nvSpPr>
            <p:spPr bwMode="auto">
              <a:xfrm>
                <a:off x="3353" y="337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grpSp>
        <p:nvGrpSpPr>
          <p:cNvPr id="36035" name="Group 195"/>
          <p:cNvGrpSpPr>
            <a:grpSpLocks/>
          </p:cNvGrpSpPr>
          <p:nvPr/>
        </p:nvGrpSpPr>
        <p:grpSpPr bwMode="auto">
          <a:xfrm>
            <a:off x="5851525" y="4264025"/>
            <a:ext cx="773113" cy="1312863"/>
            <a:chOff x="3686" y="2686"/>
            <a:chExt cx="487" cy="827"/>
          </a:xfrm>
        </p:grpSpPr>
        <p:grpSp>
          <p:nvGrpSpPr>
            <p:cNvPr id="35996" name="Group 156"/>
            <p:cNvGrpSpPr>
              <a:grpSpLocks/>
            </p:cNvGrpSpPr>
            <p:nvPr/>
          </p:nvGrpSpPr>
          <p:grpSpPr bwMode="auto">
            <a:xfrm>
              <a:off x="3846" y="2822"/>
              <a:ext cx="327" cy="547"/>
              <a:chOff x="3846" y="2822"/>
              <a:chExt cx="327" cy="547"/>
            </a:xfrm>
          </p:grpSpPr>
          <p:sp>
            <p:nvSpPr>
              <p:cNvPr id="35978" name="Freeform 138"/>
              <p:cNvSpPr>
                <a:spLocks/>
              </p:cNvSpPr>
              <p:nvPr/>
            </p:nvSpPr>
            <p:spPr bwMode="auto">
              <a:xfrm>
                <a:off x="3846" y="2822"/>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979" name="Freeform 139"/>
              <p:cNvSpPr>
                <a:spLocks/>
              </p:cNvSpPr>
              <p:nvPr/>
            </p:nvSpPr>
            <p:spPr bwMode="auto">
              <a:xfrm>
                <a:off x="3872" y="2834"/>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980" name="Freeform 140"/>
              <p:cNvSpPr>
                <a:spLocks/>
              </p:cNvSpPr>
              <p:nvPr/>
            </p:nvSpPr>
            <p:spPr bwMode="auto">
              <a:xfrm>
                <a:off x="3895" y="2848"/>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5981" name="Freeform 141"/>
              <p:cNvSpPr>
                <a:spLocks/>
              </p:cNvSpPr>
              <p:nvPr/>
            </p:nvSpPr>
            <p:spPr bwMode="white">
              <a:xfrm>
                <a:off x="3912" y="2868"/>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6633"/>
              </a:solidFill>
              <a:ln w="9525" cap="rnd">
                <a:noFill/>
                <a:round/>
                <a:headEnd/>
                <a:tailEnd/>
              </a:ln>
              <a:effectLst/>
            </p:spPr>
            <p:txBody>
              <a:bodyPr/>
              <a:lstStyle/>
              <a:p>
                <a:endParaRPr lang="en-US"/>
              </a:p>
            </p:txBody>
          </p:sp>
          <p:sp>
            <p:nvSpPr>
              <p:cNvPr id="35982" name="Freeform 142"/>
              <p:cNvSpPr>
                <a:spLocks/>
              </p:cNvSpPr>
              <p:nvPr/>
            </p:nvSpPr>
            <p:spPr bwMode="auto">
              <a:xfrm>
                <a:off x="3933" y="294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83" name="Freeform 143"/>
              <p:cNvSpPr>
                <a:spLocks/>
              </p:cNvSpPr>
              <p:nvPr/>
            </p:nvSpPr>
            <p:spPr bwMode="auto">
              <a:xfrm>
                <a:off x="3933" y="2999"/>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84" name="Freeform 144"/>
              <p:cNvSpPr>
                <a:spLocks/>
              </p:cNvSpPr>
              <p:nvPr/>
            </p:nvSpPr>
            <p:spPr bwMode="auto">
              <a:xfrm>
                <a:off x="3933" y="3051"/>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5985" name="Freeform 145"/>
              <p:cNvSpPr>
                <a:spLocks/>
              </p:cNvSpPr>
              <p:nvPr/>
            </p:nvSpPr>
            <p:spPr bwMode="auto">
              <a:xfrm>
                <a:off x="3933" y="3104"/>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86" name="Freeform 146"/>
              <p:cNvSpPr>
                <a:spLocks/>
              </p:cNvSpPr>
              <p:nvPr/>
            </p:nvSpPr>
            <p:spPr bwMode="auto">
              <a:xfrm>
                <a:off x="3933" y="3157"/>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87" name="Freeform 147"/>
              <p:cNvSpPr>
                <a:spLocks/>
              </p:cNvSpPr>
              <p:nvPr/>
            </p:nvSpPr>
            <p:spPr bwMode="auto">
              <a:xfrm>
                <a:off x="3933" y="3210"/>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5988" name="Freeform 148"/>
              <p:cNvSpPr>
                <a:spLocks/>
              </p:cNvSpPr>
              <p:nvPr/>
            </p:nvSpPr>
            <p:spPr bwMode="auto">
              <a:xfrm>
                <a:off x="3933" y="3263"/>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5989" name="Freeform 149"/>
              <p:cNvSpPr>
                <a:spLocks/>
              </p:cNvSpPr>
              <p:nvPr/>
            </p:nvSpPr>
            <p:spPr bwMode="auto">
              <a:xfrm>
                <a:off x="4049" y="2912"/>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90" name="Freeform 150"/>
              <p:cNvSpPr>
                <a:spLocks/>
              </p:cNvSpPr>
              <p:nvPr/>
            </p:nvSpPr>
            <p:spPr bwMode="auto">
              <a:xfrm>
                <a:off x="4049" y="2965"/>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91" name="Freeform 151"/>
              <p:cNvSpPr>
                <a:spLocks/>
              </p:cNvSpPr>
              <p:nvPr/>
            </p:nvSpPr>
            <p:spPr bwMode="auto">
              <a:xfrm>
                <a:off x="4049" y="3018"/>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5992" name="Freeform 152"/>
              <p:cNvSpPr>
                <a:spLocks/>
              </p:cNvSpPr>
              <p:nvPr/>
            </p:nvSpPr>
            <p:spPr bwMode="auto">
              <a:xfrm>
                <a:off x="4049" y="3070"/>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93" name="Freeform 153"/>
              <p:cNvSpPr>
                <a:spLocks/>
              </p:cNvSpPr>
              <p:nvPr/>
            </p:nvSpPr>
            <p:spPr bwMode="auto">
              <a:xfrm>
                <a:off x="4049" y="312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5994" name="Freeform 154"/>
              <p:cNvSpPr>
                <a:spLocks/>
              </p:cNvSpPr>
              <p:nvPr/>
            </p:nvSpPr>
            <p:spPr bwMode="auto">
              <a:xfrm>
                <a:off x="4049" y="31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5995" name="Freeform 155"/>
              <p:cNvSpPr>
                <a:spLocks/>
              </p:cNvSpPr>
              <p:nvPr/>
            </p:nvSpPr>
            <p:spPr bwMode="auto">
              <a:xfrm>
                <a:off x="4049" y="3229"/>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6015" name="Group 175"/>
            <p:cNvGrpSpPr>
              <a:grpSpLocks/>
            </p:cNvGrpSpPr>
            <p:nvPr/>
          </p:nvGrpSpPr>
          <p:grpSpPr bwMode="auto">
            <a:xfrm>
              <a:off x="3766" y="2686"/>
              <a:ext cx="327" cy="547"/>
              <a:chOff x="3766" y="2686"/>
              <a:chExt cx="327" cy="547"/>
            </a:xfrm>
          </p:grpSpPr>
          <p:sp>
            <p:nvSpPr>
              <p:cNvPr id="35997" name="Freeform 157"/>
              <p:cNvSpPr>
                <a:spLocks/>
              </p:cNvSpPr>
              <p:nvPr/>
            </p:nvSpPr>
            <p:spPr bwMode="auto">
              <a:xfrm>
                <a:off x="3766" y="268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5998" name="Freeform 158"/>
              <p:cNvSpPr>
                <a:spLocks/>
              </p:cNvSpPr>
              <p:nvPr/>
            </p:nvSpPr>
            <p:spPr bwMode="auto">
              <a:xfrm>
                <a:off x="3792" y="269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5999" name="Freeform 159"/>
              <p:cNvSpPr>
                <a:spLocks/>
              </p:cNvSpPr>
              <p:nvPr/>
            </p:nvSpPr>
            <p:spPr bwMode="auto">
              <a:xfrm>
                <a:off x="3815" y="271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6000" name="Freeform 160"/>
              <p:cNvSpPr>
                <a:spLocks/>
              </p:cNvSpPr>
              <p:nvPr/>
            </p:nvSpPr>
            <p:spPr bwMode="white">
              <a:xfrm>
                <a:off x="3832" y="273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009999"/>
              </a:solidFill>
              <a:ln w="9525" cap="rnd">
                <a:noFill/>
                <a:round/>
                <a:headEnd/>
                <a:tailEnd/>
              </a:ln>
              <a:effectLst/>
            </p:spPr>
            <p:txBody>
              <a:bodyPr/>
              <a:lstStyle/>
              <a:p>
                <a:endParaRPr lang="en-US"/>
              </a:p>
            </p:txBody>
          </p:sp>
          <p:sp>
            <p:nvSpPr>
              <p:cNvPr id="36001" name="Freeform 161"/>
              <p:cNvSpPr>
                <a:spLocks/>
              </p:cNvSpPr>
              <p:nvPr/>
            </p:nvSpPr>
            <p:spPr bwMode="auto">
              <a:xfrm>
                <a:off x="3853" y="280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02" name="Freeform 162"/>
              <p:cNvSpPr>
                <a:spLocks/>
              </p:cNvSpPr>
              <p:nvPr/>
            </p:nvSpPr>
            <p:spPr bwMode="auto">
              <a:xfrm>
                <a:off x="3853" y="286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03" name="Freeform 163"/>
              <p:cNvSpPr>
                <a:spLocks/>
              </p:cNvSpPr>
              <p:nvPr/>
            </p:nvSpPr>
            <p:spPr bwMode="auto">
              <a:xfrm>
                <a:off x="3853" y="291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04" name="Freeform 164"/>
              <p:cNvSpPr>
                <a:spLocks/>
              </p:cNvSpPr>
              <p:nvPr/>
            </p:nvSpPr>
            <p:spPr bwMode="auto">
              <a:xfrm>
                <a:off x="3853" y="296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05" name="Freeform 165"/>
              <p:cNvSpPr>
                <a:spLocks/>
              </p:cNvSpPr>
              <p:nvPr/>
            </p:nvSpPr>
            <p:spPr bwMode="auto">
              <a:xfrm>
                <a:off x="3853" y="302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06" name="Freeform 166"/>
              <p:cNvSpPr>
                <a:spLocks/>
              </p:cNvSpPr>
              <p:nvPr/>
            </p:nvSpPr>
            <p:spPr bwMode="auto">
              <a:xfrm>
                <a:off x="3853" y="307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07" name="Freeform 167"/>
              <p:cNvSpPr>
                <a:spLocks/>
              </p:cNvSpPr>
              <p:nvPr/>
            </p:nvSpPr>
            <p:spPr bwMode="auto">
              <a:xfrm>
                <a:off x="3853" y="312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08" name="Freeform 168"/>
              <p:cNvSpPr>
                <a:spLocks/>
              </p:cNvSpPr>
              <p:nvPr/>
            </p:nvSpPr>
            <p:spPr bwMode="auto">
              <a:xfrm>
                <a:off x="3969" y="27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09" name="Freeform 169"/>
              <p:cNvSpPr>
                <a:spLocks/>
              </p:cNvSpPr>
              <p:nvPr/>
            </p:nvSpPr>
            <p:spPr bwMode="auto">
              <a:xfrm>
                <a:off x="3969" y="282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10" name="Freeform 170"/>
              <p:cNvSpPr>
                <a:spLocks/>
              </p:cNvSpPr>
              <p:nvPr/>
            </p:nvSpPr>
            <p:spPr bwMode="auto">
              <a:xfrm>
                <a:off x="3969" y="288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11" name="Freeform 171"/>
              <p:cNvSpPr>
                <a:spLocks/>
              </p:cNvSpPr>
              <p:nvPr/>
            </p:nvSpPr>
            <p:spPr bwMode="auto">
              <a:xfrm>
                <a:off x="3969" y="293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12" name="Freeform 172"/>
              <p:cNvSpPr>
                <a:spLocks/>
              </p:cNvSpPr>
              <p:nvPr/>
            </p:nvSpPr>
            <p:spPr bwMode="auto">
              <a:xfrm>
                <a:off x="3969" y="298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6013" name="Freeform 173"/>
              <p:cNvSpPr>
                <a:spLocks/>
              </p:cNvSpPr>
              <p:nvPr/>
            </p:nvSpPr>
            <p:spPr bwMode="auto">
              <a:xfrm>
                <a:off x="3969" y="304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14" name="Freeform 174"/>
              <p:cNvSpPr>
                <a:spLocks/>
              </p:cNvSpPr>
              <p:nvPr/>
            </p:nvSpPr>
            <p:spPr bwMode="auto">
              <a:xfrm>
                <a:off x="3969" y="309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6034" name="Group 194"/>
            <p:cNvGrpSpPr>
              <a:grpSpLocks/>
            </p:cNvGrpSpPr>
            <p:nvPr/>
          </p:nvGrpSpPr>
          <p:grpSpPr bwMode="auto">
            <a:xfrm>
              <a:off x="3686" y="2966"/>
              <a:ext cx="327" cy="547"/>
              <a:chOff x="3686" y="2966"/>
              <a:chExt cx="327" cy="547"/>
            </a:xfrm>
          </p:grpSpPr>
          <p:sp>
            <p:nvSpPr>
              <p:cNvPr id="36016" name="Freeform 176"/>
              <p:cNvSpPr>
                <a:spLocks/>
              </p:cNvSpPr>
              <p:nvPr/>
            </p:nvSpPr>
            <p:spPr bwMode="auto">
              <a:xfrm>
                <a:off x="3686" y="296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6017" name="Freeform 177"/>
              <p:cNvSpPr>
                <a:spLocks/>
              </p:cNvSpPr>
              <p:nvPr/>
            </p:nvSpPr>
            <p:spPr bwMode="auto">
              <a:xfrm>
                <a:off x="3712" y="297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6018" name="Freeform 178"/>
              <p:cNvSpPr>
                <a:spLocks/>
              </p:cNvSpPr>
              <p:nvPr/>
            </p:nvSpPr>
            <p:spPr bwMode="auto">
              <a:xfrm>
                <a:off x="3735" y="299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6019" name="Freeform 179"/>
              <p:cNvSpPr>
                <a:spLocks/>
              </p:cNvSpPr>
              <p:nvPr/>
            </p:nvSpPr>
            <p:spPr bwMode="white">
              <a:xfrm>
                <a:off x="3752" y="301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CC66"/>
              </a:solidFill>
              <a:ln w="9525" cap="rnd">
                <a:noFill/>
                <a:round/>
                <a:headEnd/>
                <a:tailEnd/>
              </a:ln>
              <a:effectLst/>
            </p:spPr>
            <p:txBody>
              <a:bodyPr/>
              <a:lstStyle/>
              <a:p>
                <a:endParaRPr lang="en-US"/>
              </a:p>
            </p:txBody>
          </p:sp>
          <p:sp>
            <p:nvSpPr>
              <p:cNvPr id="36020" name="Freeform 180"/>
              <p:cNvSpPr>
                <a:spLocks/>
              </p:cNvSpPr>
              <p:nvPr/>
            </p:nvSpPr>
            <p:spPr bwMode="auto">
              <a:xfrm>
                <a:off x="3773" y="308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21" name="Freeform 181"/>
              <p:cNvSpPr>
                <a:spLocks/>
              </p:cNvSpPr>
              <p:nvPr/>
            </p:nvSpPr>
            <p:spPr bwMode="auto">
              <a:xfrm>
                <a:off x="3773" y="314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22" name="Freeform 182"/>
              <p:cNvSpPr>
                <a:spLocks/>
              </p:cNvSpPr>
              <p:nvPr/>
            </p:nvSpPr>
            <p:spPr bwMode="auto">
              <a:xfrm>
                <a:off x="3773" y="319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23" name="Freeform 183"/>
              <p:cNvSpPr>
                <a:spLocks/>
              </p:cNvSpPr>
              <p:nvPr/>
            </p:nvSpPr>
            <p:spPr bwMode="auto">
              <a:xfrm>
                <a:off x="3773" y="324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24" name="Freeform 184"/>
              <p:cNvSpPr>
                <a:spLocks/>
              </p:cNvSpPr>
              <p:nvPr/>
            </p:nvSpPr>
            <p:spPr bwMode="auto">
              <a:xfrm>
                <a:off x="3773" y="330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25" name="Freeform 185"/>
              <p:cNvSpPr>
                <a:spLocks/>
              </p:cNvSpPr>
              <p:nvPr/>
            </p:nvSpPr>
            <p:spPr bwMode="auto">
              <a:xfrm>
                <a:off x="3773" y="335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26" name="Freeform 186"/>
              <p:cNvSpPr>
                <a:spLocks/>
              </p:cNvSpPr>
              <p:nvPr/>
            </p:nvSpPr>
            <p:spPr bwMode="auto">
              <a:xfrm>
                <a:off x="3773" y="340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27" name="Freeform 187"/>
              <p:cNvSpPr>
                <a:spLocks/>
              </p:cNvSpPr>
              <p:nvPr/>
            </p:nvSpPr>
            <p:spPr bwMode="auto">
              <a:xfrm>
                <a:off x="3889" y="305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28" name="Freeform 188"/>
              <p:cNvSpPr>
                <a:spLocks/>
              </p:cNvSpPr>
              <p:nvPr/>
            </p:nvSpPr>
            <p:spPr bwMode="auto">
              <a:xfrm>
                <a:off x="3889" y="310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29" name="Freeform 189"/>
              <p:cNvSpPr>
                <a:spLocks/>
              </p:cNvSpPr>
              <p:nvPr/>
            </p:nvSpPr>
            <p:spPr bwMode="auto">
              <a:xfrm>
                <a:off x="3889" y="316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30" name="Freeform 190"/>
              <p:cNvSpPr>
                <a:spLocks/>
              </p:cNvSpPr>
              <p:nvPr/>
            </p:nvSpPr>
            <p:spPr bwMode="auto">
              <a:xfrm>
                <a:off x="3889" y="321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31" name="Freeform 191"/>
              <p:cNvSpPr>
                <a:spLocks/>
              </p:cNvSpPr>
              <p:nvPr/>
            </p:nvSpPr>
            <p:spPr bwMode="auto">
              <a:xfrm>
                <a:off x="3889" y="326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6032" name="Freeform 192"/>
              <p:cNvSpPr>
                <a:spLocks/>
              </p:cNvSpPr>
              <p:nvPr/>
            </p:nvSpPr>
            <p:spPr bwMode="auto">
              <a:xfrm>
                <a:off x="3889" y="332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33" name="Freeform 193"/>
              <p:cNvSpPr>
                <a:spLocks/>
              </p:cNvSpPr>
              <p:nvPr/>
            </p:nvSpPr>
            <p:spPr bwMode="auto">
              <a:xfrm>
                <a:off x="3889" y="337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grpSp>
        <p:nvGrpSpPr>
          <p:cNvPr id="36093" name="Group 253"/>
          <p:cNvGrpSpPr>
            <a:grpSpLocks/>
          </p:cNvGrpSpPr>
          <p:nvPr/>
        </p:nvGrpSpPr>
        <p:grpSpPr bwMode="auto">
          <a:xfrm>
            <a:off x="7388225" y="4264025"/>
            <a:ext cx="773113" cy="1312863"/>
            <a:chOff x="4654" y="2686"/>
            <a:chExt cx="487" cy="827"/>
          </a:xfrm>
        </p:grpSpPr>
        <p:grpSp>
          <p:nvGrpSpPr>
            <p:cNvPr id="36054" name="Group 214"/>
            <p:cNvGrpSpPr>
              <a:grpSpLocks/>
            </p:cNvGrpSpPr>
            <p:nvPr/>
          </p:nvGrpSpPr>
          <p:grpSpPr bwMode="auto">
            <a:xfrm>
              <a:off x="4814" y="2822"/>
              <a:ext cx="327" cy="547"/>
              <a:chOff x="4814" y="2822"/>
              <a:chExt cx="327" cy="547"/>
            </a:xfrm>
          </p:grpSpPr>
          <p:sp>
            <p:nvSpPr>
              <p:cNvPr id="36036" name="Freeform 196"/>
              <p:cNvSpPr>
                <a:spLocks/>
              </p:cNvSpPr>
              <p:nvPr/>
            </p:nvSpPr>
            <p:spPr bwMode="auto">
              <a:xfrm>
                <a:off x="4814" y="2822"/>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6037" name="Freeform 197"/>
              <p:cNvSpPr>
                <a:spLocks/>
              </p:cNvSpPr>
              <p:nvPr/>
            </p:nvSpPr>
            <p:spPr bwMode="auto">
              <a:xfrm>
                <a:off x="4840" y="2834"/>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6038" name="Freeform 198"/>
              <p:cNvSpPr>
                <a:spLocks/>
              </p:cNvSpPr>
              <p:nvPr/>
            </p:nvSpPr>
            <p:spPr bwMode="auto">
              <a:xfrm>
                <a:off x="4863" y="2848"/>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6039" name="Freeform 199"/>
              <p:cNvSpPr>
                <a:spLocks/>
              </p:cNvSpPr>
              <p:nvPr/>
            </p:nvSpPr>
            <p:spPr bwMode="white">
              <a:xfrm>
                <a:off x="4880" y="2868"/>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6633"/>
              </a:solidFill>
              <a:ln w="9525" cap="rnd">
                <a:noFill/>
                <a:round/>
                <a:headEnd/>
                <a:tailEnd/>
              </a:ln>
              <a:effectLst/>
            </p:spPr>
            <p:txBody>
              <a:bodyPr/>
              <a:lstStyle/>
              <a:p>
                <a:endParaRPr lang="en-US"/>
              </a:p>
            </p:txBody>
          </p:sp>
          <p:sp>
            <p:nvSpPr>
              <p:cNvPr id="36040" name="Freeform 200"/>
              <p:cNvSpPr>
                <a:spLocks/>
              </p:cNvSpPr>
              <p:nvPr/>
            </p:nvSpPr>
            <p:spPr bwMode="auto">
              <a:xfrm>
                <a:off x="4901" y="294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41" name="Freeform 201"/>
              <p:cNvSpPr>
                <a:spLocks/>
              </p:cNvSpPr>
              <p:nvPr/>
            </p:nvSpPr>
            <p:spPr bwMode="auto">
              <a:xfrm>
                <a:off x="4901" y="2999"/>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42" name="Freeform 202"/>
              <p:cNvSpPr>
                <a:spLocks/>
              </p:cNvSpPr>
              <p:nvPr/>
            </p:nvSpPr>
            <p:spPr bwMode="auto">
              <a:xfrm>
                <a:off x="4901" y="3051"/>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43" name="Freeform 203"/>
              <p:cNvSpPr>
                <a:spLocks/>
              </p:cNvSpPr>
              <p:nvPr/>
            </p:nvSpPr>
            <p:spPr bwMode="auto">
              <a:xfrm>
                <a:off x="4901" y="3104"/>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44" name="Freeform 204"/>
              <p:cNvSpPr>
                <a:spLocks/>
              </p:cNvSpPr>
              <p:nvPr/>
            </p:nvSpPr>
            <p:spPr bwMode="auto">
              <a:xfrm>
                <a:off x="4901" y="3157"/>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45" name="Freeform 205"/>
              <p:cNvSpPr>
                <a:spLocks/>
              </p:cNvSpPr>
              <p:nvPr/>
            </p:nvSpPr>
            <p:spPr bwMode="auto">
              <a:xfrm>
                <a:off x="4901" y="3210"/>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46" name="Freeform 206"/>
              <p:cNvSpPr>
                <a:spLocks/>
              </p:cNvSpPr>
              <p:nvPr/>
            </p:nvSpPr>
            <p:spPr bwMode="auto">
              <a:xfrm>
                <a:off x="4901" y="3263"/>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47" name="Freeform 207"/>
              <p:cNvSpPr>
                <a:spLocks/>
              </p:cNvSpPr>
              <p:nvPr/>
            </p:nvSpPr>
            <p:spPr bwMode="auto">
              <a:xfrm>
                <a:off x="5017" y="2912"/>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48" name="Freeform 208"/>
              <p:cNvSpPr>
                <a:spLocks/>
              </p:cNvSpPr>
              <p:nvPr/>
            </p:nvSpPr>
            <p:spPr bwMode="auto">
              <a:xfrm>
                <a:off x="5017" y="2965"/>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49" name="Freeform 209"/>
              <p:cNvSpPr>
                <a:spLocks/>
              </p:cNvSpPr>
              <p:nvPr/>
            </p:nvSpPr>
            <p:spPr bwMode="auto">
              <a:xfrm>
                <a:off x="5017" y="3018"/>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50" name="Freeform 210"/>
              <p:cNvSpPr>
                <a:spLocks/>
              </p:cNvSpPr>
              <p:nvPr/>
            </p:nvSpPr>
            <p:spPr bwMode="auto">
              <a:xfrm>
                <a:off x="5017" y="3070"/>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51" name="Freeform 211"/>
              <p:cNvSpPr>
                <a:spLocks/>
              </p:cNvSpPr>
              <p:nvPr/>
            </p:nvSpPr>
            <p:spPr bwMode="auto">
              <a:xfrm>
                <a:off x="5017" y="312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6052" name="Freeform 212"/>
              <p:cNvSpPr>
                <a:spLocks/>
              </p:cNvSpPr>
              <p:nvPr/>
            </p:nvSpPr>
            <p:spPr bwMode="auto">
              <a:xfrm>
                <a:off x="5017" y="31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53" name="Freeform 213"/>
              <p:cNvSpPr>
                <a:spLocks/>
              </p:cNvSpPr>
              <p:nvPr/>
            </p:nvSpPr>
            <p:spPr bwMode="auto">
              <a:xfrm>
                <a:off x="5017" y="3229"/>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6073" name="Group 233"/>
            <p:cNvGrpSpPr>
              <a:grpSpLocks/>
            </p:cNvGrpSpPr>
            <p:nvPr/>
          </p:nvGrpSpPr>
          <p:grpSpPr bwMode="auto">
            <a:xfrm>
              <a:off x="4734" y="2686"/>
              <a:ext cx="327" cy="547"/>
              <a:chOff x="4734" y="2686"/>
              <a:chExt cx="327" cy="547"/>
            </a:xfrm>
          </p:grpSpPr>
          <p:sp>
            <p:nvSpPr>
              <p:cNvPr id="36055" name="Freeform 215"/>
              <p:cNvSpPr>
                <a:spLocks/>
              </p:cNvSpPr>
              <p:nvPr/>
            </p:nvSpPr>
            <p:spPr bwMode="auto">
              <a:xfrm>
                <a:off x="4734" y="268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6056" name="Freeform 216"/>
              <p:cNvSpPr>
                <a:spLocks/>
              </p:cNvSpPr>
              <p:nvPr/>
            </p:nvSpPr>
            <p:spPr bwMode="auto">
              <a:xfrm>
                <a:off x="4760" y="269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6057" name="Freeform 217"/>
              <p:cNvSpPr>
                <a:spLocks/>
              </p:cNvSpPr>
              <p:nvPr/>
            </p:nvSpPr>
            <p:spPr bwMode="auto">
              <a:xfrm>
                <a:off x="4783" y="271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6058" name="Freeform 218"/>
              <p:cNvSpPr>
                <a:spLocks/>
              </p:cNvSpPr>
              <p:nvPr/>
            </p:nvSpPr>
            <p:spPr bwMode="white">
              <a:xfrm>
                <a:off x="4800" y="273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009999"/>
              </a:solidFill>
              <a:ln w="9525" cap="rnd">
                <a:noFill/>
                <a:round/>
                <a:headEnd/>
                <a:tailEnd/>
              </a:ln>
              <a:effectLst/>
            </p:spPr>
            <p:txBody>
              <a:bodyPr/>
              <a:lstStyle/>
              <a:p>
                <a:endParaRPr lang="en-US"/>
              </a:p>
            </p:txBody>
          </p:sp>
          <p:sp>
            <p:nvSpPr>
              <p:cNvPr id="36059" name="Freeform 219"/>
              <p:cNvSpPr>
                <a:spLocks/>
              </p:cNvSpPr>
              <p:nvPr/>
            </p:nvSpPr>
            <p:spPr bwMode="auto">
              <a:xfrm>
                <a:off x="4821" y="280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60" name="Freeform 220"/>
              <p:cNvSpPr>
                <a:spLocks/>
              </p:cNvSpPr>
              <p:nvPr/>
            </p:nvSpPr>
            <p:spPr bwMode="auto">
              <a:xfrm>
                <a:off x="4821" y="286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61" name="Freeform 221"/>
              <p:cNvSpPr>
                <a:spLocks/>
              </p:cNvSpPr>
              <p:nvPr/>
            </p:nvSpPr>
            <p:spPr bwMode="auto">
              <a:xfrm>
                <a:off x="4821" y="291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62" name="Freeform 222"/>
              <p:cNvSpPr>
                <a:spLocks/>
              </p:cNvSpPr>
              <p:nvPr/>
            </p:nvSpPr>
            <p:spPr bwMode="auto">
              <a:xfrm>
                <a:off x="4821" y="296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63" name="Freeform 223"/>
              <p:cNvSpPr>
                <a:spLocks/>
              </p:cNvSpPr>
              <p:nvPr/>
            </p:nvSpPr>
            <p:spPr bwMode="auto">
              <a:xfrm>
                <a:off x="4821" y="302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64" name="Freeform 224"/>
              <p:cNvSpPr>
                <a:spLocks/>
              </p:cNvSpPr>
              <p:nvPr/>
            </p:nvSpPr>
            <p:spPr bwMode="auto">
              <a:xfrm>
                <a:off x="4821" y="307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65" name="Freeform 225"/>
              <p:cNvSpPr>
                <a:spLocks/>
              </p:cNvSpPr>
              <p:nvPr/>
            </p:nvSpPr>
            <p:spPr bwMode="auto">
              <a:xfrm>
                <a:off x="4821" y="312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66" name="Freeform 226"/>
              <p:cNvSpPr>
                <a:spLocks/>
              </p:cNvSpPr>
              <p:nvPr/>
            </p:nvSpPr>
            <p:spPr bwMode="auto">
              <a:xfrm>
                <a:off x="4937" y="277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67" name="Freeform 227"/>
              <p:cNvSpPr>
                <a:spLocks/>
              </p:cNvSpPr>
              <p:nvPr/>
            </p:nvSpPr>
            <p:spPr bwMode="auto">
              <a:xfrm>
                <a:off x="4937" y="282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68" name="Freeform 228"/>
              <p:cNvSpPr>
                <a:spLocks/>
              </p:cNvSpPr>
              <p:nvPr/>
            </p:nvSpPr>
            <p:spPr bwMode="auto">
              <a:xfrm>
                <a:off x="4937" y="288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69" name="Freeform 229"/>
              <p:cNvSpPr>
                <a:spLocks/>
              </p:cNvSpPr>
              <p:nvPr/>
            </p:nvSpPr>
            <p:spPr bwMode="auto">
              <a:xfrm>
                <a:off x="4937" y="293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70" name="Freeform 230"/>
              <p:cNvSpPr>
                <a:spLocks/>
              </p:cNvSpPr>
              <p:nvPr/>
            </p:nvSpPr>
            <p:spPr bwMode="auto">
              <a:xfrm>
                <a:off x="4937" y="298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6071" name="Freeform 231"/>
              <p:cNvSpPr>
                <a:spLocks/>
              </p:cNvSpPr>
              <p:nvPr/>
            </p:nvSpPr>
            <p:spPr bwMode="auto">
              <a:xfrm>
                <a:off x="4937" y="304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72" name="Freeform 232"/>
              <p:cNvSpPr>
                <a:spLocks/>
              </p:cNvSpPr>
              <p:nvPr/>
            </p:nvSpPr>
            <p:spPr bwMode="auto">
              <a:xfrm>
                <a:off x="4937" y="309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nvGrpSpPr>
            <p:cNvPr id="36092" name="Group 252"/>
            <p:cNvGrpSpPr>
              <a:grpSpLocks/>
            </p:cNvGrpSpPr>
            <p:nvPr/>
          </p:nvGrpSpPr>
          <p:grpSpPr bwMode="auto">
            <a:xfrm>
              <a:off x="4654" y="2966"/>
              <a:ext cx="327" cy="547"/>
              <a:chOff x="4654" y="2966"/>
              <a:chExt cx="327" cy="547"/>
            </a:xfrm>
          </p:grpSpPr>
          <p:sp>
            <p:nvSpPr>
              <p:cNvPr id="36074" name="Freeform 234"/>
              <p:cNvSpPr>
                <a:spLocks/>
              </p:cNvSpPr>
              <p:nvPr/>
            </p:nvSpPr>
            <p:spPr bwMode="auto">
              <a:xfrm>
                <a:off x="4654" y="2966"/>
                <a:ext cx="279" cy="521"/>
              </a:xfrm>
              <a:custGeom>
                <a:avLst/>
                <a:gdLst/>
                <a:ahLst/>
                <a:cxnLst>
                  <a:cxn ang="0">
                    <a:pos x="278" y="445"/>
                  </a:cxn>
                  <a:cxn ang="0">
                    <a:pos x="278" y="0"/>
                  </a:cxn>
                  <a:cxn ang="0">
                    <a:pos x="0" y="74"/>
                  </a:cxn>
                  <a:cxn ang="0">
                    <a:pos x="0" y="520"/>
                  </a:cxn>
                  <a:cxn ang="0">
                    <a:pos x="278" y="445"/>
                  </a:cxn>
                </a:cxnLst>
                <a:rect l="0" t="0" r="r" b="b"/>
                <a:pathLst>
                  <a:path w="279" h="521">
                    <a:moveTo>
                      <a:pt x="278" y="445"/>
                    </a:moveTo>
                    <a:lnTo>
                      <a:pt x="278" y="0"/>
                    </a:lnTo>
                    <a:lnTo>
                      <a:pt x="0" y="74"/>
                    </a:lnTo>
                    <a:lnTo>
                      <a:pt x="0" y="520"/>
                    </a:lnTo>
                    <a:lnTo>
                      <a:pt x="278" y="445"/>
                    </a:lnTo>
                  </a:path>
                </a:pathLst>
              </a:custGeom>
              <a:solidFill>
                <a:srgbClr val="000000"/>
              </a:solidFill>
              <a:ln w="9525" cap="rnd">
                <a:noFill/>
                <a:round/>
                <a:headEnd/>
                <a:tailEnd/>
              </a:ln>
              <a:effectLst/>
            </p:spPr>
            <p:txBody>
              <a:bodyPr/>
              <a:lstStyle/>
              <a:p>
                <a:endParaRPr lang="en-US"/>
              </a:p>
            </p:txBody>
          </p:sp>
          <p:sp>
            <p:nvSpPr>
              <p:cNvPr id="36075" name="Freeform 235"/>
              <p:cNvSpPr>
                <a:spLocks/>
              </p:cNvSpPr>
              <p:nvPr/>
            </p:nvSpPr>
            <p:spPr bwMode="auto">
              <a:xfrm>
                <a:off x="4680" y="2978"/>
                <a:ext cx="278" cy="522"/>
              </a:xfrm>
              <a:custGeom>
                <a:avLst/>
                <a:gdLst/>
                <a:ahLst/>
                <a:cxnLst>
                  <a:cxn ang="0">
                    <a:pos x="277" y="446"/>
                  </a:cxn>
                  <a:cxn ang="0">
                    <a:pos x="277" y="0"/>
                  </a:cxn>
                  <a:cxn ang="0">
                    <a:pos x="0" y="74"/>
                  </a:cxn>
                  <a:cxn ang="0">
                    <a:pos x="0" y="521"/>
                  </a:cxn>
                  <a:cxn ang="0">
                    <a:pos x="277" y="446"/>
                  </a:cxn>
                </a:cxnLst>
                <a:rect l="0" t="0" r="r" b="b"/>
                <a:pathLst>
                  <a:path w="278" h="522">
                    <a:moveTo>
                      <a:pt x="277" y="446"/>
                    </a:moveTo>
                    <a:lnTo>
                      <a:pt x="277" y="0"/>
                    </a:lnTo>
                    <a:lnTo>
                      <a:pt x="0" y="74"/>
                    </a:lnTo>
                    <a:lnTo>
                      <a:pt x="0" y="521"/>
                    </a:lnTo>
                    <a:lnTo>
                      <a:pt x="277" y="446"/>
                    </a:lnTo>
                  </a:path>
                </a:pathLst>
              </a:custGeom>
              <a:solidFill>
                <a:srgbClr val="777777"/>
              </a:solidFill>
              <a:ln w="9525" cap="rnd">
                <a:noFill/>
                <a:round/>
                <a:headEnd/>
                <a:tailEnd/>
              </a:ln>
              <a:effectLst/>
            </p:spPr>
            <p:txBody>
              <a:bodyPr/>
              <a:lstStyle/>
              <a:p>
                <a:endParaRPr lang="en-US"/>
              </a:p>
            </p:txBody>
          </p:sp>
          <p:sp>
            <p:nvSpPr>
              <p:cNvPr id="36076" name="Freeform 236"/>
              <p:cNvSpPr>
                <a:spLocks/>
              </p:cNvSpPr>
              <p:nvPr/>
            </p:nvSpPr>
            <p:spPr bwMode="auto">
              <a:xfrm>
                <a:off x="4703" y="2992"/>
                <a:ext cx="278" cy="521"/>
              </a:xfrm>
              <a:custGeom>
                <a:avLst/>
                <a:gdLst/>
                <a:ahLst/>
                <a:cxnLst>
                  <a:cxn ang="0">
                    <a:pos x="277" y="445"/>
                  </a:cxn>
                  <a:cxn ang="0">
                    <a:pos x="277" y="0"/>
                  </a:cxn>
                  <a:cxn ang="0">
                    <a:pos x="0" y="74"/>
                  </a:cxn>
                  <a:cxn ang="0">
                    <a:pos x="0" y="520"/>
                  </a:cxn>
                  <a:cxn ang="0">
                    <a:pos x="277" y="445"/>
                  </a:cxn>
                </a:cxnLst>
                <a:rect l="0" t="0" r="r" b="b"/>
                <a:pathLst>
                  <a:path w="278" h="521">
                    <a:moveTo>
                      <a:pt x="277" y="445"/>
                    </a:moveTo>
                    <a:lnTo>
                      <a:pt x="277" y="0"/>
                    </a:lnTo>
                    <a:lnTo>
                      <a:pt x="0" y="74"/>
                    </a:lnTo>
                    <a:lnTo>
                      <a:pt x="0" y="520"/>
                    </a:lnTo>
                    <a:lnTo>
                      <a:pt x="277" y="445"/>
                    </a:lnTo>
                  </a:path>
                </a:pathLst>
              </a:custGeom>
              <a:solidFill>
                <a:srgbClr val="B2B2B2"/>
              </a:solidFill>
              <a:ln w="9525" cap="rnd">
                <a:noFill/>
                <a:round/>
                <a:headEnd/>
                <a:tailEnd/>
              </a:ln>
              <a:effectLst/>
            </p:spPr>
            <p:txBody>
              <a:bodyPr/>
              <a:lstStyle/>
              <a:p>
                <a:endParaRPr lang="en-US"/>
              </a:p>
            </p:txBody>
          </p:sp>
          <p:sp>
            <p:nvSpPr>
              <p:cNvPr id="36077" name="Freeform 237"/>
              <p:cNvSpPr>
                <a:spLocks/>
              </p:cNvSpPr>
              <p:nvPr/>
            </p:nvSpPr>
            <p:spPr bwMode="white">
              <a:xfrm>
                <a:off x="4720" y="3012"/>
                <a:ext cx="244" cy="479"/>
              </a:xfrm>
              <a:custGeom>
                <a:avLst/>
                <a:gdLst/>
                <a:ahLst/>
                <a:cxnLst>
                  <a:cxn ang="0">
                    <a:pos x="243" y="414"/>
                  </a:cxn>
                  <a:cxn ang="0">
                    <a:pos x="243" y="0"/>
                  </a:cxn>
                  <a:cxn ang="0">
                    <a:pos x="0" y="63"/>
                  </a:cxn>
                  <a:cxn ang="0">
                    <a:pos x="0" y="478"/>
                  </a:cxn>
                  <a:cxn ang="0">
                    <a:pos x="243" y="414"/>
                  </a:cxn>
                </a:cxnLst>
                <a:rect l="0" t="0" r="r" b="b"/>
                <a:pathLst>
                  <a:path w="244" h="479">
                    <a:moveTo>
                      <a:pt x="243" y="414"/>
                    </a:moveTo>
                    <a:lnTo>
                      <a:pt x="243" y="0"/>
                    </a:lnTo>
                    <a:lnTo>
                      <a:pt x="0" y="63"/>
                    </a:lnTo>
                    <a:lnTo>
                      <a:pt x="0" y="478"/>
                    </a:lnTo>
                    <a:lnTo>
                      <a:pt x="243" y="414"/>
                    </a:lnTo>
                  </a:path>
                </a:pathLst>
              </a:custGeom>
              <a:solidFill>
                <a:srgbClr val="FFCC66"/>
              </a:solidFill>
              <a:ln w="9525" cap="rnd">
                <a:noFill/>
                <a:round/>
                <a:headEnd/>
                <a:tailEnd/>
              </a:ln>
              <a:effectLst/>
            </p:spPr>
            <p:txBody>
              <a:bodyPr/>
              <a:lstStyle/>
              <a:p>
                <a:endParaRPr lang="en-US"/>
              </a:p>
            </p:txBody>
          </p:sp>
          <p:sp>
            <p:nvSpPr>
              <p:cNvPr id="36078" name="Freeform 238"/>
              <p:cNvSpPr>
                <a:spLocks/>
              </p:cNvSpPr>
              <p:nvPr/>
            </p:nvSpPr>
            <p:spPr bwMode="auto">
              <a:xfrm>
                <a:off x="4741" y="3089"/>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79" name="Freeform 239"/>
              <p:cNvSpPr>
                <a:spLocks/>
              </p:cNvSpPr>
              <p:nvPr/>
            </p:nvSpPr>
            <p:spPr bwMode="auto">
              <a:xfrm>
                <a:off x="4741" y="3143"/>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80" name="Freeform 240"/>
              <p:cNvSpPr>
                <a:spLocks/>
              </p:cNvSpPr>
              <p:nvPr/>
            </p:nvSpPr>
            <p:spPr bwMode="auto">
              <a:xfrm>
                <a:off x="4741" y="3195"/>
                <a:ext cx="83" cy="44"/>
              </a:xfrm>
              <a:custGeom>
                <a:avLst/>
                <a:gdLst/>
                <a:ahLst/>
                <a:cxnLst>
                  <a:cxn ang="0">
                    <a:pos x="82" y="21"/>
                  </a:cxn>
                  <a:cxn ang="0">
                    <a:pos x="82" y="0"/>
                  </a:cxn>
                  <a:cxn ang="0">
                    <a:pos x="0" y="22"/>
                  </a:cxn>
                  <a:cxn ang="0">
                    <a:pos x="0" y="43"/>
                  </a:cxn>
                  <a:cxn ang="0">
                    <a:pos x="82" y="21"/>
                  </a:cxn>
                </a:cxnLst>
                <a:rect l="0" t="0" r="r" b="b"/>
                <a:pathLst>
                  <a:path w="83" h="44">
                    <a:moveTo>
                      <a:pt x="82" y="21"/>
                    </a:moveTo>
                    <a:lnTo>
                      <a:pt x="82" y="0"/>
                    </a:lnTo>
                    <a:lnTo>
                      <a:pt x="0" y="22"/>
                    </a:lnTo>
                    <a:lnTo>
                      <a:pt x="0" y="43"/>
                    </a:lnTo>
                    <a:lnTo>
                      <a:pt x="82" y="21"/>
                    </a:lnTo>
                  </a:path>
                </a:pathLst>
              </a:custGeom>
              <a:solidFill>
                <a:srgbClr val="B2B2B2"/>
              </a:solidFill>
              <a:ln w="9525" cap="rnd">
                <a:noFill/>
                <a:round/>
                <a:headEnd/>
                <a:tailEnd/>
              </a:ln>
              <a:effectLst/>
            </p:spPr>
            <p:txBody>
              <a:bodyPr/>
              <a:lstStyle/>
              <a:p>
                <a:endParaRPr lang="en-US"/>
              </a:p>
            </p:txBody>
          </p:sp>
          <p:sp>
            <p:nvSpPr>
              <p:cNvPr id="36081" name="Freeform 241"/>
              <p:cNvSpPr>
                <a:spLocks/>
              </p:cNvSpPr>
              <p:nvPr/>
            </p:nvSpPr>
            <p:spPr bwMode="auto">
              <a:xfrm>
                <a:off x="4741" y="3248"/>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82" name="Freeform 242"/>
              <p:cNvSpPr>
                <a:spLocks/>
              </p:cNvSpPr>
              <p:nvPr/>
            </p:nvSpPr>
            <p:spPr bwMode="auto">
              <a:xfrm>
                <a:off x="4741" y="3301"/>
                <a:ext cx="83" cy="44"/>
              </a:xfrm>
              <a:custGeom>
                <a:avLst/>
                <a:gdLst/>
                <a:ahLst/>
                <a:cxnLst>
                  <a:cxn ang="0">
                    <a:pos x="82" y="20"/>
                  </a:cxn>
                  <a:cxn ang="0">
                    <a:pos x="82" y="0"/>
                  </a:cxn>
                  <a:cxn ang="0">
                    <a:pos x="0" y="22"/>
                  </a:cxn>
                  <a:cxn ang="0">
                    <a:pos x="0" y="43"/>
                  </a:cxn>
                  <a:cxn ang="0">
                    <a:pos x="82" y="20"/>
                  </a:cxn>
                </a:cxnLst>
                <a:rect l="0" t="0" r="r" b="b"/>
                <a:pathLst>
                  <a:path w="83" h="44">
                    <a:moveTo>
                      <a:pt x="82" y="20"/>
                    </a:moveTo>
                    <a:lnTo>
                      <a:pt x="82" y="0"/>
                    </a:lnTo>
                    <a:lnTo>
                      <a:pt x="0" y="22"/>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83" name="Freeform 243"/>
              <p:cNvSpPr>
                <a:spLocks/>
              </p:cNvSpPr>
              <p:nvPr/>
            </p:nvSpPr>
            <p:spPr bwMode="auto">
              <a:xfrm>
                <a:off x="4741" y="3354"/>
                <a:ext cx="83" cy="43"/>
              </a:xfrm>
              <a:custGeom>
                <a:avLst/>
                <a:gdLst/>
                <a:ahLst/>
                <a:cxnLst>
                  <a:cxn ang="0">
                    <a:pos x="82" y="20"/>
                  </a:cxn>
                  <a:cxn ang="0">
                    <a:pos x="82" y="0"/>
                  </a:cxn>
                  <a:cxn ang="0">
                    <a:pos x="0" y="21"/>
                  </a:cxn>
                  <a:cxn ang="0">
                    <a:pos x="0" y="42"/>
                  </a:cxn>
                  <a:cxn ang="0">
                    <a:pos x="82" y="20"/>
                  </a:cxn>
                </a:cxnLst>
                <a:rect l="0" t="0" r="r" b="b"/>
                <a:pathLst>
                  <a:path w="83" h="43">
                    <a:moveTo>
                      <a:pt x="82" y="20"/>
                    </a:moveTo>
                    <a:lnTo>
                      <a:pt x="82" y="0"/>
                    </a:lnTo>
                    <a:lnTo>
                      <a:pt x="0" y="21"/>
                    </a:lnTo>
                    <a:lnTo>
                      <a:pt x="0" y="42"/>
                    </a:lnTo>
                    <a:lnTo>
                      <a:pt x="82" y="20"/>
                    </a:lnTo>
                  </a:path>
                </a:pathLst>
              </a:custGeom>
              <a:solidFill>
                <a:srgbClr val="B2B2B2"/>
              </a:solidFill>
              <a:ln w="9525" cap="rnd">
                <a:noFill/>
                <a:round/>
                <a:headEnd/>
                <a:tailEnd/>
              </a:ln>
              <a:effectLst/>
            </p:spPr>
            <p:txBody>
              <a:bodyPr/>
              <a:lstStyle/>
              <a:p>
                <a:endParaRPr lang="en-US"/>
              </a:p>
            </p:txBody>
          </p:sp>
          <p:sp>
            <p:nvSpPr>
              <p:cNvPr id="36084" name="Freeform 244"/>
              <p:cNvSpPr>
                <a:spLocks/>
              </p:cNvSpPr>
              <p:nvPr/>
            </p:nvSpPr>
            <p:spPr bwMode="auto">
              <a:xfrm>
                <a:off x="4741" y="3407"/>
                <a:ext cx="83" cy="44"/>
              </a:xfrm>
              <a:custGeom>
                <a:avLst/>
                <a:gdLst/>
                <a:ahLst/>
                <a:cxnLst>
                  <a:cxn ang="0">
                    <a:pos x="82" y="20"/>
                  </a:cxn>
                  <a:cxn ang="0">
                    <a:pos x="82" y="0"/>
                  </a:cxn>
                  <a:cxn ang="0">
                    <a:pos x="0" y="21"/>
                  </a:cxn>
                  <a:cxn ang="0">
                    <a:pos x="0" y="43"/>
                  </a:cxn>
                  <a:cxn ang="0">
                    <a:pos x="82" y="20"/>
                  </a:cxn>
                </a:cxnLst>
                <a:rect l="0" t="0" r="r" b="b"/>
                <a:pathLst>
                  <a:path w="83" h="44">
                    <a:moveTo>
                      <a:pt x="82" y="20"/>
                    </a:moveTo>
                    <a:lnTo>
                      <a:pt x="82" y="0"/>
                    </a:lnTo>
                    <a:lnTo>
                      <a:pt x="0" y="21"/>
                    </a:lnTo>
                    <a:lnTo>
                      <a:pt x="0" y="43"/>
                    </a:lnTo>
                    <a:lnTo>
                      <a:pt x="82" y="20"/>
                    </a:lnTo>
                  </a:path>
                </a:pathLst>
              </a:custGeom>
              <a:solidFill>
                <a:srgbClr val="B2B2B2"/>
              </a:solidFill>
              <a:ln w="9525" cap="rnd">
                <a:noFill/>
                <a:round/>
                <a:headEnd/>
                <a:tailEnd/>
              </a:ln>
              <a:effectLst/>
            </p:spPr>
            <p:txBody>
              <a:bodyPr/>
              <a:lstStyle/>
              <a:p>
                <a:endParaRPr lang="en-US"/>
              </a:p>
            </p:txBody>
          </p:sp>
          <p:sp>
            <p:nvSpPr>
              <p:cNvPr id="36085" name="Freeform 245"/>
              <p:cNvSpPr>
                <a:spLocks/>
              </p:cNvSpPr>
              <p:nvPr/>
            </p:nvSpPr>
            <p:spPr bwMode="auto">
              <a:xfrm>
                <a:off x="4857" y="3056"/>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86" name="Freeform 246"/>
              <p:cNvSpPr>
                <a:spLocks/>
              </p:cNvSpPr>
              <p:nvPr/>
            </p:nvSpPr>
            <p:spPr bwMode="auto">
              <a:xfrm>
                <a:off x="4857" y="3109"/>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87" name="Freeform 247"/>
              <p:cNvSpPr>
                <a:spLocks/>
              </p:cNvSpPr>
              <p:nvPr/>
            </p:nvSpPr>
            <p:spPr bwMode="auto">
              <a:xfrm>
                <a:off x="4857" y="3162"/>
                <a:ext cx="84" cy="43"/>
              </a:xfrm>
              <a:custGeom>
                <a:avLst/>
                <a:gdLst/>
                <a:ahLst/>
                <a:cxnLst>
                  <a:cxn ang="0">
                    <a:pos x="83" y="20"/>
                  </a:cxn>
                  <a:cxn ang="0">
                    <a:pos x="83" y="0"/>
                  </a:cxn>
                  <a:cxn ang="0">
                    <a:pos x="0" y="21"/>
                  </a:cxn>
                  <a:cxn ang="0">
                    <a:pos x="0" y="42"/>
                  </a:cxn>
                  <a:cxn ang="0">
                    <a:pos x="83" y="20"/>
                  </a:cxn>
                </a:cxnLst>
                <a:rect l="0" t="0" r="r" b="b"/>
                <a:pathLst>
                  <a:path w="84" h="43">
                    <a:moveTo>
                      <a:pt x="83" y="20"/>
                    </a:moveTo>
                    <a:lnTo>
                      <a:pt x="83" y="0"/>
                    </a:lnTo>
                    <a:lnTo>
                      <a:pt x="0" y="21"/>
                    </a:lnTo>
                    <a:lnTo>
                      <a:pt x="0" y="42"/>
                    </a:lnTo>
                    <a:lnTo>
                      <a:pt x="83" y="20"/>
                    </a:lnTo>
                  </a:path>
                </a:pathLst>
              </a:custGeom>
              <a:solidFill>
                <a:srgbClr val="B2B2B2"/>
              </a:solidFill>
              <a:ln w="9525" cap="rnd">
                <a:noFill/>
                <a:round/>
                <a:headEnd/>
                <a:tailEnd/>
              </a:ln>
              <a:effectLst/>
            </p:spPr>
            <p:txBody>
              <a:bodyPr/>
              <a:lstStyle/>
              <a:p>
                <a:endParaRPr lang="en-US"/>
              </a:p>
            </p:txBody>
          </p:sp>
          <p:sp>
            <p:nvSpPr>
              <p:cNvPr id="36088" name="Freeform 248"/>
              <p:cNvSpPr>
                <a:spLocks/>
              </p:cNvSpPr>
              <p:nvPr/>
            </p:nvSpPr>
            <p:spPr bwMode="auto">
              <a:xfrm>
                <a:off x="4857" y="3214"/>
                <a:ext cx="84" cy="44"/>
              </a:xfrm>
              <a:custGeom>
                <a:avLst/>
                <a:gdLst/>
                <a:ahLst/>
                <a:cxnLst>
                  <a:cxn ang="0">
                    <a:pos x="83" y="20"/>
                  </a:cxn>
                  <a:cxn ang="0">
                    <a:pos x="83" y="0"/>
                  </a:cxn>
                  <a:cxn ang="0">
                    <a:pos x="0" y="22"/>
                  </a:cxn>
                  <a:cxn ang="0">
                    <a:pos x="0" y="43"/>
                  </a:cxn>
                  <a:cxn ang="0">
                    <a:pos x="83" y="20"/>
                  </a:cxn>
                </a:cxnLst>
                <a:rect l="0" t="0" r="r" b="b"/>
                <a:pathLst>
                  <a:path w="84" h="44">
                    <a:moveTo>
                      <a:pt x="83" y="20"/>
                    </a:moveTo>
                    <a:lnTo>
                      <a:pt x="83" y="0"/>
                    </a:lnTo>
                    <a:lnTo>
                      <a:pt x="0" y="22"/>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89" name="Freeform 249"/>
              <p:cNvSpPr>
                <a:spLocks/>
              </p:cNvSpPr>
              <p:nvPr/>
            </p:nvSpPr>
            <p:spPr bwMode="auto">
              <a:xfrm>
                <a:off x="4857" y="3267"/>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sp>
            <p:nvSpPr>
              <p:cNvPr id="36090" name="Freeform 250"/>
              <p:cNvSpPr>
                <a:spLocks/>
              </p:cNvSpPr>
              <p:nvPr/>
            </p:nvSpPr>
            <p:spPr bwMode="auto">
              <a:xfrm>
                <a:off x="4857" y="3320"/>
                <a:ext cx="84" cy="44"/>
              </a:xfrm>
              <a:custGeom>
                <a:avLst/>
                <a:gdLst/>
                <a:ahLst/>
                <a:cxnLst>
                  <a:cxn ang="0">
                    <a:pos x="83" y="20"/>
                  </a:cxn>
                  <a:cxn ang="0">
                    <a:pos x="83" y="0"/>
                  </a:cxn>
                  <a:cxn ang="0">
                    <a:pos x="0" y="21"/>
                  </a:cxn>
                  <a:cxn ang="0">
                    <a:pos x="0" y="43"/>
                  </a:cxn>
                  <a:cxn ang="0">
                    <a:pos x="83" y="20"/>
                  </a:cxn>
                </a:cxnLst>
                <a:rect l="0" t="0" r="r" b="b"/>
                <a:pathLst>
                  <a:path w="84" h="44">
                    <a:moveTo>
                      <a:pt x="83" y="20"/>
                    </a:moveTo>
                    <a:lnTo>
                      <a:pt x="83" y="0"/>
                    </a:lnTo>
                    <a:lnTo>
                      <a:pt x="0" y="21"/>
                    </a:lnTo>
                    <a:lnTo>
                      <a:pt x="0" y="43"/>
                    </a:lnTo>
                    <a:lnTo>
                      <a:pt x="83" y="20"/>
                    </a:lnTo>
                  </a:path>
                </a:pathLst>
              </a:custGeom>
              <a:solidFill>
                <a:srgbClr val="B2B2B2"/>
              </a:solidFill>
              <a:ln w="9525" cap="rnd">
                <a:noFill/>
                <a:round/>
                <a:headEnd/>
                <a:tailEnd/>
              </a:ln>
              <a:effectLst/>
            </p:spPr>
            <p:txBody>
              <a:bodyPr/>
              <a:lstStyle/>
              <a:p>
                <a:endParaRPr lang="en-US"/>
              </a:p>
            </p:txBody>
          </p:sp>
          <p:sp>
            <p:nvSpPr>
              <p:cNvPr id="36091" name="Freeform 251"/>
              <p:cNvSpPr>
                <a:spLocks/>
              </p:cNvSpPr>
              <p:nvPr/>
            </p:nvSpPr>
            <p:spPr bwMode="auto">
              <a:xfrm>
                <a:off x="4857" y="3373"/>
                <a:ext cx="84" cy="44"/>
              </a:xfrm>
              <a:custGeom>
                <a:avLst/>
                <a:gdLst/>
                <a:ahLst/>
                <a:cxnLst>
                  <a:cxn ang="0">
                    <a:pos x="83" y="21"/>
                  </a:cxn>
                  <a:cxn ang="0">
                    <a:pos x="83" y="0"/>
                  </a:cxn>
                  <a:cxn ang="0">
                    <a:pos x="0" y="22"/>
                  </a:cxn>
                  <a:cxn ang="0">
                    <a:pos x="0" y="43"/>
                  </a:cxn>
                  <a:cxn ang="0">
                    <a:pos x="83" y="21"/>
                  </a:cxn>
                </a:cxnLst>
                <a:rect l="0" t="0" r="r" b="b"/>
                <a:pathLst>
                  <a:path w="84" h="44">
                    <a:moveTo>
                      <a:pt x="83" y="21"/>
                    </a:moveTo>
                    <a:lnTo>
                      <a:pt x="83" y="0"/>
                    </a:lnTo>
                    <a:lnTo>
                      <a:pt x="0" y="22"/>
                    </a:lnTo>
                    <a:lnTo>
                      <a:pt x="0" y="43"/>
                    </a:lnTo>
                    <a:lnTo>
                      <a:pt x="83" y="21"/>
                    </a:lnTo>
                  </a:path>
                </a:pathLst>
              </a:custGeom>
              <a:solidFill>
                <a:srgbClr val="B2B2B2"/>
              </a:solidFill>
              <a:ln w="9525" cap="rnd">
                <a:noFill/>
                <a:round/>
                <a:headEnd/>
                <a:tailEnd/>
              </a:ln>
              <a:effectLst/>
            </p:spPr>
            <p:txBody>
              <a:bodyPr/>
              <a:lstStyle/>
              <a:p>
                <a:endParaRPr lang="en-US"/>
              </a:p>
            </p:txBody>
          </p:sp>
        </p:grpSp>
      </p:grpSp>
      <p:sp>
        <p:nvSpPr>
          <p:cNvPr id="36094" name="Rectangle 254"/>
          <p:cNvSpPr>
            <a:spLocks noChangeArrowheads="1"/>
          </p:cNvSpPr>
          <p:nvPr/>
        </p:nvSpPr>
        <p:spPr bwMode="ltGray">
          <a:xfrm>
            <a:off x="6261100" y="3465513"/>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6095" name="Rectangle 255"/>
          <p:cNvSpPr>
            <a:spLocks noChangeArrowheads="1"/>
          </p:cNvSpPr>
          <p:nvPr/>
        </p:nvSpPr>
        <p:spPr bwMode="ltGray">
          <a:xfrm>
            <a:off x="7118350" y="3465513"/>
            <a:ext cx="352425" cy="200025"/>
          </a:xfrm>
          <a:prstGeom prst="rect">
            <a:avLst/>
          </a:prstGeom>
          <a:solidFill>
            <a:srgbClr val="990066"/>
          </a:solidFill>
          <a:ln w="9525">
            <a:noFill/>
            <a:miter lim="800000"/>
            <a:headEnd/>
            <a:tailEnd/>
          </a:ln>
          <a:effectLst>
            <a:outerShdw dist="35921" dir="2700000" algn="ctr" rotWithShape="0">
              <a:schemeClr val="bg2">
                <a:alpha val="50000"/>
              </a:schemeClr>
            </a:outerShdw>
          </a:effectLst>
        </p:spPr>
        <p:txBody>
          <a:bodyPr wrap="none" anchor="ctr"/>
          <a:lstStyle/>
          <a:p>
            <a:endParaRPr lang="en-US"/>
          </a:p>
        </p:txBody>
      </p:sp>
      <p:sp>
        <p:nvSpPr>
          <p:cNvPr id="36096" name="Line 256"/>
          <p:cNvSpPr>
            <a:spLocks noChangeShapeType="1"/>
          </p:cNvSpPr>
          <p:nvPr/>
        </p:nvSpPr>
        <p:spPr bwMode="auto">
          <a:xfrm flipH="1" flipV="1">
            <a:off x="2552700" y="2705100"/>
            <a:ext cx="1714500" cy="514350"/>
          </a:xfrm>
          <a:prstGeom prst="line">
            <a:avLst/>
          </a:prstGeom>
          <a:noFill/>
          <a:ln w="50800">
            <a:solidFill>
              <a:srgbClr val="FFCC00"/>
            </a:solidFill>
            <a:round/>
            <a:headEnd type="none" w="sm" len="sm"/>
            <a:tailEnd type="none" w="sm" len="sm"/>
          </a:ln>
          <a:effectLst/>
        </p:spPr>
        <p:txBody>
          <a:bodyPr/>
          <a:lstStyle/>
          <a:p>
            <a:endParaRPr lang="en-US"/>
          </a:p>
        </p:txBody>
      </p:sp>
      <p:sp>
        <p:nvSpPr>
          <p:cNvPr id="36097" name="Line 257"/>
          <p:cNvSpPr>
            <a:spLocks noChangeShapeType="1"/>
          </p:cNvSpPr>
          <p:nvPr/>
        </p:nvSpPr>
        <p:spPr bwMode="auto">
          <a:xfrm flipH="1">
            <a:off x="2209800" y="3219450"/>
            <a:ext cx="2038350" cy="660400"/>
          </a:xfrm>
          <a:prstGeom prst="line">
            <a:avLst/>
          </a:prstGeom>
          <a:noFill/>
          <a:ln w="50800">
            <a:solidFill>
              <a:srgbClr val="FFCC00"/>
            </a:solidFill>
            <a:round/>
            <a:headEnd type="none" w="sm" len="sm"/>
            <a:tailEnd type="none" w="sm" len="sm"/>
          </a:ln>
          <a:effectLst/>
        </p:spPr>
        <p:txBody>
          <a:bodyPr/>
          <a:lstStyle/>
          <a:p>
            <a:endParaRPr lang="en-US"/>
          </a:p>
        </p:txBody>
      </p:sp>
      <p:sp>
        <p:nvSpPr>
          <p:cNvPr id="36098" name="Line 258"/>
          <p:cNvSpPr>
            <a:spLocks noChangeShapeType="1"/>
          </p:cNvSpPr>
          <p:nvPr/>
        </p:nvSpPr>
        <p:spPr bwMode="auto">
          <a:xfrm flipH="1">
            <a:off x="1543050" y="3219450"/>
            <a:ext cx="2762250" cy="2038350"/>
          </a:xfrm>
          <a:prstGeom prst="line">
            <a:avLst/>
          </a:prstGeom>
          <a:noFill/>
          <a:ln w="50800">
            <a:solidFill>
              <a:srgbClr val="FFCC00"/>
            </a:solidFill>
            <a:round/>
            <a:headEnd type="none" w="sm" len="sm"/>
            <a:tailEnd type="none" w="sm" len="sm"/>
          </a:ln>
          <a:effectLst/>
        </p:spPr>
        <p:txBody>
          <a:bodyPr/>
          <a:lstStyle/>
          <a:p>
            <a:endParaRPr lang="en-US"/>
          </a:p>
        </p:txBody>
      </p:sp>
      <p:sp>
        <p:nvSpPr>
          <p:cNvPr id="36099" name="Line 259"/>
          <p:cNvSpPr>
            <a:spLocks noChangeShapeType="1"/>
          </p:cNvSpPr>
          <p:nvPr/>
        </p:nvSpPr>
        <p:spPr bwMode="auto">
          <a:xfrm flipH="1">
            <a:off x="2571750" y="3238500"/>
            <a:ext cx="1695450" cy="2000250"/>
          </a:xfrm>
          <a:prstGeom prst="line">
            <a:avLst/>
          </a:prstGeom>
          <a:noFill/>
          <a:ln w="50800">
            <a:solidFill>
              <a:srgbClr val="FFCC00"/>
            </a:solidFill>
            <a:round/>
            <a:headEnd type="none" w="sm" len="sm"/>
            <a:tailEnd type="none" w="sm" len="sm"/>
          </a:ln>
          <a:effectLst/>
        </p:spPr>
        <p:txBody>
          <a:bodyPr/>
          <a:lstStyle/>
          <a:p>
            <a:endParaRPr lang="en-US"/>
          </a:p>
        </p:txBody>
      </p:sp>
      <p:grpSp>
        <p:nvGrpSpPr>
          <p:cNvPr id="36125" name="Group 285"/>
          <p:cNvGrpSpPr>
            <a:grpSpLocks/>
          </p:cNvGrpSpPr>
          <p:nvPr/>
        </p:nvGrpSpPr>
        <p:grpSpPr bwMode="auto">
          <a:xfrm>
            <a:off x="777875" y="2320925"/>
            <a:ext cx="1268413" cy="1168400"/>
            <a:chOff x="490" y="1462"/>
            <a:chExt cx="799" cy="736"/>
          </a:xfrm>
        </p:grpSpPr>
        <p:sp>
          <p:nvSpPr>
            <p:cNvPr id="36100" name="Freeform 260"/>
            <p:cNvSpPr>
              <a:spLocks/>
            </p:cNvSpPr>
            <p:nvPr/>
          </p:nvSpPr>
          <p:spPr bwMode="auto">
            <a:xfrm>
              <a:off x="1158" y="2019"/>
              <a:ext cx="130" cy="65"/>
            </a:xfrm>
            <a:custGeom>
              <a:avLst/>
              <a:gdLst/>
              <a:ahLst/>
              <a:cxnLst>
                <a:cxn ang="0">
                  <a:pos x="123" y="12"/>
                </a:cxn>
                <a:cxn ang="0">
                  <a:pos x="42" y="0"/>
                </a:cxn>
                <a:cxn ang="0">
                  <a:pos x="0" y="33"/>
                </a:cxn>
                <a:cxn ang="0">
                  <a:pos x="0" y="33"/>
                </a:cxn>
                <a:cxn ang="0">
                  <a:pos x="0" y="34"/>
                </a:cxn>
                <a:cxn ang="0">
                  <a:pos x="0" y="35"/>
                </a:cxn>
                <a:cxn ang="0">
                  <a:pos x="0" y="37"/>
                </a:cxn>
                <a:cxn ang="0">
                  <a:pos x="0" y="38"/>
                </a:cxn>
                <a:cxn ang="0">
                  <a:pos x="0" y="39"/>
                </a:cxn>
                <a:cxn ang="0">
                  <a:pos x="0" y="40"/>
                </a:cxn>
                <a:cxn ang="0">
                  <a:pos x="1" y="41"/>
                </a:cxn>
                <a:cxn ang="0">
                  <a:pos x="6" y="42"/>
                </a:cxn>
                <a:cxn ang="0">
                  <a:pos x="17" y="45"/>
                </a:cxn>
                <a:cxn ang="0">
                  <a:pos x="32" y="50"/>
                </a:cxn>
                <a:cxn ang="0">
                  <a:pos x="49" y="55"/>
                </a:cxn>
                <a:cxn ang="0">
                  <a:pos x="68" y="59"/>
                </a:cxn>
                <a:cxn ang="0">
                  <a:pos x="86" y="63"/>
                </a:cxn>
                <a:cxn ang="0">
                  <a:pos x="99" y="64"/>
                </a:cxn>
                <a:cxn ang="0">
                  <a:pos x="108" y="63"/>
                </a:cxn>
                <a:cxn ang="0">
                  <a:pos x="111" y="61"/>
                </a:cxn>
                <a:cxn ang="0">
                  <a:pos x="113" y="59"/>
                </a:cxn>
                <a:cxn ang="0">
                  <a:pos x="116" y="57"/>
                </a:cxn>
                <a:cxn ang="0">
                  <a:pos x="119" y="54"/>
                </a:cxn>
                <a:cxn ang="0">
                  <a:pos x="121" y="52"/>
                </a:cxn>
                <a:cxn ang="0">
                  <a:pos x="124" y="49"/>
                </a:cxn>
                <a:cxn ang="0">
                  <a:pos x="126" y="47"/>
                </a:cxn>
                <a:cxn ang="0">
                  <a:pos x="127" y="45"/>
                </a:cxn>
                <a:cxn ang="0">
                  <a:pos x="128" y="39"/>
                </a:cxn>
                <a:cxn ang="0">
                  <a:pos x="129" y="33"/>
                </a:cxn>
                <a:cxn ang="0">
                  <a:pos x="128" y="28"/>
                </a:cxn>
                <a:cxn ang="0">
                  <a:pos x="127" y="22"/>
                </a:cxn>
                <a:cxn ang="0">
                  <a:pos x="126" y="18"/>
                </a:cxn>
                <a:cxn ang="0">
                  <a:pos x="124" y="15"/>
                </a:cxn>
                <a:cxn ang="0">
                  <a:pos x="123" y="12"/>
                </a:cxn>
                <a:cxn ang="0">
                  <a:pos x="123" y="12"/>
                </a:cxn>
              </a:cxnLst>
              <a:rect l="0" t="0" r="r" b="b"/>
              <a:pathLst>
                <a:path w="130" h="65">
                  <a:moveTo>
                    <a:pt x="123" y="12"/>
                  </a:moveTo>
                  <a:lnTo>
                    <a:pt x="42" y="0"/>
                  </a:lnTo>
                  <a:lnTo>
                    <a:pt x="0" y="33"/>
                  </a:lnTo>
                  <a:lnTo>
                    <a:pt x="0" y="33"/>
                  </a:lnTo>
                  <a:lnTo>
                    <a:pt x="0" y="34"/>
                  </a:lnTo>
                  <a:lnTo>
                    <a:pt x="0" y="35"/>
                  </a:lnTo>
                  <a:lnTo>
                    <a:pt x="0" y="37"/>
                  </a:lnTo>
                  <a:lnTo>
                    <a:pt x="0" y="38"/>
                  </a:lnTo>
                  <a:lnTo>
                    <a:pt x="0" y="39"/>
                  </a:lnTo>
                  <a:lnTo>
                    <a:pt x="0" y="40"/>
                  </a:lnTo>
                  <a:lnTo>
                    <a:pt x="1" y="41"/>
                  </a:lnTo>
                  <a:lnTo>
                    <a:pt x="6" y="42"/>
                  </a:lnTo>
                  <a:lnTo>
                    <a:pt x="17" y="45"/>
                  </a:lnTo>
                  <a:lnTo>
                    <a:pt x="32" y="50"/>
                  </a:lnTo>
                  <a:lnTo>
                    <a:pt x="49" y="55"/>
                  </a:lnTo>
                  <a:lnTo>
                    <a:pt x="68" y="59"/>
                  </a:lnTo>
                  <a:lnTo>
                    <a:pt x="86" y="63"/>
                  </a:lnTo>
                  <a:lnTo>
                    <a:pt x="99" y="64"/>
                  </a:lnTo>
                  <a:lnTo>
                    <a:pt x="108" y="63"/>
                  </a:lnTo>
                  <a:lnTo>
                    <a:pt x="111" y="61"/>
                  </a:lnTo>
                  <a:lnTo>
                    <a:pt x="113" y="59"/>
                  </a:lnTo>
                  <a:lnTo>
                    <a:pt x="116" y="57"/>
                  </a:lnTo>
                  <a:lnTo>
                    <a:pt x="119" y="54"/>
                  </a:lnTo>
                  <a:lnTo>
                    <a:pt x="121" y="52"/>
                  </a:lnTo>
                  <a:lnTo>
                    <a:pt x="124" y="49"/>
                  </a:lnTo>
                  <a:lnTo>
                    <a:pt x="126" y="47"/>
                  </a:lnTo>
                  <a:lnTo>
                    <a:pt x="127" y="45"/>
                  </a:lnTo>
                  <a:lnTo>
                    <a:pt x="128" y="39"/>
                  </a:lnTo>
                  <a:lnTo>
                    <a:pt x="129" y="33"/>
                  </a:lnTo>
                  <a:lnTo>
                    <a:pt x="128" y="28"/>
                  </a:lnTo>
                  <a:lnTo>
                    <a:pt x="127" y="22"/>
                  </a:lnTo>
                  <a:lnTo>
                    <a:pt x="126" y="18"/>
                  </a:lnTo>
                  <a:lnTo>
                    <a:pt x="124" y="15"/>
                  </a:lnTo>
                  <a:lnTo>
                    <a:pt x="123" y="12"/>
                  </a:lnTo>
                  <a:lnTo>
                    <a:pt x="123" y="12"/>
                  </a:lnTo>
                </a:path>
              </a:pathLst>
            </a:custGeom>
            <a:solidFill>
              <a:srgbClr val="4C4C4C"/>
            </a:solidFill>
            <a:ln w="9525" cap="rnd">
              <a:noFill/>
              <a:round/>
              <a:headEnd/>
              <a:tailEnd/>
            </a:ln>
            <a:effectLst/>
          </p:spPr>
          <p:txBody>
            <a:bodyPr/>
            <a:lstStyle/>
            <a:p>
              <a:endParaRPr lang="en-US"/>
            </a:p>
          </p:txBody>
        </p:sp>
        <p:sp>
          <p:nvSpPr>
            <p:cNvPr id="36101" name="Freeform 261"/>
            <p:cNvSpPr>
              <a:spLocks/>
            </p:cNvSpPr>
            <p:nvPr/>
          </p:nvSpPr>
          <p:spPr bwMode="auto">
            <a:xfrm>
              <a:off x="1165" y="2020"/>
              <a:ext cx="124" cy="59"/>
            </a:xfrm>
            <a:custGeom>
              <a:avLst/>
              <a:gdLst/>
              <a:ahLst/>
              <a:cxnLst>
                <a:cxn ang="0">
                  <a:pos x="118" y="10"/>
                </a:cxn>
                <a:cxn ang="0">
                  <a:pos x="40" y="0"/>
                </a:cxn>
                <a:cxn ang="0">
                  <a:pos x="0" y="30"/>
                </a:cxn>
                <a:cxn ang="0">
                  <a:pos x="0" y="30"/>
                </a:cxn>
                <a:cxn ang="0">
                  <a:pos x="0" y="31"/>
                </a:cxn>
                <a:cxn ang="0">
                  <a:pos x="0" y="32"/>
                </a:cxn>
                <a:cxn ang="0">
                  <a:pos x="0" y="33"/>
                </a:cxn>
                <a:cxn ang="0">
                  <a:pos x="0" y="34"/>
                </a:cxn>
                <a:cxn ang="0">
                  <a:pos x="0" y="35"/>
                </a:cxn>
                <a:cxn ang="0">
                  <a:pos x="0" y="36"/>
                </a:cxn>
                <a:cxn ang="0">
                  <a:pos x="1" y="36"/>
                </a:cxn>
                <a:cxn ang="0">
                  <a:pos x="5" y="38"/>
                </a:cxn>
                <a:cxn ang="0">
                  <a:pos x="16" y="40"/>
                </a:cxn>
                <a:cxn ang="0">
                  <a:pos x="31" y="44"/>
                </a:cxn>
                <a:cxn ang="0">
                  <a:pos x="47" y="49"/>
                </a:cxn>
                <a:cxn ang="0">
                  <a:pos x="65" y="53"/>
                </a:cxn>
                <a:cxn ang="0">
                  <a:pos x="82" y="56"/>
                </a:cxn>
                <a:cxn ang="0">
                  <a:pos x="95" y="58"/>
                </a:cxn>
                <a:cxn ang="0">
                  <a:pos x="103" y="56"/>
                </a:cxn>
                <a:cxn ang="0">
                  <a:pos x="106" y="55"/>
                </a:cxn>
                <a:cxn ang="0">
                  <a:pos x="109" y="53"/>
                </a:cxn>
                <a:cxn ang="0">
                  <a:pos x="111" y="51"/>
                </a:cxn>
                <a:cxn ang="0">
                  <a:pos x="114" y="49"/>
                </a:cxn>
                <a:cxn ang="0">
                  <a:pos x="116" y="46"/>
                </a:cxn>
                <a:cxn ang="0">
                  <a:pos x="119" y="44"/>
                </a:cxn>
                <a:cxn ang="0">
                  <a:pos x="120" y="42"/>
                </a:cxn>
                <a:cxn ang="0">
                  <a:pos x="121" y="40"/>
                </a:cxn>
                <a:cxn ang="0">
                  <a:pos x="123" y="35"/>
                </a:cxn>
                <a:cxn ang="0">
                  <a:pos x="123" y="30"/>
                </a:cxn>
                <a:cxn ang="0">
                  <a:pos x="123" y="24"/>
                </a:cxn>
                <a:cxn ang="0">
                  <a:pos x="122" y="20"/>
                </a:cxn>
                <a:cxn ang="0">
                  <a:pos x="120" y="16"/>
                </a:cxn>
                <a:cxn ang="0">
                  <a:pos x="119" y="13"/>
                </a:cxn>
                <a:cxn ang="0">
                  <a:pos x="118" y="11"/>
                </a:cxn>
                <a:cxn ang="0">
                  <a:pos x="118" y="10"/>
                </a:cxn>
              </a:cxnLst>
              <a:rect l="0" t="0" r="r" b="b"/>
              <a:pathLst>
                <a:path w="124" h="59">
                  <a:moveTo>
                    <a:pt x="118" y="10"/>
                  </a:moveTo>
                  <a:lnTo>
                    <a:pt x="40" y="0"/>
                  </a:lnTo>
                  <a:lnTo>
                    <a:pt x="0" y="30"/>
                  </a:lnTo>
                  <a:lnTo>
                    <a:pt x="0" y="30"/>
                  </a:lnTo>
                  <a:lnTo>
                    <a:pt x="0" y="31"/>
                  </a:lnTo>
                  <a:lnTo>
                    <a:pt x="0" y="32"/>
                  </a:lnTo>
                  <a:lnTo>
                    <a:pt x="0" y="33"/>
                  </a:lnTo>
                  <a:lnTo>
                    <a:pt x="0" y="34"/>
                  </a:lnTo>
                  <a:lnTo>
                    <a:pt x="0" y="35"/>
                  </a:lnTo>
                  <a:lnTo>
                    <a:pt x="0" y="36"/>
                  </a:lnTo>
                  <a:lnTo>
                    <a:pt x="1" y="36"/>
                  </a:lnTo>
                  <a:lnTo>
                    <a:pt x="5" y="38"/>
                  </a:lnTo>
                  <a:lnTo>
                    <a:pt x="16" y="40"/>
                  </a:lnTo>
                  <a:lnTo>
                    <a:pt x="31" y="44"/>
                  </a:lnTo>
                  <a:lnTo>
                    <a:pt x="47" y="49"/>
                  </a:lnTo>
                  <a:lnTo>
                    <a:pt x="65" y="53"/>
                  </a:lnTo>
                  <a:lnTo>
                    <a:pt x="82" y="56"/>
                  </a:lnTo>
                  <a:lnTo>
                    <a:pt x="95" y="58"/>
                  </a:lnTo>
                  <a:lnTo>
                    <a:pt x="103" y="56"/>
                  </a:lnTo>
                  <a:lnTo>
                    <a:pt x="106" y="55"/>
                  </a:lnTo>
                  <a:lnTo>
                    <a:pt x="109" y="53"/>
                  </a:lnTo>
                  <a:lnTo>
                    <a:pt x="111" y="51"/>
                  </a:lnTo>
                  <a:lnTo>
                    <a:pt x="114" y="49"/>
                  </a:lnTo>
                  <a:lnTo>
                    <a:pt x="116" y="46"/>
                  </a:lnTo>
                  <a:lnTo>
                    <a:pt x="119" y="44"/>
                  </a:lnTo>
                  <a:lnTo>
                    <a:pt x="120" y="42"/>
                  </a:lnTo>
                  <a:lnTo>
                    <a:pt x="121" y="40"/>
                  </a:lnTo>
                  <a:lnTo>
                    <a:pt x="123" y="35"/>
                  </a:lnTo>
                  <a:lnTo>
                    <a:pt x="123" y="30"/>
                  </a:lnTo>
                  <a:lnTo>
                    <a:pt x="123" y="24"/>
                  </a:lnTo>
                  <a:lnTo>
                    <a:pt x="122" y="20"/>
                  </a:lnTo>
                  <a:lnTo>
                    <a:pt x="120" y="16"/>
                  </a:lnTo>
                  <a:lnTo>
                    <a:pt x="119" y="13"/>
                  </a:lnTo>
                  <a:lnTo>
                    <a:pt x="118" y="11"/>
                  </a:lnTo>
                  <a:lnTo>
                    <a:pt x="118" y="10"/>
                  </a:lnTo>
                </a:path>
              </a:pathLst>
            </a:custGeom>
            <a:solidFill>
              <a:srgbClr val="868686"/>
            </a:solidFill>
            <a:ln w="9525" cap="rnd">
              <a:noFill/>
              <a:round/>
              <a:headEnd/>
              <a:tailEnd/>
            </a:ln>
            <a:effectLst/>
          </p:spPr>
          <p:txBody>
            <a:bodyPr/>
            <a:lstStyle/>
            <a:p>
              <a:endParaRPr lang="en-US"/>
            </a:p>
          </p:txBody>
        </p:sp>
        <p:sp>
          <p:nvSpPr>
            <p:cNvPr id="36102" name="Freeform 262"/>
            <p:cNvSpPr>
              <a:spLocks/>
            </p:cNvSpPr>
            <p:nvPr/>
          </p:nvSpPr>
          <p:spPr bwMode="auto">
            <a:xfrm>
              <a:off x="1167" y="2007"/>
              <a:ext cx="121" cy="60"/>
            </a:xfrm>
            <a:custGeom>
              <a:avLst/>
              <a:gdLst/>
              <a:ahLst/>
              <a:cxnLst>
                <a:cxn ang="0">
                  <a:pos x="80" y="1"/>
                </a:cxn>
                <a:cxn ang="0">
                  <a:pos x="71" y="0"/>
                </a:cxn>
                <a:cxn ang="0">
                  <a:pos x="62" y="0"/>
                </a:cxn>
                <a:cxn ang="0">
                  <a:pos x="55" y="0"/>
                </a:cxn>
                <a:cxn ang="0">
                  <a:pos x="48" y="1"/>
                </a:cxn>
                <a:cxn ang="0">
                  <a:pos x="43" y="3"/>
                </a:cxn>
                <a:cxn ang="0">
                  <a:pos x="40" y="5"/>
                </a:cxn>
                <a:cxn ang="0">
                  <a:pos x="37" y="7"/>
                </a:cxn>
                <a:cxn ang="0">
                  <a:pos x="37" y="7"/>
                </a:cxn>
                <a:cxn ang="0">
                  <a:pos x="0" y="37"/>
                </a:cxn>
                <a:cxn ang="0">
                  <a:pos x="0" y="40"/>
                </a:cxn>
                <a:cxn ang="0">
                  <a:pos x="0" y="40"/>
                </a:cxn>
                <a:cxn ang="0">
                  <a:pos x="2" y="39"/>
                </a:cxn>
                <a:cxn ang="0">
                  <a:pos x="6" y="38"/>
                </a:cxn>
                <a:cxn ang="0">
                  <a:pos x="11" y="36"/>
                </a:cxn>
                <a:cxn ang="0">
                  <a:pos x="17" y="35"/>
                </a:cxn>
                <a:cxn ang="0">
                  <a:pos x="23" y="35"/>
                </a:cxn>
                <a:cxn ang="0">
                  <a:pos x="30" y="35"/>
                </a:cxn>
                <a:cxn ang="0">
                  <a:pos x="39" y="37"/>
                </a:cxn>
                <a:cxn ang="0">
                  <a:pos x="49" y="40"/>
                </a:cxn>
                <a:cxn ang="0">
                  <a:pos x="58" y="43"/>
                </a:cxn>
                <a:cxn ang="0">
                  <a:pos x="64" y="46"/>
                </a:cxn>
                <a:cxn ang="0">
                  <a:pos x="69" y="49"/>
                </a:cxn>
                <a:cxn ang="0">
                  <a:pos x="74" y="51"/>
                </a:cxn>
                <a:cxn ang="0">
                  <a:pos x="77" y="53"/>
                </a:cxn>
                <a:cxn ang="0">
                  <a:pos x="80" y="54"/>
                </a:cxn>
                <a:cxn ang="0">
                  <a:pos x="84" y="56"/>
                </a:cxn>
                <a:cxn ang="0">
                  <a:pos x="100" y="59"/>
                </a:cxn>
                <a:cxn ang="0">
                  <a:pos x="110" y="57"/>
                </a:cxn>
                <a:cxn ang="0">
                  <a:pos x="117" y="52"/>
                </a:cxn>
                <a:cxn ang="0">
                  <a:pos x="120" y="45"/>
                </a:cxn>
                <a:cxn ang="0">
                  <a:pos x="120" y="37"/>
                </a:cxn>
                <a:cxn ang="0">
                  <a:pos x="119" y="29"/>
                </a:cxn>
                <a:cxn ang="0">
                  <a:pos x="117" y="23"/>
                </a:cxn>
                <a:cxn ang="0">
                  <a:pos x="115" y="20"/>
                </a:cxn>
                <a:cxn ang="0">
                  <a:pos x="114" y="19"/>
                </a:cxn>
                <a:cxn ang="0">
                  <a:pos x="112" y="18"/>
                </a:cxn>
                <a:cxn ang="0">
                  <a:pos x="109" y="15"/>
                </a:cxn>
                <a:cxn ang="0">
                  <a:pos x="106" y="13"/>
                </a:cxn>
                <a:cxn ang="0">
                  <a:pos x="101" y="10"/>
                </a:cxn>
                <a:cxn ang="0">
                  <a:pos x="96" y="7"/>
                </a:cxn>
                <a:cxn ang="0">
                  <a:pos x="89" y="4"/>
                </a:cxn>
                <a:cxn ang="0">
                  <a:pos x="80" y="1"/>
                </a:cxn>
              </a:cxnLst>
              <a:rect l="0" t="0" r="r" b="b"/>
              <a:pathLst>
                <a:path w="121" h="60">
                  <a:moveTo>
                    <a:pt x="80" y="1"/>
                  </a:moveTo>
                  <a:lnTo>
                    <a:pt x="71" y="0"/>
                  </a:lnTo>
                  <a:lnTo>
                    <a:pt x="62" y="0"/>
                  </a:lnTo>
                  <a:lnTo>
                    <a:pt x="55" y="0"/>
                  </a:lnTo>
                  <a:lnTo>
                    <a:pt x="48" y="1"/>
                  </a:lnTo>
                  <a:lnTo>
                    <a:pt x="43" y="3"/>
                  </a:lnTo>
                  <a:lnTo>
                    <a:pt x="40" y="5"/>
                  </a:lnTo>
                  <a:lnTo>
                    <a:pt x="37" y="7"/>
                  </a:lnTo>
                  <a:lnTo>
                    <a:pt x="37" y="7"/>
                  </a:lnTo>
                  <a:lnTo>
                    <a:pt x="0" y="37"/>
                  </a:lnTo>
                  <a:lnTo>
                    <a:pt x="0" y="40"/>
                  </a:lnTo>
                  <a:lnTo>
                    <a:pt x="0" y="40"/>
                  </a:lnTo>
                  <a:lnTo>
                    <a:pt x="2" y="39"/>
                  </a:lnTo>
                  <a:lnTo>
                    <a:pt x="6" y="38"/>
                  </a:lnTo>
                  <a:lnTo>
                    <a:pt x="11" y="36"/>
                  </a:lnTo>
                  <a:lnTo>
                    <a:pt x="17" y="35"/>
                  </a:lnTo>
                  <a:lnTo>
                    <a:pt x="23" y="35"/>
                  </a:lnTo>
                  <a:lnTo>
                    <a:pt x="30" y="35"/>
                  </a:lnTo>
                  <a:lnTo>
                    <a:pt x="39" y="37"/>
                  </a:lnTo>
                  <a:lnTo>
                    <a:pt x="49" y="40"/>
                  </a:lnTo>
                  <a:lnTo>
                    <a:pt x="58" y="43"/>
                  </a:lnTo>
                  <a:lnTo>
                    <a:pt x="64" y="46"/>
                  </a:lnTo>
                  <a:lnTo>
                    <a:pt x="69" y="49"/>
                  </a:lnTo>
                  <a:lnTo>
                    <a:pt x="74" y="51"/>
                  </a:lnTo>
                  <a:lnTo>
                    <a:pt x="77" y="53"/>
                  </a:lnTo>
                  <a:lnTo>
                    <a:pt x="80" y="54"/>
                  </a:lnTo>
                  <a:lnTo>
                    <a:pt x="84" y="56"/>
                  </a:lnTo>
                  <a:lnTo>
                    <a:pt x="100" y="59"/>
                  </a:lnTo>
                  <a:lnTo>
                    <a:pt x="110" y="57"/>
                  </a:lnTo>
                  <a:lnTo>
                    <a:pt x="117" y="52"/>
                  </a:lnTo>
                  <a:lnTo>
                    <a:pt x="120" y="45"/>
                  </a:lnTo>
                  <a:lnTo>
                    <a:pt x="120" y="37"/>
                  </a:lnTo>
                  <a:lnTo>
                    <a:pt x="119" y="29"/>
                  </a:lnTo>
                  <a:lnTo>
                    <a:pt x="117" y="23"/>
                  </a:lnTo>
                  <a:lnTo>
                    <a:pt x="115" y="20"/>
                  </a:lnTo>
                  <a:lnTo>
                    <a:pt x="114" y="19"/>
                  </a:lnTo>
                  <a:lnTo>
                    <a:pt x="112" y="18"/>
                  </a:lnTo>
                  <a:lnTo>
                    <a:pt x="109" y="15"/>
                  </a:lnTo>
                  <a:lnTo>
                    <a:pt x="106" y="13"/>
                  </a:lnTo>
                  <a:lnTo>
                    <a:pt x="101" y="10"/>
                  </a:lnTo>
                  <a:lnTo>
                    <a:pt x="96" y="7"/>
                  </a:lnTo>
                  <a:lnTo>
                    <a:pt x="89" y="4"/>
                  </a:lnTo>
                  <a:lnTo>
                    <a:pt x="80" y="1"/>
                  </a:lnTo>
                </a:path>
              </a:pathLst>
            </a:custGeom>
            <a:solidFill>
              <a:srgbClr val="4C4C4C"/>
            </a:solidFill>
            <a:ln w="9525" cap="rnd">
              <a:noFill/>
              <a:round/>
              <a:headEnd/>
              <a:tailEnd/>
            </a:ln>
            <a:effectLst/>
          </p:spPr>
          <p:txBody>
            <a:bodyPr/>
            <a:lstStyle/>
            <a:p>
              <a:endParaRPr lang="en-US"/>
            </a:p>
          </p:txBody>
        </p:sp>
        <p:sp>
          <p:nvSpPr>
            <p:cNvPr id="36103" name="Freeform 263"/>
            <p:cNvSpPr>
              <a:spLocks/>
            </p:cNvSpPr>
            <p:nvPr/>
          </p:nvSpPr>
          <p:spPr bwMode="auto">
            <a:xfrm>
              <a:off x="1011" y="1911"/>
              <a:ext cx="197" cy="137"/>
            </a:xfrm>
            <a:custGeom>
              <a:avLst/>
              <a:gdLst/>
              <a:ahLst/>
              <a:cxnLst>
                <a:cxn ang="0">
                  <a:pos x="173" y="130"/>
                </a:cxn>
                <a:cxn ang="0">
                  <a:pos x="160" y="124"/>
                </a:cxn>
                <a:cxn ang="0">
                  <a:pos x="145" y="113"/>
                </a:cxn>
                <a:cxn ang="0">
                  <a:pos x="137" y="102"/>
                </a:cxn>
                <a:cxn ang="0">
                  <a:pos x="147" y="91"/>
                </a:cxn>
                <a:cxn ang="0">
                  <a:pos x="167" y="87"/>
                </a:cxn>
                <a:cxn ang="0">
                  <a:pos x="186" y="82"/>
                </a:cxn>
                <a:cxn ang="0">
                  <a:pos x="196" y="73"/>
                </a:cxn>
                <a:cxn ang="0">
                  <a:pos x="188" y="57"/>
                </a:cxn>
                <a:cxn ang="0">
                  <a:pos x="174" y="44"/>
                </a:cxn>
                <a:cxn ang="0">
                  <a:pos x="156" y="36"/>
                </a:cxn>
                <a:cxn ang="0">
                  <a:pos x="139" y="32"/>
                </a:cxn>
                <a:cxn ang="0">
                  <a:pos x="116" y="32"/>
                </a:cxn>
                <a:cxn ang="0">
                  <a:pos x="90" y="34"/>
                </a:cxn>
                <a:cxn ang="0">
                  <a:pos x="70" y="34"/>
                </a:cxn>
                <a:cxn ang="0">
                  <a:pos x="50" y="27"/>
                </a:cxn>
                <a:cxn ang="0">
                  <a:pos x="27" y="14"/>
                </a:cxn>
                <a:cxn ang="0">
                  <a:pos x="13" y="4"/>
                </a:cxn>
                <a:cxn ang="0">
                  <a:pos x="6" y="0"/>
                </a:cxn>
                <a:cxn ang="0">
                  <a:pos x="5" y="0"/>
                </a:cxn>
                <a:cxn ang="0">
                  <a:pos x="0" y="3"/>
                </a:cxn>
                <a:cxn ang="0">
                  <a:pos x="43" y="29"/>
                </a:cxn>
                <a:cxn ang="0">
                  <a:pos x="59" y="36"/>
                </a:cxn>
                <a:cxn ang="0">
                  <a:pos x="74" y="39"/>
                </a:cxn>
                <a:cxn ang="0">
                  <a:pos x="90" y="39"/>
                </a:cxn>
                <a:cxn ang="0">
                  <a:pos x="102" y="38"/>
                </a:cxn>
                <a:cxn ang="0">
                  <a:pos x="108" y="37"/>
                </a:cxn>
                <a:cxn ang="0">
                  <a:pos x="113" y="37"/>
                </a:cxn>
                <a:cxn ang="0">
                  <a:pos x="121" y="36"/>
                </a:cxn>
                <a:cxn ang="0">
                  <a:pos x="130" y="36"/>
                </a:cxn>
                <a:cxn ang="0">
                  <a:pos x="145" y="38"/>
                </a:cxn>
                <a:cxn ang="0">
                  <a:pos x="162" y="44"/>
                </a:cxn>
                <a:cxn ang="0">
                  <a:pos x="178" y="54"/>
                </a:cxn>
                <a:cxn ang="0">
                  <a:pos x="186" y="67"/>
                </a:cxn>
                <a:cxn ang="0">
                  <a:pos x="188" y="72"/>
                </a:cxn>
                <a:cxn ang="0">
                  <a:pos x="185" y="75"/>
                </a:cxn>
                <a:cxn ang="0">
                  <a:pos x="178" y="78"/>
                </a:cxn>
                <a:cxn ang="0">
                  <a:pos x="166" y="81"/>
                </a:cxn>
                <a:cxn ang="0">
                  <a:pos x="157" y="83"/>
                </a:cxn>
                <a:cxn ang="0">
                  <a:pos x="148" y="85"/>
                </a:cxn>
                <a:cxn ang="0">
                  <a:pos x="139" y="88"/>
                </a:cxn>
                <a:cxn ang="0">
                  <a:pos x="133" y="92"/>
                </a:cxn>
                <a:cxn ang="0">
                  <a:pos x="130" y="96"/>
                </a:cxn>
                <a:cxn ang="0">
                  <a:pos x="130" y="99"/>
                </a:cxn>
                <a:cxn ang="0">
                  <a:pos x="130" y="103"/>
                </a:cxn>
                <a:cxn ang="0">
                  <a:pos x="130" y="106"/>
                </a:cxn>
                <a:cxn ang="0">
                  <a:pos x="138" y="116"/>
                </a:cxn>
                <a:cxn ang="0">
                  <a:pos x="152" y="126"/>
                </a:cxn>
                <a:cxn ang="0">
                  <a:pos x="164" y="133"/>
                </a:cxn>
                <a:cxn ang="0">
                  <a:pos x="171" y="136"/>
                </a:cxn>
              </a:cxnLst>
              <a:rect l="0" t="0" r="r" b="b"/>
              <a:pathLst>
                <a:path w="197" h="137">
                  <a:moveTo>
                    <a:pt x="174" y="131"/>
                  </a:moveTo>
                  <a:lnTo>
                    <a:pt x="173" y="130"/>
                  </a:lnTo>
                  <a:lnTo>
                    <a:pt x="167" y="128"/>
                  </a:lnTo>
                  <a:lnTo>
                    <a:pt x="160" y="124"/>
                  </a:lnTo>
                  <a:lnTo>
                    <a:pt x="152" y="119"/>
                  </a:lnTo>
                  <a:lnTo>
                    <a:pt x="145" y="113"/>
                  </a:lnTo>
                  <a:lnTo>
                    <a:pt x="139" y="108"/>
                  </a:lnTo>
                  <a:lnTo>
                    <a:pt x="137" y="102"/>
                  </a:lnTo>
                  <a:lnTo>
                    <a:pt x="140" y="96"/>
                  </a:lnTo>
                  <a:lnTo>
                    <a:pt x="147" y="91"/>
                  </a:lnTo>
                  <a:lnTo>
                    <a:pt x="156" y="89"/>
                  </a:lnTo>
                  <a:lnTo>
                    <a:pt x="167" y="87"/>
                  </a:lnTo>
                  <a:lnTo>
                    <a:pt x="177" y="85"/>
                  </a:lnTo>
                  <a:lnTo>
                    <a:pt x="186" y="82"/>
                  </a:lnTo>
                  <a:lnTo>
                    <a:pt x="193" y="78"/>
                  </a:lnTo>
                  <a:lnTo>
                    <a:pt x="196" y="73"/>
                  </a:lnTo>
                  <a:lnTo>
                    <a:pt x="194" y="66"/>
                  </a:lnTo>
                  <a:lnTo>
                    <a:pt x="188" y="57"/>
                  </a:lnTo>
                  <a:lnTo>
                    <a:pt x="181" y="50"/>
                  </a:lnTo>
                  <a:lnTo>
                    <a:pt x="174" y="44"/>
                  </a:lnTo>
                  <a:lnTo>
                    <a:pt x="165" y="39"/>
                  </a:lnTo>
                  <a:lnTo>
                    <a:pt x="156" y="36"/>
                  </a:lnTo>
                  <a:lnTo>
                    <a:pt x="148" y="33"/>
                  </a:lnTo>
                  <a:lnTo>
                    <a:pt x="139" y="32"/>
                  </a:lnTo>
                  <a:lnTo>
                    <a:pt x="132" y="31"/>
                  </a:lnTo>
                  <a:lnTo>
                    <a:pt x="116" y="32"/>
                  </a:lnTo>
                  <a:lnTo>
                    <a:pt x="103" y="33"/>
                  </a:lnTo>
                  <a:lnTo>
                    <a:pt x="90" y="34"/>
                  </a:lnTo>
                  <a:lnTo>
                    <a:pt x="80" y="34"/>
                  </a:lnTo>
                  <a:lnTo>
                    <a:pt x="70" y="34"/>
                  </a:lnTo>
                  <a:lnTo>
                    <a:pt x="61" y="31"/>
                  </a:lnTo>
                  <a:lnTo>
                    <a:pt x="50" y="27"/>
                  </a:lnTo>
                  <a:lnTo>
                    <a:pt x="39" y="21"/>
                  </a:lnTo>
                  <a:lnTo>
                    <a:pt x="27" y="14"/>
                  </a:lnTo>
                  <a:lnTo>
                    <a:pt x="19" y="8"/>
                  </a:lnTo>
                  <a:lnTo>
                    <a:pt x="13" y="4"/>
                  </a:lnTo>
                  <a:lnTo>
                    <a:pt x="9" y="2"/>
                  </a:lnTo>
                  <a:lnTo>
                    <a:pt x="6" y="0"/>
                  </a:lnTo>
                  <a:lnTo>
                    <a:pt x="5" y="0"/>
                  </a:lnTo>
                  <a:lnTo>
                    <a:pt x="5" y="0"/>
                  </a:lnTo>
                  <a:lnTo>
                    <a:pt x="5" y="0"/>
                  </a:lnTo>
                  <a:lnTo>
                    <a:pt x="0" y="3"/>
                  </a:lnTo>
                  <a:lnTo>
                    <a:pt x="33" y="24"/>
                  </a:lnTo>
                  <a:lnTo>
                    <a:pt x="43" y="29"/>
                  </a:lnTo>
                  <a:lnTo>
                    <a:pt x="51" y="34"/>
                  </a:lnTo>
                  <a:lnTo>
                    <a:pt x="59" y="36"/>
                  </a:lnTo>
                  <a:lnTo>
                    <a:pt x="67" y="38"/>
                  </a:lnTo>
                  <a:lnTo>
                    <a:pt x="74" y="39"/>
                  </a:lnTo>
                  <a:lnTo>
                    <a:pt x="82" y="39"/>
                  </a:lnTo>
                  <a:lnTo>
                    <a:pt x="90" y="39"/>
                  </a:lnTo>
                  <a:lnTo>
                    <a:pt x="98" y="38"/>
                  </a:lnTo>
                  <a:lnTo>
                    <a:pt x="102" y="38"/>
                  </a:lnTo>
                  <a:lnTo>
                    <a:pt x="105" y="38"/>
                  </a:lnTo>
                  <a:lnTo>
                    <a:pt x="108" y="37"/>
                  </a:lnTo>
                  <a:lnTo>
                    <a:pt x="110" y="37"/>
                  </a:lnTo>
                  <a:lnTo>
                    <a:pt x="113" y="37"/>
                  </a:lnTo>
                  <a:lnTo>
                    <a:pt x="117" y="37"/>
                  </a:lnTo>
                  <a:lnTo>
                    <a:pt x="121" y="36"/>
                  </a:lnTo>
                  <a:lnTo>
                    <a:pt x="126" y="36"/>
                  </a:lnTo>
                  <a:lnTo>
                    <a:pt x="130" y="36"/>
                  </a:lnTo>
                  <a:lnTo>
                    <a:pt x="137" y="37"/>
                  </a:lnTo>
                  <a:lnTo>
                    <a:pt x="145" y="38"/>
                  </a:lnTo>
                  <a:lnTo>
                    <a:pt x="153" y="41"/>
                  </a:lnTo>
                  <a:lnTo>
                    <a:pt x="162" y="44"/>
                  </a:lnTo>
                  <a:lnTo>
                    <a:pt x="171" y="48"/>
                  </a:lnTo>
                  <a:lnTo>
                    <a:pt x="178" y="54"/>
                  </a:lnTo>
                  <a:lnTo>
                    <a:pt x="184" y="63"/>
                  </a:lnTo>
                  <a:lnTo>
                    <a:pt x="186" y="67"/>
                  </a:lnTo>
                  <a:lnTo>
                    <a:pt x="188" y="69"/>
                  </a:lnTo>
                  <a:lnTo>
                    <a:pt x="188" y="72"/>
                  </a:lnTo>
                  <a:lnTo>
                    <a:pt x="187" y="74"/>
                  </a:lnTo>
                  <a:lnTo>
                    <a:pt x="185" y="75"/>
                  </a:lnTo>
                  <a:lnTo>
                    <a:pt x="182" y="77"/>
                  </a:lnTo>
                  <a:lnTo>
                    <a:pt x="178" y="78"/>
                  </a:lnTo>
                  <a:lnTo>
                    <a:pt x="173" y="79"/>
                  </a:lnTo>
                  <a:lnTo>
                    <a:pt x="166" y="81"/>
                  </a:lnTo>
                  <a:lnTo>
                    <a:pt x="161" y="82"/>
                  </a:lnTo>
                  <a:lnTo>
                    <a:pt x="157" y="83"/>
                  </a:lnTo>
                  <a:lnTo>
                    <a:pt x="152" y="84"/>
                  </a:lnTo>
                  <a:lnTo>
                    <a:pt x="148" y="85"/>
                  </a:lnTo>
                  <a:lnTo>
                    <a:pt x="144" y="87"/>
                  </a:lnTo>
                  <a:lnTo>
                    <a:pt x="139" y="88"/>
                  </a:lnTo>
                  <a:lnTo>
                    <a:pt x="136" y="90"/>
                  </a:lnTo>
                  <a:lnTo>
                    <a:pt x="133" y="92"/>
                  </a:lnTo>
                  <a:lnTo>
                    <a:pt x="131" y="94"/>
                  </a:lnTo>
                  <a:lnTo>
                    <a:pt x="130" y="96"/>
                  </a:lnTo>
                  <a:lnTo>
                    <a:pt x="130" y="97"/>
                  </a:lnTo>
                  <a:lnTo>
                    <a:pt x="130" y="99"/>
                  </a:lnTo>
                  <a:lnTo>
                    <a:pt x="129" y="101"/>
                  </a:lnTo>
                  <a:lnTo>
                    <a:pt x="130" y="103"/>
                  </a:lnTo>
                  <a:lnTo>
                    <a:pt x="130" y="105"/>
                  </a:lnTo>
                  <a:lnTo>
                    <a:pt x="130" y="106"/>
                  </a:lnTo>
                  <a:lnTo>
                    <a:pt x="133" y="112"/>
                  </a:lnTo>
                  <a:lnTo>
                    <a:pt x="138" y="116"/>
                  </a:lnTo>
                  <a:lnTo>
                    <a:pt x="145" y="121"/>
                  </a:lnTo>
                  <a:lnTo>
                    <a:pt x="152" y="126"/>
                  </a:lnTo>
                  <a:lnTo>
                    <a:pt x="158" y="130"/>
                  </a:lnTo>
                  <a:lnTo>
                    <a:pt x="164" y="133"/>
                  </a:lnTo>
                  <a:lnTo>
                    <a:pt x="169" y="135"/>
                  </a:lnTo>
                  <a:lnTo>
                    <a:pt x="171" y="136"/>
                  </a:lnTo>
                  <a:lnTo>
                    <a:pt x="174" y="131"/>
                  </a:lnTo>
                </a:path>
              </a:pathLst>
            </a:custGeom>
            <a:solidFill>
              <a:srgbClr val="4C4C4C"/>
            </a:solidFill>
            <a:ln w="9525" cap="rnd">
              <a:noFill/>
              <a:round/>
              <a:headEnd/>
              <a:tailEnd/>
            </a:ln>
            <a:effectLst/>
          </p:spPr>
          <p:txBody>
            <a:bodyPr/>
            <a:lstStyle/>
            <a:p>
              <a:endParaRPr lang="en-US"/>
            </a:p>
          </p:txBody>
        </p:sp>
        <p:sp>
          <p:nvSpPr>
            <p:cNvPr id="36104" name="Freeform 264"/>
            <p:cNvSpPr>
              <a:spLocks/>
            </p:cNvSpPr>
            <p:nvPr/>
          </p:nvSpPr>
          <p:spPr bwMode="auto">
            <a:xfrm>
              <a:off x="1010" y="1910"/>
              <a:ext cx="198" cy="137"/>
            </a:xfrm>
            <a:custGeom>
              <a:avLst/>
              <a:gdLst/>
              <a:ahLst/>
              <a:cxnLst>
                <a:cxn ang="0">
                  <a:pos x="173" y="130"/>
                </a:cxn>
                <a:cxn ang="0">
                  <a:pos x="160" y="123"/>
                </a:cxn>
                <a:cxn ang="0">
                  <a:pos x="145" y="113"/>
                </a:cxn>
                <a:cxn ang="0">
                  <a:pos x="137" y="101"/>
                </a:cxn>
                <a:cxn ang="0">
                  <a:pos x="148" y="91"/>
                </a:cxn>
                <a:cxn ang="0">
                  <a:pos x="167" y="86"/>
                </a:cxn>
                <a:cxn ang="0">
                  <a:pos x="187" y="82"/>
                </a:cxn>
                <a:cxn ang="0">
                  <a:pos x="197" y="73"/>
                </a:cxn>
                <a:cxn ang="0">
                  <a:pos x="189" y="57"/>
                </a:cxn>
                <a:cxn ang="0">
                  <a:pos x="174" y="44"/>
                </a:cxn>
                <a:cxn ang="0">
                  <a:pos x="156" y="35"/>
                </a:cxn>
                <a:cxn ang="0">
                  <a:pos x="140" y="31"/>
                </a:cxn>
                <a:cxn ang="0">
                  <a:pos x="116" y="32"/>
                </a:cxn>
                <a:cxn ang="0">
                  <a:pos x="91" y="34"/>
                </a:cxn>
                <a:cxn ang="0">
                  <a:pos x="70" y="33"/>
                </a:cxn>
                <a:cxn ang="0">
                  <a:pos x="50" y="26"/>
                </a:cxn>
                <a:cxn ang="0">
                  <a:pos x="27" y="13"/>
                </a:cxn>
                <a:cxn ang="0">
                  <a:pos x="13" y="4"/>
                </a:cxn>
                <a:cxn ang="0">
                  <a:pos x="7" y="0"/>
                </a:cxn>
                <a:cxn ang="0">
                  <a:pos x="5" y="0"/>
                </a:cxn>
                <a:cxn ang="0">
                  <a:pos x="0" y="3"/>
                </a:cxn>
                <a:cxn ang="0">
                  <a:pos x="43" y="29"/>
                </a:cxn>
                <a:cxn ang="0">
                  <a:pos x="60" y="36"/>
                </a:cxn>
                <a:cxn ang="0">
                  <a:pos x="75" y="38"/>
                </a:cxn>
                <a:cxn ang="0">
                  <a:pos x="90" y="38"/>
                </a:cxn>
                <a:cxn ang="0">
                  <a:pos x="102" y="38"/>
                </a:cxn>
                <a:cxn ang="0">
                  <a:pos x="108" y="37"/>
                </a:cxn>
                <a:cxn ang="0">
                  <a:pos x="113" y="36"/>
                </a:cxn>
                <a:cxn ang="0">
                  <a:pos x="121" y="36"/>
                </a:cxn>
                <a:cxn ang="0">
                  <a:pos x="131" y="36"/>
                </a:cxn>
                <a:cxn ang="0">
                  <a:pos x="146" y="38"/>
                </a:cxn>
                <a:cxn ang="0">
                  <a:pos x="163" y="44"/>
                </a:cxn>
                <a:cxn ang="0">
                  <a:pos x="178" y="54"/>
                </a:cxn>
                <a:cxn ang="0">
                  <a:pos x="187" y="67"/>
                </a:cxn>
                <a:cxn ang="0">
                  <a:pos x="188" y="71"/>
                </a:cxn>
                <a:cxn ang="0">
                  <a:pos x="186" y="75"/>
                </a:cxn>
                <a:cxn ang="0">
                  <a:pos x="178" y="78"/>
                </a:cxn>
                <a:cxn ang="0">
                  <a:pos x="167" y="80"/>
                </a:cxn>
                <a:cxn ang="0">
                  <a:pos x="157" y="82"/>
                </a:cxn>
                <a:cxn ang="0">
                  <a:pos x="148" y="85"/>
                </a:cxn>
                <a:cxn ang="0">
                  <a:pos x="140" y="88"/>
                </a:cxn>
                <a:cxn ang="0">
                  <a:pos x="133" y="92"/>
                </a:cxn>
                <a:cxn ang="0">
                  <a:pos x="131" y="95"/>
                </a:cxn>
                <a:cxn ang="0">
                  <a:pos x="130" y="99"/>
                </a:cxn>
                <a:cxn ang="0">
                  <a:pos x="130" y="102"/>
                </a:cxn>
                <a:cxn ang="0">
                  <a:pos x="131" y="106"/>
                </a:cxn>
                <a:cxn ang="0">
                  <a:pos x="139" y="116"/>
                </a:cxn>
                <a:cxn ang="0">
                  <a:pos x="152" y="126"/>
                </a:cxn>
                <a:cxn ang="0">
                  <a:pos x="164" y="132"/>
                </a:cxn>
                <a:cxn ang="0">
                  <a:pos x="172" y="136"/>
                </a:cxn>
              </a:cxnLst>
              <a:rect l="0" t="0" r="r" b="b"/>
              <a:pathLst>
                <a:path w="198" h="137">
                  <a:moveTo>
                    <a:pt x="175" y="131"/>
                  </a:moveTo>
                  <a:lnTo>
                    <a:pt x="173" y="130"/>
                  </a:lnTo>
                  <a:lnTo>
                    <a:pt x="168" y="127"/>
                  </a:lnTo>
                  <a:lnTo>
                    <a:pt x="160" y="123"/>
                  </a:lnTo>
                  <a:lnTo>
                    <a:pt x="153" y="118"/>
                  </a:lnTo>
                  <a:lnTo>
                    <a:pt x="145" y="113"/>
                  </a:lnTo>
                  <a:lnTo>
                    <a:pt x="140" y="108"/>
                  </a:lnTo>
                  <a:lnTo>
                    <a:pt x="137" y="101"/>
                  </a:lnTo>
                  <a:lnTo>
                    <a:pt x="140" y="95"/>
                  </a:lnTo>
                  <a:lnTo>
                    <a:pt x="148" y="91"/>
                  </a:lnTo>
                  <a:lnTo>
                    <a:pt x="156" y="89"/>
                  </a:lnTo>
                  <a:lnTo>
                    <a:pt x="167" y="86"/>
                  </a:lnTo>
                  <a:lnTo>
                    <a:pt x="177" y="84"/>
                  </a:lnTo>
                  <a:lnTo>
                    <a:pt x="187" y="82"/>
                  </a:lnTo>
                  <a:lnTo>
                    <a:pt x="194" y="78"/>
                  </a:lnTo>
                  <a:lnTo>
                    <a:pt x="197" y="73"/>
                  </a:lnTo>
                  <a:lnTo>
                    <a:pt x="195" y="66"/>
                  </a:lnTo>
                  <a:lnTo>
                    <a:pt x="189" y="57"/>
                  </a:lnTo>
                  <a:lnTo>
                    <a:pt x="181" y="49"/>
                  </a:lnTo>
                  <a:lnTo>
                    <a:pt x="174" y="44"/>
                  </a:lnTo>
                  <a:lnTo>
                    <a:pt x="165" y="39"/>
                  </a:lnTo>
                  <a:lnTo>
                    <a:pt x="156" y="35"/>
                  </a:lnTo>
                  <a:lnTo>
                    <a:pt x="148" y="33"/>
                  </a:lnTo>
                  <a:lnTo>
                    <a:pt x="140" y="31"/>
                  </a:lnTo>
                  <a:lnTo>
                    <a:pt x="132" y="31"/>
                  </a:lnTo>
                  <a:lnTo>
                    <a:pt x="116" y="32"/>
                  </a:lnTo>
                  <a:lnTo>
                    <a:pt x="103" y="33"/>
                  </a:lnTo>
                  <a:lnTo>
                    <a:pt x="91" y="34"/>
                  </a:lnTo>
                  <a:lnTo>
                    <a:pt x="81" y="34"/>
                  </a:lnTo>
                  <a:lnTo>
                    <a:pt x="70" y="33"/>
                  </a:lnTo>
                  <a:lnTo>
                    <a:pt x="61" y="31"/>
                  </a:lnTo>
                  <a:lnTo>
                    <a:pt x="50" y="26"/>
                  </a:lnTo>
                  <a:lnTo>
                    <a:pt x="39" y="21"/>
                  </a:lnTo>
                  <a:lnTo>
                    <a:pt x="27" y="13"/>
                  </a:lnTo>
                  <a:lnTo>
                    <a:pt x="20" y="8"/>
                  </a:lnTo>
                  <a:lnTo>
                    <a:pt x="13" y="4"/>
                  </a:lnTo>
                  <a:lnTo>
                    <a:pt x="9" y="2"/>
                  </a:lnTo>
                  <a:lnTo>
                    <a:pt x="7" y="0"/>
                  </a:lnTo>
                  <a:lnTo>
                    <a:pt x="6" y="0"/>
                  </a:lnTo>
                  <a:lnTo>
                    <a:pt x="5" y="0"/>
                  </a:lnTo>
                  <a:lnTo>
                    <a:pt x="5" y="0"/>
                  </a:lnTo>
                  <a:lnTo>
                    <a:pt x="0" y="3"/>
                  </a:lnTo>
                  <a:lnTo>
                    <a:pt x="33" y="24"/>
                  </a:lnTo>
                  <a:lnTo>
                    <a:pt x="43" y="29"/>
                  </a:lnTo>
                  <a:lnTo>
                    <a:pt x="51" y="33"/>
                  </a:lnTo>
                  <a:lnTo>
                    <a:pt x="60" y="36"/>
                  </a:lnTo>
                  <a:lnTo>
                    <a:pt x="67" y="38"/>
                  </a:lnTo>
                  <a:lnTo>
                    <a:pt x="75" y="38"/>
                  </a:lnTo>
                  <a:lnTo>
                    <a:pt x="83" y="39"/>
                  </a:lnTo>
                  <a:lnTo>
                    <a:pt x="90" y="38"/>
                  </a:lnTo>
                  <a:lnTo>
                    <a:pt x="98" y="38"/>
                  </a:lnTo>
                  <a:lnTo>
                    <a:pt x="102" y="38"/>
                  </a:lnTo>
                  <a:lnTo>
                    <a:pt x="105" y="37"/>
                  </a:lnTo>
                  <a:lnTo>
                    <a:pt x="108" y="37"/>
                  </a:lnTo>
                  <a:lnTo>
                    <a:pt x="110" y="37"/>
                  </a:lnTo>
                  <a:lnTo>
                    <a:pt x="113" y="36"/>
                  </a:lnTo>
                  <a:lnTo>
                    <a:pt x="117" y="36"/>
                  </a:lnTo>
                  <a:lnTo>
                    <a:pt x="121" y="36"/>
                  </a:lnTo>
                  <a:lnTo>
                    <a:pt x="126" y="36"/>
                  </a:lnTo>
                  <a:lnTo>
                    <a:pt x="131" y="36"/>
                  </a:lnTo>
                  <a:lnTo>
                    <a:pt x="138" y="37"/>
                  </a:lnTo>
                  <a:lnTo>
                    <a:pt x="146" y="38"/>
                  </a:lnTo>
                  <a:lnTo>
                    <a:pt x="154" y="40"/>
                  </a:lnTo>
                  <a:lnTo>
                    <a:pt x="163" y="44"/>
                  </a:lnTo>
                  <a:lnTo>
                    <a:pt x="171" y="48"/>
                  </a:lnTo>
                  <a:lnTo>
                    <a:pt x="178" y="54"/>
                  </a:lnTo>
                  <a:lnTo>
                    <a:pt x="184" y="62"/>
                  </a:lnTo>
                  <a:lnTo>
                    <a:pt x="187" y="67"/>
                  </a:lnTo>
                  <a:lnTo>
                    <a:pt x="188" y="69"/>
                  </a:lnTo>
                  <a:lnTo>
                    <a:pt x="188" y="71"/>
                  </a:lnTo>
                  <a:lnTo>
                    <a:pt x="187" y="73"/>
                  </a:lnTo>
                  <a:lnTo>
                    <a:pt x="186" y="75"/>
                  </a:lnTo>
                  <a:lnTo>
                    <a:pt x="183" y="76"/>
                  </a:lnTo>
                  <a:lnTo>
                    <a:pt x="178" y="78"/>
                  </a:lnTo>
                  <a:lnTo>
                    <a:pt x="174" y="79"/>
                  </a:lnTo>
                  <a:lnTo>
                    <a:pt x="167" y="80"/>
                  </a:lnTo>
                  <a:lnTo>
                    <a:pt x="162" y="81"/>
                  </a:lnTo>
                  <a:lnTo>
                    <a:pt x="157" y="82"/>
                  </a:lnTo>
                  <a:lnTo>
                    <a:pt x="153" y="83"/>
                  </a:lnTo>
                  <a:lnTo>
                    <a:pt x="148" y="85"/>
                  </a:lnTo>
                  <a:lnTo>
                    <a:pt x="144" y="86"/>
                  </a:lnTo>
                  <a:lnTo>
                    <a:pt x="140" y="88"/>
                  </a:lnTo>
                  <a:lnTo>
                    <a:pt x="136" y="90"/>
                  </a:lnTo>
                  <a:lnTo>
                    <a:pt x="133" y="92"/>
                  </a:lnTo>
                  <a:lnTo>
                    <a:pt x="132" y="94"/>
                  </a:lnTo>
                  <a:lnTo>
                    <a:pt x="131" y="95"/>
                  </a:lnTo>
                  <a:lnTo>
                    <a:pt x="131" y="97"/>
                  </a:lnTo>
                  <a:lnTo>
                    <a:pt x="130" y="99"/>
                  </a:lnTo>
                  <a:lnTo>
                    <a:pt x="130" y="100"/>
                  </a:lnTo>
                  <a:lnTo>
                    <a:pt x="130" y="102"/>
                  </a:lnTo>
                  <a:lnTo>
                    <a:pt x="130" y="104"/>
                  </a:lnTo>
                  <a:lnTo>
                    <a:pt x="131" y="106"/>
                  </a:lnTo>
                  <a:lnTo>
                    <a:pt x="133" y="112"/>
                  </a:lnTo>
                  <a:lnTo>
                    <a:pt x="139" y="116"/>
                  </a:lnTo>
                  <a:lnTo>
                    <a:pt x="145" y="121"/>
                  </a:lnTo>
                  <a:lnTo>
                    <a:pt x="152" y="126"/>
                  </a:lnTo>
                  <a:lnTo>
                    <a:pt x="158" y="129"/>
                  </a:lnTo>
                  <a:lnTo>
                    <a:pt x="164" y="132"/>
                  </a:lnTo>
                  <a:lnTo>
                    <a:pt x="169" y="135"/>
                  </a:lnTo>
                  <a:lnTo>
                    <a:pt x="172" y="136"/>
                  </a:lnTo>
                  <a:lnTo>
                    <a:pt x="175" y="131"/>
                  </a:lnTo>
                </a:path>
              </a:pathLst>
            </a:custGeom>
            <a:solidFill>
              <a:srgbClr val="B2B2B2"/>
            </a:solidFill>
            <a:ln w="9525" cap="rnd">
              <a:noFill/>
              <a:round/>
              <a:headEnd/>
              <a:tailEnd/>
            </a:ln>
            <a:effectLst/>
          </p:spPr>
          <p:txBody>
            <a:bodyPr/>
            <a:lstStyle/>
            <a:p>
              <a:endParaRPr lang="en-US"/>
            </a:p>
          </p:txBody>
        </p:sp>
        <p:sp>
          <p:nvSpPr>
            <p:cNvPr id="36105" name="Freeform 265"/>
            <p:cNvSpPr>
              <a:spLocks/>
            </p:cNvSpPr>
            <p:nvPr/>
          </p:nvSpPr>
          <p:spPr bwMode="auto">
            <a:xfrm>
              <a:off x="1166" y="2007"/>
              <a:ext cx="123" cy="59"/>
            </a:xfrm>
            <a:custGeom>
              <a:avLst/>
              <a:gdLst/>
              <a:ahLst/>
              <a:cxnLst>
                <a:cxn ang="0">
                  <a:pos x="81" y="1"/>
                </a:cxn>
                <a:cxn ang="0">
                  <a:pos x="72" y="0"/>
                </a:cxn>
                <a:cxn ang="0">
                  <a:pos x="63" y="0"/>
                </a:cxn>
                <a:cxn ang="0">
                  <a:pos x="56" y="0"/>
                </a:cxn>
                <a:cxn ang="0">
                  <a:pos x="49" y="1"/>
                </a:cxn>
                <a:cxn ang="0">
                  <a:pos x="44" y="3"/>
                </a:cxn>
                <a:cxn ang="0">
                  <a:pos x="40" y="5"/>
                </a:cxn>
                <a:cxn ang="0">
                  <a:pos x="38" y="7"/>
                </a:cxn>
                <a:cxn ang="0">
                  <a:pos x="37" y="7"/>
                </a:cxn>
                <a:cxn ang="0">
                  <a:pos x="0" y="37"/>
                </a:cxn>
                <a:cxn ang="0">
                  <a:pos x="0" y="41"/>
                </a:cxn>
                <a:cxn ang="0">
                  <a:pos x="0" y="40"/>
                </a:cxn>
                <a:cxn ang="0">
                  <a:pos x="3" y="39"/>
                </a:cxn>
                <a:cxn ang="0">
                  <a:pos x="6" y="38"/>
                </a:cxn>
                <a:cxn ang="0">
                  <a:pos x="11" y="36"/>
                </a:cxn>
                <a:cxn ang="0">
                  <a:pos x="17" y="35"/>
                </a:cxn>
                <a:cxn ang="0">
                  <a:pos x="23" y="34"/>
                </a:cxn>
                <a:cxn ang="0">
                  <a:pos x="31" y="34"/>
                </a:cxn>
                <a:cxn ang="0">
                  <a:pos x="39" y="36"/>
                </a:cxn>
                <a:cxn ang="0">
                  <a:pos x="50" y="40"/>
                </a:cxn>
                <a:cxn ang="0">
                  <a:pos x="59" y="43"/>
                </a:cxn>
                <a:cxn ang="0">
                  <a:pos x="65" y="46"/>
                </a:cxn>
                <a:cxn ang="0">
                  <a:pos x="70" y="48"/>
                </a:cxn>
                <a:cxn ang="0">
                  <a:pos x="75" y="50"/>
                </a:cxn>
                <a:cxn ang="0">
                  <a:pos x="78" y="52"/>
                </a:cxn>
                <a:cxn ang="0">
                  <a:pos x="81" y="54"/>
                </a:cxn>
                <a:cxn ang="0">
                  <a:pos x="85" y="55"/>
                </a:cxn>
                <a:cxn ang="0">
                  <a:pos x="101" y="58"/>
                </a:cxn>
                <a:cxn ang="0">
                  <a:pos x="112" y="57"/>
                </a:cxn>
                <a:cxn ang="0">
                  <a:pos x="119" y="51"/>
                </a:cxn>
                <a:cxn ang="0">
                  <a:pos x="122" y="44"/>
                </a:cxn>
                <a:cxn ang="0">
                  <a:pos x="122" y="37"/>
                </a:cxn>
                <a:cxn ang="0">
                  <a:pos x="121" y="29"/>
                </a:cxn>
                <a:cxn ang="0">
                  <a:pos x="119" y="23"/>
                </a:cxn>
                <a:cxn ang="0">
                  <a:pos x="117" y="20"/>
                </a:cxn>
                <a:cxn ang="0">
                  <a:pos x="115" y="19"/>
                </a:cxn>
                <a:cxn ang="0">
                  <a:pos x="114" y="17"/>
                </a:cxn>
                <a:cxn ang="0">
                  <a:pos x="111" y="15"/>
                </a:cxn>
                <a:cxn ang="0">
                  <a:pos x="107" y="13"/>
                </a:cxn>
                <a:cxn ang="0">
                  <a:pos x="102" y="10"/>
                </a:cxn>
                <a:cxn ang="0">
                  <a:pos x="97" y="7"/>
                </a:cxn>
                <a:cxn ang="0">
                  <a:pos x="90" y="4"/>
                </a:cxn>
                <a:cxn ang="0">
                  <a:pos x="81" y="1"/>
                </a:cxn>
              </a:cxnLst>
              <a:rect l="0" t="0" r="r" b="b"/>
              <a:pathLst>
                <a:path w="123" h="59">
                  <a:moveTo>
                    <a:pt x="81" y="1"/>
                  </a:moveTo>
                  <a:lnTo>
                    <a:pt x="72" y="0"/>
                  </a:lnTo>
                  <a:lnTo>
                    <a:pt x="63" y="0"/>
                  </a:lnTo>
                  <a:lnTo>
                    <a:pt x="56" y="0"/>
                  </a:lnTo>
                  <a:lnTo>
                    <a:pt x="49" y="1"/>
                  </a:lnTo>
                  <a:lnTo>
                    <a:pt x="44" y="3"/>
                  </a:lnTo>
                  <a:lnTo>
                    <a:pt x="40" y="5"/>
                  </a:lnTo>
                  <a:lnTo>
                    <a:pt x="38" y="7"/>
                  </a:lnTo>
                  <a:lnTo>
                    <a:pt x="37" y="7"/>
                  </a:lnTo>
                  <a:lnTo>
                    <a:pt x="0" y="37"/>
                  </a:lnTo>
                  <a:lnTo>
                    <a:pt x="0" y="41"/>
                  </a:lnTo>
                  <a:lnTo>
                    <a:pt x="0" y="40"/>
                  </a:lnTo>
                  <a:lnTo>
                    <a:pt x="3" y="39"/>
                  </a:lnTo>
                  <a:lnTo>
                    <a:pt x="6" y="38"/>
                  </a:lnTo>
                  <a:lnTo>
                    <a:pt x="11" y="36"/>
                  </a:lnTo>
                  <a:lnTo>
                    <a:pt x="17" y="35"/>
                  </a:lnTo>
                  <a:lnTo>
                    <a:pt x="23" y="34"/>
                  </a:lnTo>
                  <a:lnTo>
                    <a:pt x="31" y="34"/>
                  </a:lnTo>
                  <a:lnTo>
                    <a:pt x="39" y="36"/>
                  </a:lnTo>
                  <a:lnTo>
                    <a:pt x="50" y="40"/>
                  </a:lnTo>
                  <a:lnTo>
                    <a:pt x="59" y="43"/>
                  </a:lnTo>
                  <a:lnTo>
                    <a:pt x="65" y="46"/>
                  </a:lnTo>
                  <a:lnTo>
                    <a:pt x="70" y="48"/>
                  </a:lnTo>
                  <a:lnTo>
                    <a:pt x="75" y="50"/>
                  </a:lnTo>
                  <a:lnTo>
                    <a:pt x="78" y="52"/>
                  </a:lnTo>
                  <a:lnTo>
                    <a:pt x="81" y="54"/>
                  </a:lnTo>
                  <a:lnTo>
                    <a:pt x="85" y="55"/>
                  </a:lnTo>
                  <a:lnTo>
                    <a:pt x="101" y="58"/>
                  </a:lnTo>
                  <a:lnTo>
                    <a:pt x="112" y="57"/>
                  </a:lnTo>
                  <a:lnTo>
                    <a:pt x="119" y="51"/>
                  </a:lnTo>
                  <a:lnTo>
                    <a:pt x="122" y="44"/>
                  </a:lnTo>
                  <a:lnTo>
                    <a:pt x="122" y="37"/>
                  </a:lnTo>
                  <a:lnTo>
                    <a:pt x="121" y="29"/>
                  </a:lnTo>
                  <a:lnTo>
                    <a:pt x="119" y="23"/>
                  </a:lnTo>
                  <a:lnTo>
                    <a:pt x="117" y="20"/>
                  </a:lnTo>
                  <a:lnTo>
                    <a:pt x="115" y="19"/>
                  </a:lnTo>
                  <a:lnTo>
                    <a:pt x="114" y="17"/>
                  </a:lnTo>
                  <a:lnTo>
                    <a:pt x="111" y="15"/>
                  </a:lnTo>
                  <a:lnTo>
                    <a:pt x="107" y="13"/>
                  </a:lnTo>
                  <a:lnTo>
                    <a:pt x="102" y="10"/>
                  </a:lnTo>
                  <a:lnTo>
                    <a:pt x="97" y="7"/>
                  </a:lnTo>
                  <a:lnTo>
                    <a:pt x="90" y="4"/>
                  </a:lnTo>
                  <a:lnTo>
                    <a:pt x="81" y="1"/>
                  </a:lnTo>
                </a:path>
              </a:pathLst>
            </a:custGeom>
            <a:solidFill>
              <a:srgbClr val="DDDDDD"/>
            </a:solidFill>
            <a:ln w="9525" cap="rnd">
              <a:noFill/>
              <a:round/>
              <a:headEnd/>
              <a:tailEnd/>
            </a:ln>
            <a:effectLst/>
          </p:spPr>
          <p:txBody>
            <a:bodyPr/>
            <a:lstStyle/>
            <a:p>
              <a:endParaRPr lang="en-US"/>
            </a:p>
          </p:txBody>
        </p:sp>
        <p:sp>
          <p:nvSpPr>
            <p:cNvPr id="36106" name="Freeform 266"/>
            <p:cNvSpPr>
              <a:spLocks/>
            </p:cNvSpPr>
            <p:nvPr/>
          </p:nvSpPr>
          <p:spPr bwMode="auto">
            <a:xfrm>
              <a:off x="1186" y="2008"/>
              <a:ext cx="39" cy="34"/>
            </a:xfrm>
            <a:custGeom>
              <a:avLst/>
              <a:gdLst/>
              <a:ahLst/>
              <a:cxnLst>
                <a:cxn ang="0">
                  <a:pos x="0" y="33"/>
                </a:cxn>
                <a:cxn ang="0">
                  <a:pos x="0" y="33"/>
                </a:cxn>
                <a:cxn ang="0">
                  <a:pos x="0" y="33"/>
                </a:cxn>
                <a:cxn ang="0">
                  <a:pos x="0" y="33"/>
                </a:cxn>
                <a:cxn ang="0">
                  <a:pos x="0" y="32"/>
                </a:cxn>
                <a:cxn ang="0">
                  <a:pos x="0" y="31"/>
                </a:cxn>
                <a:cxn ang="0">
                  <a:pos x="0" y="31"/>
                </a:cxn>
                <a:cxn ang="0">
                  <a:pos x="0" y="30"/>
                </a:cxn>
                <a:cxn ang="0">
                  <a:pos x="0" y="29"/>
                </a:cxn>
                <a:cxn ang="0">
                  <a:pos x="1" y="28"/>
                </a:cxn>
                <a:cxn ang="0">
                  <a:pos x="6" y="24"/>
                </a:cxn>
                <a:cxn ang="0">
                  <a:pos x="11" y="20"/>
                </a:cxn>
                <a:cxn ang="0">
                  <a:pos x="18" y="14"/>
                </a:cxn>
                <a:cxn ang="0">
                  <a:pos x="24" y="9"/>
                </a:cxn>
                <a:cxn ang="0">
                  <a:pos x="30" y="4"/>
                </a:cxn>
                <a:cxn ang="0">
                  <a:pos x="34" y="0"/>
                </a:cxn>
                <a:cxn ang="0">
                  <a:pos x="37" y="0"/>
                </a:cxn>
                <a:cxn ang="0">
                  <a:pos x="37" y="0"/>
                </a:cxn>
                <a:cxn ang="0">
                  <a:pos x="37" y="0"/>
                </a:cxn>
                <a:cxn ang="0">
                  <a:pos x="37" y="0"/>
                </a:cxn>
                <a:cxn ang="0">
                  <a:pos x="38" y="0"/>
                </a:cxn>
                <a:cxn ang="0">
                  <a:pos x="37" y="0"/>
                </a:cxn>
                <a:cxn ang="0">
                  <a:pos x="37" y="0"/>
                </a:cxn>
                <a:cxn ang="0">
                  <a:pos x="37" y="0"/>
                </a:cxn>
                <a:cxn ang="0">
                  <a:pos x="36" y="0"/>
                </a:cxn>
                <a:cxn ang="0">
                  <a:pos x="31" y="4"/>
                </a:cxn>
                <a:cxn ang="0">
                  <a:pos x="25" y="9"/>
                </a:cxn>
                <a:cxn ang="0">
                  <a:pos x="19" y="14"/>
                </a:cxn>
                <a:cxn ang="0">
                  <a:pos x="13" y="20"/>
                </a:cxn>
                <a:cxn ang="0">
                  <a:pos x="7" y="24"/>
                </a:cxn>
                <a:cxn ang="0">
                  <a:pos x="2" y="28"/>
                </a:cxn>
                <a:cxn ang="0">
                  <a:pos x="0" y="29"/>
                </a:cxn>
                <a:cxn ang="0">
                  <a:pos x="0" y="30"/>
                </a:cxn>
                <a:cxn ang="0">
                  <a:pos x="0" y="31"/>
                </a:cxn>
                <a:cxn ang="0">
                  <a:pos x="0" y="31"/>
                </a:cxn>
                <a:cxn ang="0">
                  <a:pos x="0" y="32"/>
                </a:cxn>
                <a:cxn ang="0">
                  <a:pos x="0" y="32"/>
                </a:cxn>
                <a:cxn ang="0">
                  <a:pos x="0" y="33"/>
                </a:cxn>
                <a:cxn ang="0">
                  <a:pos x="0" y="33"/>
                </a:cxn>
                <a:cxn ang="0">
                  <a:pos x="0" y="33"/>
                </a:cxn>
                <a:cxn ang="0">
                  <a:pos x="0" y="33"/>
                </a:cxn>
              </a:cxnLst>
              <a:rect l="0" t="0" r="r" b="b"/>
              <a:pathLst>
                <a:path w="39" h="34">
                  <a:moveTo>
                    <a:pt x="0" y="33"/>
                  </a:moveTo>
                  <a:lnTo>
                    <a:pt x="0" y="33"/>
                  </a:lnTo>
                  <a:lnTo>
                    <a:pt x="0" y="33"/>
                  </a:lnTo>
                  <a:lnTo>
                    <a:pt x="0" y="33"/>
                  </a:lnTo>
                  <a:lnTo>
                    <a:pt x="0" y="32"/>
                  </a:lnTo>
                  <a:lnTo>
                    <a:pt x="0" y="31"/>
                  </a:lnTo>
                  <a:lnTo>
                    <a:pt x="0" y="31"/>
                  </a:lnTo>
                  <a:lnTo>
                    <a:pt x="0" y="30"/>
                  </a:lnTo>
                  <a:lnTo>
                    <a:pt x="0" y="29"/>
                  </a:lnTo>
                  <a:lnTo>
                    <a:pt x="1" y="28"/>
                  </a:lnTo>
                  <a:lnTo>
                    <a:pt x="6" y="24"/>
                  </a:lnTo>
                  <a:lnTo>
                    <a:pt x="11" y="20"/>
                  </a:lnTo>
                  <a:lnTo>
                    <a:pt x="18" y="14"/>
                  </a:lnTo>
                  <a:lnTo>
                    <a:pt x="24" y="9"/>
                  </a:lnTo>
                  <a:lnTo>
                    <a:pt x="30" y="4"/>
                  </a:lnTo>
                  <a:lnTo>
                    <a:pt x="34" y="0"/>
                  </a:lnTo>
                  <a:lnTo>
                    <a:pt x="37" y="0"/>
                  </a:lnTo>
                  <a:lnTo>
                    <a:pt x="37" y="0"/>
                  </a:lnTo>
                  <a:lnTo>
                    <a:pt x="37" y="0"/>
                  </a:lnTo>
                  <a:lnTo>
                    <a:pt x="37" y="0"/>
                  </a:lnTo>
                  <a:lnTo>
                    <a:pt x="38" y="0"/>
                  </a:lnTo>
                  <a:lnTo>
                    <a:pt x="37" y="0"/>
                  </a:lnTo>
                  <a:lnTo>
                    <a:pt x="37" y="0"/>
                  </a:lnTo>
                  <a:lnTo>
                    <a:pt x="37" y="0"/>
                  </a:lnTo>
                  <a:lnTo>
                    <a:pt x="36" y="0"/>
                  </a:lnTo>
                  <a:lnTo>
                    <a:pt x="31" y="4"/>
                  </a:lnTo>
                  <a:lnTo>
                    <a:pt x="25" y="9"/>
                  </a:lnTo>
                  <a:lnTo>
                    <a:pt x="19" y="14"/>
                  </a:lnTo>
                  <a:lnTo>
                    <a:pt x="13" y="20"/>
                  </a:lnTo>
                  <a:lnTo>
                    <a:pt x="7" y="24"/>
                  </a:lnTo>
                  <a:lnTo>
                    <a:pt x="2" y="28"/>
                  </a:lnTo>
                  <a:lnTo>
                    <a:pt x="0" y="29"/>
                  </a:lnTo>
                  <a:lnTo>
                    <a:pt x="0" y="30"/>
                  </a:lnTo>
                  <a:lnTo>
                    <a:pt x="0" y="31"/>
                  </a:lnTo>
                  <a:lnTo>
                    <a:pt x="0" y="31"/>
                  </a:lnTo>
                  <a:lnTo>
                    <a:pt x="0" y="32"/>
                  </a:lnTo>
                  <a:lnTo>
                    <a:pt x="0" y="32"/>
                  </a:lnTo>
                  <a:lnTo>
                    <a:pt x="0" y="33"/>
                  </a:lnTo>
                  <a:lnTo>
                    <a:pt x="0" y="33"/>
                  </a:lnTo>
                  <a:lnTo>
                    <a:pt x="0" y="33"/>
                  </a:lnTo>
                  <a:lnTo>
                    <a:pt x="0" y="33"/>
                  </a:lnTo>
                </a:path>
              </a:pathLst>
            </a:custGeom>
            <a:solidFill>
              <a:srgbClr val="7F7F7F"/>
            </a:solidFill>
            <a:ln w="9525" cap="rnd">
              <a:noFill/>
              <a:round/>
              <a:headEnd/>
              <a:tailEnd/>
            </a:ln>
            <a:effectLst/>
          </p:spPr>
          <p:txBody>
            <a:bodyPr/>
            <a:lstStyle/>
            <a:p>
              <a:endParaRPr lang="en-US"/>
            </a:p>
          </p:txBody>
        </p:sp>
        <p:sp>
          <p:nvSpPr>
            <p:cNvPr id="36107" name="Freeform 267"/>
            <p:cNvSpPr>
              <a:spLocks/>
            </p:cNvSpPr>
            <p:nvPr/>
          </p:nvSpPr>
          <p:spPr bwMode="auto">
            <a:xfrm>
              <a:off x="1189" y="2022"/>
              <a:ext cx="17" cy="17"/>
            </a:xfrm>
            <a:custGeom>
              <a:avLst/>
              <a:gdLst/>
              <a:ahLst/>
              <a:cxnLst>
                <a:cxn ang="0">
                  <a:pos x="1" y="12"/>
                </a:cxn>
                <a:cxn ang="0">
                  <a:pos x="1" y="12"/>
                </a:cxn>
                <a:cxn ang="0">
                  <a:pos x="2" y="12"/>
                </a:cxn>
                <a:cxn ang="0">
                  <a:pos x="4" y="8"/>
                </a:cxn>
                <a:cxn ang="0">
                  <a:pos x="6" y="8"/>
                </a:cxn>
                <a:cxn ang="0">
                  <a:pos x="8" y="4"/>
                </a:cxn>
                <a:cxn ang="0">
                  <a:pos x="10" y="0"/>
                </a:cxn>
                <a:cxn ang="0">
                  <a:pos x="12" y="0"/>
                </a:cxn>
                <a:cxn ang="0">
                  <a:pos x="13" y="0"/>
                </a:cxn>
                <a:cxn ang="0">
                  <a:pos x="14" y="0"/>
                </a:cxn>
                <a:cxn ang="0">
                  <a:pos x="15" y="0"/>
                </a:cxn>
                <a:cxn ang="0">
                  <a:pos x="16" y="0"/>
                </a:cxn>
                <a:cxn ang="0">
                  <a:pos x="16" y="0"/>
                </a:cxn>
                <a:cxn ang="0">
                  <a:pos x="16" y="0"/>
                </a:cxn>
                <a:cxn ang="0">
                  <a:pos x="16" y="0"/>
                </a:cxn>
                <a:cxn ang="0">
                  <a:pos x="16" y="0"/>
                </a:cxn>
                <a:cxn ang="0">
                  <a:pos x="16" y="0"/>
                </a:cxn>
                <a:cxn ang="0">
                  <a:pos x="15" y="4"/>
                </a:cxn>
                <a:cxn ang="0">
                  <a:pos x="15" y="4"/>
                </a:cxn>
                <a:cxn ang="0">
                  <a:pos x="15" y="4"/>
                </a:cxn>
                <a:cxn ang="0">
                  <a:pos x="15" y="4"/>
                </a:cxn>
                <a:cxn ang="0">
                  <a:pos x="14" y="4"/>
                </a:cxn>
                <a:cxn ang="0">
                  <a:pos x="13" y="4"/>
                </a:cxn>
                <a:cxn ang="0">
                  <a:pos x="12" y="4"/>
                </a:cxn>
                <a:cxn ang="0">
                  <a:pos x="11" y="4"/>
                </a:cxn>
                <a:cxn ang="0">
                  <a:pos x="10" y="4"/>
                </a:cxn>
                <a:cxn ang="0">
                  <a:pos x="8" y="8"/>
                </a:cxn>
                <a:cxn ang="0">
                  <a:pos x="6" y="8"/>
                </a:cxn>
                <a:cxn ang="0">
                  <a:pos x="4" y="12"/>
                </a:cxn>
                <a:cxn ang="0">
                  <a:pos x="3" y="12"/>
                </a:cxn>
                <a:cxn ang="0">
                  <a:pos x="1" y="16"/>
                </a:cxn>
                <a:cxn ang="0">
                  <a:pos x="0" y="16"/>
                </a:cxn>
                <a:cxn ang="0">
                  <a:pos x="0" y="16"/>
                </a:cxn>
                <a:cxn ang="0">
                  <a:pos x="1" y="12"/>
                </a:cxn>
              </a:cxnLst>
              <a:rect l="0" t="0" r="r" b="b"/>
              <a:pathLst>
                <a:path w="17" h="17">
                  <a:moveTo>
                    <a:pt x="1" y="12"/>
                  </a:moveTo>
                  <a:lnTo>
                    <a:pt x="1" y="12"/>
                  </a:lnTo>
                  <a:lnTo>
                    <a:pt x="2" y="12"/>
                  </a:lnTo>
                  <a:lnTo>
                    <a:pt x="4" y="8"/>
                  </a:lnTo>
                  <a:lnTo>
                    <a:pt x="6" y="8"/>
                  </a:lnTo>
                  <a:lnTo>
                    <a:pt x="8" y="4"/>
                  </a:lnTo>
                  <a:lnTo>
                    <a:pt x="10" y="0"/>
                  </a:lnTo>
                  <a:lnTo>
                    <a:pt x="12" y="0"/>
                  </a:lnTo>
                  <a:lnTo>
                    <a:pt x="13" y="0"/>
                  </a:lnTo>
                  <a:lnTo>
                    <a:pt x="14" y="0"/>
                  </a:lnTo>
                  <a:lnTo>
                    <a:pt x="15" y="0"/>
                  </a:lnTo>
                  <a:lnTo>
                    <a:pt x="16" y="0"/>
                  </a:lnTo>
                  <a:lnTo>
                    <a:pt x="16" y="0"/>
                  </a:lnTo>
                  <a:lnTo>
                    <a:pt x="16" y="0"/>
                  </a:lnTo>
                  <a:lnTo>
                    <a:pt x="16" y="0"/>
                  </a:lnTo>
                  <a:lnTo>
                    <a:pt x="16" y="0"/>
                  </a:lnTo>
                  <a:lnTo>
                    <a:pt x="16" y="0"/>
                  </a:lnTo>
                  <a:lnTo>
                    <a:pt x="15" y="4"/>
                  </a:lnTo>
                  <a:lnTo>
                    <a:pt x="15" y="4"/>
                  </a:lnTo>
                  <a:lnTo>
                    <a:pt x="15" y="4"/>
                  </a:lnTo>
                  <a:lnTo>
                    <a:pt x="15" y="4"/>
                  </a:lnTo>
                  <a:lnTo>
                    <a:pt x="14" y="4"/>
                  </a:lnTo>
                  <a:lnTo>
                    <a:pt x="13" y="4"/>
                  </a:lnTo>
                  <a:lnTo>
                    <a:pt x="12" y="4"/>
                  </a:lnTo>
                  <a:lnTo>
                    <a:pt x="11" y="4"/>
                  </a:lnTo>
                  <a:lnTo>
                    <a:pt x="10" y="4"/>
                  </a:lnTo>
                  <a:lnTo>
                    <a:pt x="8" y="8"/>
                  </a:lnTo>
                  <a:lnTo>
                    <a:pt x="6" y="8"/>
                  </a:lnTo>
                  <a:lnTo>
                    <a:pt x="4" y="12"/>
                  </a:lnTo>
                  <a:lnTo>
                    <a:pt x="3" y="12"/>
                  </a:lnTo>
                  <a:lnTo>
                    <a:pt x="1" y="16"/>
                  </a:lnTo>
                  <a:lnTo>
                    <a:pt x="0" y="16"/>
                  </a:lnTo>
                  <a:lnTo>
                    <a:pt x="0" y="16"/>
                  </a:lnTo>
                  <a:lnTo>
                    <a:pt x="1" y="12"/>
                  </a:lnTo>
                </a:path>
              </a:pathLst>
            </a:custGeom>
            <a:solidFill>
              <a:srgbClr val="7F7F7F"/>
            </a:solidFill>
            <a:ln w="9525" cap="rnd">
              <a:noFill/>
              <a:round/>
              <a:headEnd/>
              <a:tailEnd/>
            </a:ln>
            <a:effectLst/>
          </p:spPr>
          <p:txBody>
            <a:bodyPr/>
            <a:lstStyle/>
            <a:p>
              <a:endParaRPr lang="en-US"/>
            </a:p>
          </p:txBody>
        </p:sp>
        <p:sp>
          <p:nvSpPr>
            <p:cNvPr id="36108" name="Freeform 268"/>
            <p:cNvSpPr>
              <a:spLocks/>
            </p:cNvSpPr>
            <p:nvPr/>
          </p:nvSpPr>
          <p:spPr bwMode="auto">
            <a:xfrm>
              <a:off x="499" y="1824"/>
              <a:ext cx="539" cy="297"/>
            </a:xfrm>
            <a:custGeom>
              <a:avLst/>
              <a:gdLst/>
              <a:ahLst/>
              <a:cxnLst>
                <a:cxn ang="0">
                  <a:pos x="174" y="296"/>
                </a:cxn>
                <a:cxn ang="0">
                  <a:pos x="538" y="194"/>
                </a:cxn>
                <a:cxn ang="0">
                  <a:pos x="538" y="147"/>
                </a:cxn>
                <a:cxn ang="0">
                  <a:pos x="289" y="0"/>
                </a:cxn>
                <a:cxn ang="0">
                  <a:pos x="0" y="173"/>
                </a:cxn>
                <a:cxn ang="0">
                  <a:pos x="0" y="196"/>
                </a:cxn>
                <a:cxn ang="0">
                  <a:pos x="174" y="296"/>
                </a:cxn>
              </a:cxnLst>
              <a:rect l="0" t="0" r="r" b="b"/>
              <a:pathLst>
                <a:path w="539" h="297">
                  <a:moveTo>
                    <a:pt x="174" y="296"/>
                  </a:moveTo>
                  <a:lnTo>
                    <a:pt x="538" y="194"/>
                  </a:lnTo>
                  <a:lnTo>
                    <a:pt x="538" y="147"/>
                  </a:lnTo>
                  <a:lnTo>
                    <a:pt x="289" y="0"/>
                  </a:lnTo>
                  <a:lnTo>
                    <a:pt x="0" y="173"/>
                  </a:lnTo>
                  <a:lnTo>
                    <a:pt x="0" y="196"/>
                  </a:lnTo>
                  <a:lnTo>
                    <a:pt x="174" y="296"/>
                  </a:lnTo>
                </a:path>
              </a:pathLst>
            </a:custGeom>
            <a:solidFill>
              <a:srgbClr val="868686"/>
            </a:solidFill>
            <a:ln w="9525" cap="rnd">
              <a:noFill/>
              <a:round/>
              <a:headEnd/>
              <a:tailEnd/>
            </a:ln>
            <a:effectLst/>
          </p:spPr>
          <p:txBody>
            <a:bodyPr/>
            <a:lstStyle/>
            <a:p>
              <a:endParaRPr lang="en-US"/>
            </a:p>
          </p:txBody>
        </p:sp>
        <p:sp>
          <p:nvSpPr>
            <p:cNvPr id="36109" name="Freeform 269"/>
            <p:cNvSpPr>
              <a:spLocks/>
            </p:cNvSpPr>
            <p:nvPr/>
          </p:nvSpPr>
          <p:spPr bwMode="auto">
            <a:xfrm>
              <a:off x="490" y="1770"/>
              <a:ext cx="553" cy="318"/>
            </a:xfrm>
            <a:custGeom>
              <a:avLst/>
              <a:gdLst/>
              <a:ahLst/>
              <a:cxnLst>
                <a:cxn ang="0">
                  <a:pos x="181" y="317"/>
                </a:cxn>
                <a:cxn ang="0">
                  <a:pos x="552" y="214"/>
                </a:cxn>
                <a:cxn ang="0">
                  <a:pos x="552" y="88"/>
                </a:cxn>
                <a:cxn ang="0">
                  <a:pos x="393" y="0"/>
                </a:cxn>
                <a:cxn ang="0">
                  <a:pos x="0" y="105"/>
                </a:cxn>
                <a:cxn ang="0">
                  <a:pos x="0" y="212"/>
                </a:cxn>
                <a:cxn ang="0">
                  <a:pos x="181" y="317"/>
                </a:cxn>
              </a:cxnLst>
              <a:rect l="0" t="0" r="r" b="b"/>
              <a:pathLst>
                <a:path w="553" h="318">
                  <a:moveTo>
                    <a:pt x="181" y="317"/>
                  </a:moveTo>
                  <a:lnTo>
                    <a:pt x="552" y="214"/>
                  </a:lnTo>
                  <a:lnTo>
                    <a:pt x="552" y="88"/>
                  </a:lnTo>
                  <a:lnTo>
                    <a:pt x="393" y="0"/>
                  </a:lnTo>
                  <a:lnTo>
                    <a:pt x="0" y="105"/>
                  </a:lnTo>
                  <a:lnTo>
                    <a:pt x="0" y="212"/>
                  </a:lnTo>
                  <a:lnTo>
                    <a:pt x="181" y="317"/>
                  </a:lnTo>
                </a:path>
              </a:pathLst>
            </a:custGeom>
            <a:solidFill>
              <a:srgbClr val="DDDDDD"/>
            </a:solidFill>
            <a:ln w="9525" cap="rnd">
              <a:noFill/>
              <a:round/>
              <a:headEnd/>
              <a:tailEnd/>
            </a:ln>
            <a:effectLst/>
          </p:spPr>
          <p:txBody>
            <a:bodyPr/>
            <a:lstStyle/>
            <a:p>
              <a:endParaRPr lang="en-US"/>
            </a:p>
          </p:txBody>
        </p:sp>
        <p:sp>
          <p:nvSpPr>
            <p:cNvPr id="36110" name="Freeform 270"/>
            <p:cNvSpPr>
              <a:spLocks/>
            </p:cNvSpPr>
            <p:nvPr/>
          </p:nvSpPr>
          <p:spPr bwMode="auto">
            <a:xfrm>
              <a:off x="496" y="1888"/>
              <a:ext cx="177" cy="190"/>
            </a:xfrm>
            <a:custGeom>
              <a:avLst/>
              <a:gdLst/>
              <a:ahLst/>
              <a:cxnLst>
                <a:cxn ang="0">
                  <a:pos x="0" y="92"/>
                </a:cxn>
                <a:cxn ang="0">
                  <a:pos x="0" y="0"/>
                </a:cxn>
                <a:cxn ang="0">
                  <a:pos x="171" y="84"/>
                </a:cxn>
                <a:cxn ang="0">
                  <a:pos x="176" y="189"/>
                </a:cxn>
                <a:cxn ang="0">
                  <a:pos x="0" y="92"/>
                </a:cxn>
              </a:cxnLst>
              <a:rect l="0" t="0" r="r" b="b"/>
              <a:pathLst>
                <a:path w="177" h="190">
                  <a:moveTo>
                    <a:pt x="0" y="92"/>
                  </a:moveTo>
                  <a:lnTo>
                    <a:pt x="0" y="0"/>
                  </a:lnTo>
                  <a:lnTo>
                    <a:pt x="171" y="84"/>
                  </a:lnTo>
                  <a:lnTo>
                    <a:pt x="176" y="189"/>
                  </a:lnTo>
                  <a:lnTo>
                    <a:pt x="0" y="92"/>
                  </a:lnTo>
                </a:path>
              </a:pathLst>
            </a:custGeom>
            <a:solidFill>
              <a:srgbClr val="B2B2B2"/>
            </a:solidFill>
            <a:ln w="9525" cap="rnd">
              <a:noFill/>
              <a:round/>
              <a:headEnd/>
              <a:tailEnd/>
            </a:ln>
            <a:effectLst/>
          </p:spPr>
          <p:txBody>
            <a:bodyPr/>
            <a:lstStyle/>
            <a:p>
              <a:endParaRPr lang="en-US"/>
            </a:p>
          </p:txBody>
        </p:sp>
        <p:sp>
          <p:nvSpPr>
            <p:cNvPr id="36111" name="Freeform 271"/>
            <p:cNvSpPr>
              <a:spLocks/>
            </p:cNvSpPr>
            <p:nvPr/>
          </p:nvSpPr>
          <p:spPr bwMode="auto">
            <a:xfrm>
              <a:off x="689" y="2019"/>
              <a:ext cx="467" cy="179"/>
            </a:xfrm>
            <a:custGeom>
              <a:avLst/>
              <a:gdLst/>
              <a:ahLst/>
              <a:cxnLst>
                <a:cxn ang="0">
                  <a:pos x="83" y="178"/>
                </a:cxn>
                <a:cxn ang="0">
                  <a:pos x="466" y="74"/>
                </a:cxn>
                <a:cxn ang="0">
                  <a:pos x="334" y="0"/>
                </a:cxn>
                <a:cxn ang="0">
                  <a:pos x="0" y="83"/>
                </a:cxn>
                <a:cxn ang="0">
                  <a:pos x="83" y="178"/>
                </a:cxn>
              </a:cxnLst>
              <a:rect l="0" t="0" r="r" b="b"/>
              <a:pathLst>
                <a:path w="467" h="179">
                  <a:moveTo>
                    <a:pt x="83" y="178"/>
                  </a:moveTo>
                  <a:lnTo>
                    <a:pt x="466" y="74"/>
                  </a:lnTo>
                  <a:lnTo>
                    <a:pt x="334" y="0"/>
                  </a:lnTo>
                  <a:lnTo>
                    <a:pt x="0" y="83"/>
                  </a:lnTo>
                  <a:lnTo>
                    <a:pt x="83" y="178"/>
                  </a:lnTo>
                </a:path>
              </a:pathLst>
            </a:custGeom>
            <a:solidFill>
              <a:srgbClr val="868686"/>
            </a:solidFill>
            <a:ln w="9525" cap="rnd">
              <a:noFill/>
              <a:round/>
              <a:headEnd/>
              <a:tailEnd/>
            </a:ln>
            <a:effectLst/>
          </p:spPr>
          <p:txBody>
            <a:bodyPr/>
            <a:lstStyle/>
            <a:p>
              <a:endParaRPr lang="en-US"/>
            </a:p>
          </p:txBody>
        </p:sp>
        <p:sp>
          <p:nvSpPr>
            <p:cNvPr id="36112" name="Freeform 272"/>
            <p:cNvSpPr>
              <a:spLocks/>
            </p:cNvSpPr>
            <p:nvPr/>
          </p:nvSpPr>
          <p:spPr bwMode="auto">
            <a:xfrm>
              <a:off x="692" y="2008"/>
              <a:ext cx="466" cy="181"/>
            </a:xfrm>
            <a:custGeom>
              <a:avLst/>
              <a:gdLst/>
              <a:ahLst/>
              <a:cxnLst>
                <a:cxn ang="0">
                  <a:pos x="83" y="180"/>
                </a:cxn>
                <a:cxn ang="0">
                  <a:pos x="465" y="75"/>
                </a:cxn>
                <a:cxn ang="0">
                  <a:pos x="333" y="0"/>
                </a:cxn>
                <a:cxn ang="0">
                  <a:pos x="0" y="87"/>
                </a:cxn>
                <a:cxn ang="0">
                  <a:pos x="83" y="180"/>
                </a:cxn>
              </a:cxnLst>
              <a:rect l="0" t="0" r="r" b="b"/>
              <a:pathLst>
                <a:path w="466" h="181">
                  <a:moveTo>
                    <a:pt x="83" y="180"/>
                  </a:moveTo>
                  <a:lnTo>
                    <a:pt x="465" y="75"/>
                  </a:lnTo>
                  <a:lnTo>
                    <a:pt x="333" y="0"/>
                  </a:lnTo>
                  <a:lnTo>
                    <a:pt x="0" y="87"/>
                  </a:lnTo>
                  <a:lnTo>
                    <a:pt x="83" y="180"/>
                  </a:lnTo>
                </a:path>
              </a:pathLst>
            </a:custGeom>
            <a:solidFill>
              <a:srgbClr val="DDDDDD"/>
            </a:solidFill>
            <a:ln w="9525" cap="rnd">
              <a:noFill/>
              <a:round/>
              <a:headEnd/>
              <a:tailEnd/>
            </a:ln>
            <a:effectLst/>
          </p:spPr>
          <p:txBody>
            <a:bodyPr/>
            <a:lstStyle/>
            <a:p>
              <a:endParaRPr lang="en-US"/>
            </a:p>
          </p:txBody>
        </p:sp>
        <p:sp>
          <p:nvSpPr>
            <p:cNvPr id="36113" name="Line 273"/>
            <p:cNvSpPr>
              <a:spLocks noChangeShapeType="1"/>
            </p:cNvSpPr>
            <p:nvPr/>
          </p:nvSpPr>
          <p:spPr bwMode="auto">
            <a:xfrm flipV="1">
              <a:off x="704" y="1899"/>
              <a:ext cx="299" cy="82"/>
            </a:xfrm>
            <a:prstGeom prst="line">
              <a:avLst/>
            </a:prstGeom>
            <a:noFill/>
            <a:ln w="9525">
              <a:noFill/>
              <a:round/>
              <a:headEnd type="none" w="sm" len="sm"/>
              <a:tailEnd type="none" w="sm" len="sm"/>
            </a:ln>
            <a:effectLst/>
          </p:spPr>
          <p:txBody>
            <a:bodyPr/>
            <a:lstStyle/>
            <a:p>
              <a:endParaRPr lang="en-US"/>
            </a:p>
          </p:txBody>
        </p:sp>
        <p:sp>
          <p:nvSpPr>
            <p:cNvPr id="36114" name="Freeform 274"/>
            <p:cNvSpPr>
              <a:spLocks/>
            </p:cNvSpPr>
            <p:nvPr/>
          </p:nvSpPr>
          <p:spPr bwMode="auto">
            <a:xfrm>
              <a:off x="704" y="1899"/>
              <a:ext cx="300" cy="83"/>
            </a:xfrm>
            <a:custGeom>
              <a:avLst/>
              <a:gdLst/>
              <a:ahLst/>
              <a:cxnLst>
                <a:cxn ang="0">
                  <a:pos x="0" y="82"/>
                </a:cxn>
                <a:cxn ang="0">
                  <a:pos x="299" y="0"/>
                </a:cxn>
                <a:cxn ang="0">
                  <a:pos x="0" y="82"/>
                </a:cxn>
              </a:cxnLst>
              <a:rect l="0" t="0" r="r" b="b"/>
              <a:pathLst>
                <a:path w="300" h="83">
                  <a:moveTo>
                    <a:pt x="0" y="82"/>
                  </a:moveTo>
                  <a:lnTo>
                    <a:pt x="299" y="0"/>
                  </a:lnTo>
                  <a:lnTo>
                    <a:pt x="0" y="82"/>
                  </a:lnTo>
                </a:path>
              </a:pathLst>
            </a:custGeom>
            <a:noFill/>
            <a:ln w="12700" cap="rnd" cmpd="sng">
              <a:solidFill>
                <a:srgbClr val="B2B2B2"/>
              </a:solidFill>
              <a:prstDash val="solid"/>
              <a:round/>
              <a:headEnd type="none" w="sm" len="sm"/>
              <a:tailEnd type="none" w="sm" len="sm"/>
            </a:ln>
            <a:effectLst/>
          </p:spPr>
          <p:txBody>
            <a:bodyPr/>
            <a:lstStyle/>
            <a:p>
              <a:endParaRPr lang="en-US"/>
            </a:p>
          </p:txBody>
        </p:sp>
        <p:sp>
          <p:nvSpPr>
            <p:cNvPr id="36115" name="Freeform 275"/>
            <p:cNvSpPr>
              <a:spLocks/>
            </p:cNvSpPr>
            <p:nvPr/>
          </p:nvSpPr>
          <p:spPr bwMode="auto">
            <a:xfrm>
              <a:off x="721" y="1961"/>
              <a:ext cx="63" cy="25"/>
            </a:xfrm>
            <a:custGeom>
              <a:avLst/>
              <a:gdLst/>
              <a:ahLst/>
              <a:cxnLst>
                <a:cxn ang="0">
                  <a:pos x="0" y="16"/>
                </a:cxn>
                <a:cxn ang="0">
                  <a:pos x="61" y="0"/>
                </a:cxn>
                <a:cxn ang="0">
                  <a:pos x="62" y="7"/>
                </a:cxn>
                <a:cxn ang="0">
                  <a:pos x="0" y="24"/>
                </a:cxn>
                <a:cxn ang="0">
                  <a:pos x="0" y="16"/>
                </a:cxn>
              </a:cxnLst>
              <a:rect l="0" t="0" r="r" b="b"/>
              <a:pathLst>
                <a:path w="63" h="25">
                  <a:moveTo>
                    <a:pt x="0" y="16"/>
                  </a:moveTo>
                  <a:lnTo>
                    <a:pt x="61" y="0"/>
                  </a:lnTo>
                  <a:lnTo>
                    <a:pt x="62" y="7"/>
                  </a:lnTo>
                  <a:lnTo>
                    <a:pt x="0" y="24"/>
                  </a:lnTo>
                  <a:lnTo>
                    <a:pt x="0" y="16"/>
                  </a:lnTo>
                </a:path>
              </a:pathLst>
            </a:custGeom>
            <a:solidFill>
              <a:srgbClr val="4C4C4C"/>
            </a:solidFill>
            <a:ln w="9525" cap="rnd">
              <a:noFill/>
              <a:round/>
              <a:headEnd/>
              <a:tailEnd/>
            </a:ln>
            <a:effectLst/>
          </p:spPr>
          <p:txBody>
            <a:bodyPr/>
            <a:lstStyle/>
            <a:p>
              <a:endParaRPr lang="en-US"/>
            </a:p>
          </p:txBody>
        </p:sp>
        <p:sp>
          <p:nvSpPr>
            <p:cNvPr id="36116" name="Freeform 276"/>
            <p:cNvSpPr>
              <a:spLocks/>
            </p:cNvSpPr>
            <p:nvPr/>
          </p:nvSpPr>
          <p:spPr bwMode="auto">
            <a:xfrm>
              <a:off x="721" y="1961"/>
              <a:ext cx="63" cy="25"/>
            </a:xfrm>
            <a:custGeom>
              <a:avLst/>
              <a:gdLst/>
              <a:ahLst/>
              <a:cxnLst>
                <a:cxn ang="0">
                  <a:pos x="0" y="16"/>
                </a:cxn>
                <a:cxn ang="0">
                  <a:pos x="61" y="0"/>
                </a:cxn>
                <a:cxn ang="0">
                  <a:pos x="62" y="7"/>
                </a:cxn>
                <a:cxn ang="0">
                  <a:pos x="0" y="24"/>
                </a:cxn>
                <a:cxn ang="0">
                  <a:pos x="0" y="16"/>
                </a:cxn>
              </a:cxnLst>
              <a:rect l="0" t="0" r="r" b="b"/>
              <a:pathLst>
                <a:path w="63" h="25">
                  <a:moveTo>
                    <a:pt x="0" y="16"/>
                  </a:moveTo>
                  <a:lnTo>
                    <a:pt x="61" y="0"/>
                  </a:lnTo>
                  <a:lnTo>
                    <a:pt x="62" y="7"/>
                  </a:lnTo>
                  <a:lnTo>
                    <a:pt x="0" y="24"/>
                  </a:lnTo>
                  <a:lnTo>
                    <a:pt x="0" y="16"/>
                  </a:lnTo>
                </a:path>
              </a:pathLst>
            </a:custGeom>
            <a:solidFill>
              <a:srgbClr val="B2B2B2"/>
            </a:solidFill>
            <a:ln w="9525" cap="rnd">
              <a:noFill/>
              <a:round/>
              <a:headEnd type="none" w="sm" len="sm"/>
              <a:tailEnd type="none" w="sm" len="sm"/>
            </a:ln>
            <a:effectLst/>
          </p:spPr>
          <p:txBody>
            <a:bodyPr/>
            <a:lstStyle/>
            <a:p>
              <a:endParaRPr lang="en-US"/>
            </a:p>
          </p:txBody>
        </p:sp>
        <p:sp>
          <p:nvSpPr>
            <p:cNvPr id="36117" name="Freeform 277"/>
            <p:cNvSpPr>
              <a:spLocks/>
            </p:cNvSpPr>
            <p:nvPr/>
          </p:nvSpPr>
          <p:spPr bwMode="auto">
            <a:xfrm>
              <a:off x="806" y="1939"/>
              <a:ext cx="65" cy="25"/>
            </a:xfrm>
            <a:custGeom>
              <a:avLst/>
              <a:gdLst/>
              <a:ahLst/>
              <a:cxnLst>
                <a:cxn ang="0">
                  <a:pos x="0" y="16"/>
                </a:cxn>
                <a:cxn ang="0">
                  <a:pos x="63" y="0"/>
                </a:cxn>
                <a:cxn ang="0">
                  <a:pos x="64" y="7"/>
                </a:cxn>
                <a:cxn ang="0">
                  <a:pos x="1" y="24"/>
                </a:cxn>
                <a:cxn ang="0">
                  <a:pos x="0" y="16"/>
                </a:cxn>
              </a:cxnLst>
              <a:rect l="0" t="0" r="r" b="b"/>
              <a:pathLst>
                <a:path w="65" h="25">
                  <a:moveTo>
                    <a:pt x="0" y="16"/>
                  </a:moveTo>
                  <a:lnTo>
                    <a:pt x="63" y="0"/>
                  </a:lnTo>
                  <a:lnTo>
                    <a:pt x="64" y="7"/>
                  </a:lnTo>
                  <a:lnTo>
                    <a:pt x="1" y="24"/>
                  </a:lnTo>
                  <a:lnTo>
                    <a:pt x="0" y="16"/>
                  </a:lnTo>
                </a:path>
              </a:pathLst>
            </a:custGeom>
            <a:solidFill>
              <a:srgbClr val="4C4C4C"/>
            </a:solidFill>
            <a:ln w="9525" cap="rnd">
              <a:noFill/>
              <a:round/>
              <a:headEnd/>
              <a:tailEnd/>
            </a:ln>
            <a:effectLst/>
          </p:spPr>
          <p:txBody>
            <a:bodyPr/>
            <a:lstStyle/>
            <a:p>
              <a:endParaRPr lang="en-US"/>
            </a:p>
          </p:txBody>
        </p:sp>
        <p:sp>
          <p:nvSpPr>
            <p:cNvPr id="36118" name="Freeform 278"/>
            <p:cNvSpPr>
              <a:spLocks/>
            </p:cNvSpPr>
            <p:nvPr/>
          </p:nvSpPr>
          <p:spPr bwMode="auto">
            <a:xfrm>
              <a:off x="806" y="1939"/>
              <a:ext cx="65" cy="25"/>
            </a:xfrm>
            <a:custGeom>
              <a:avLst/>
              <a:gdLst/>
              <a:ahLst/>
              <a:cxnLst>
                <a:cxn ang="0">
                  <a:pos x="0" y="16"/>
                </a:cxn>
                <a:cxn ang="0">
                  <a:pos x="63" y="0"/>
                </a:cxn>
                <a:cxn ang="0">
                  <a:pos x="64" y="7"/>
                </a:cxn>
                <a:cxn ang="0">
                  <a:pos x="1" y="24"/>
                </a:cxn>
                <a:cxn ang="0">
                  <a:pos x="0" y="16"/>
                </a:cxn>
              </a:cxnLst>
              <a:rect l="0" t="0" r="r" b="b"/>
              <a:pathLst>
                <a:path w="65" h="25">
                  <a:moveTo>
                    <a:pt x="0" y="16"/>
                  </a:moveTo>
                  <a:lnTo>
                    <a:pt x="63" y="0"/>
                  </a:lnTo>
                  <a:lnTo>
                    <a:pt x="64" y="7"/>
                  </a:lnTo>
                  <a:lnTo>
                    <a:pt x="1" y="24"/>
                  </a:lnTo>
                  <a:lnTo>
                    <a:pt x="0" y="16"/>
                  </a:lnTo>
                </a:path>
              </a:pathLst>
            </a:custGeom>
            <a:solidFill>
              <a:srgbClr val="B2B2B2"/>
            </a:solidFill>
            <a:ln w="9525" cap="rnd">
              <a:noFill/>
              <a:round/>
              <a:headEnd type="none" w="sm" len="sm"/>
              <a:tailEnd type="none" w="sm" len="sm"/>
            </a:ln>
            <a:effectLst/>
          </p:spPr>
          <p:txBody>
            <a:bodyPr/>
            <a:lstStyle/>
            <a:p>
              <a:endParaRPr lang="en-US"/>
            </a:p>
          </p:txBody>
        </p:sp>
        <p:sp>
          <p:nvSpPr>
            <p:cNvPr id="36119" name="Freeform 279"/>
            <p:cNvSpPr>
              <a:spLocks/>
            </p:cNvSpPr>
            <p:nvPr/>
          </p:nvSpPr>
          <p:spPr bwMode="auto">
            <a:xfrm>
              <a:off x="516" y="1519"/>
              <a:ext cx="510" cy="436"/>
            </a:xfrm>
            <a:custGeom>
              <a:avLst/>
              <a:gdLst/>
              <a:ahLst/>
              <a:cxnLst>
                <a:cxn ang="0">
                  <a:pos x="146" y="435"/>
                </a:cxn>
                <a:cxn ang="0">
                  <a:pos x="509" y="339"/>
                </a:cxn>
                <a:cxn ang="0">
                  <a:pos x="497" y="19"/>
                </a:cxn>
                <a:cxn ang="0">
                  <a:pos x="475" y="0"/>
                </a:cxn>
                <a:cxn ang="0">
                  <a:pos x="147" y="87"/>
                </a:cxn>
                <a:cxn ang="0">
                  <a:pos x="70" y="46"/>
                </a:cxn>
                <a:cxn ang="0">
                  <a:pos x="0" y="89"/>
                </a:cxn>
                <a:cxn ang="0">
                  <a:pos x="31" y="346"/>
                </a:cxn>
                <a:cxn ang="0">
                  <a:pos x="146" y="435"/>
                </a:cxn>
              </a:cxnLst>
              <a:rect l="0" t="0" r="r" b="b"/>
              <a:pathLst>
                <a:path w="510" h="436">
                  <a:moveTo>
                    <a:pt x="146" y="435"/>
                  </a:moveTo>
                  <a:lnTo>
                    <a:pt x="509" y="339"/>
                  </a:lnTo>
                  <a:lnTo>
                    <a:pt x="497" y="19"/>
                  </a:lnTo>
                  <a:lnTo>
                    <a:pt x="475" y="0"/>
                  </a:lnTo>
                  <a:lnTo>
                    <a:pt x="147" y="87"/>
                  </a:lnTo>
                  <a:lnTo>
                    <a:pt x="70" y="46"/>
                  </a:lnTo>
                  <a:lnTo>
                    <a:pt x="0" y="89"/>
                  </a:lnTo>
                  <a:lnTo>
                    <a:pt x="31" y="346"/>
                  </a:lnTo>
                  <a:lnTo>
                    <a:pt x="146" y="435"/>
                  </a:lnTo>
                </a:path>
              </a:pathLst>
            </a:custGeom>
            <a:solidFill>
              <a:srgbClr val="4C4C4C"/>
            </a:solidFill>
            <a:ln w="9525" cap="rnd">
              <a:noFill/>
              <a:round/>
              <a:headEnd/>
              <a:tailEnd/>
            </a:ln>
            <a:effectLst/>
          </p:spPr>
          <p:txBody>
            <a:bodyPr/>
            <a:lstStyle/>
            <a:p>
              <a:endParaRPr lang="en-US"/>
            </a:p>
          </p:txBody>
        </p:sp>
        <p:sp>
          <p:nvSpPr>
            <p:cNvPr id="36120" name="Freeform 280"/>
            <p:cNvSpPr>
              <a:spLocks/>
            </p:cNvSpPr>
            <p:nvPr/>
          </p:nvSpPr>
          <p:spPr bwMode="auto">
            <a:xfrm>
              <a:off x="508" y="1503"/>
              <a:ext cx="525" cy="441"/>
            </a:xfrm>
            <a:custGeom>
              <a:avLst/>
              <a:gdLst/>
              <a:ahLst/>
              <a:cxnLst>
                <a:cxn ang="0">
                  <a:pos x="89" y="393"/>
                </a:cxn>
                <a:cxn ang="0">
                  <a:pos x="163" y="440"/>
                </a:cxn>
                <a:cxn ang="0">
                  <a:pos x="524" y="339"/>
                </a:cxn>
                <a:cxn ang="0">
                  <a:pos x="512" y="19"/>
                </a:cxn>
                <a:cxn ang="0">
                  <a:pos x="490" y="0"/>
                </a:cxn>
                <a:cxn ang="0">
                  <a:pos x="161" y="87"/>
                </a:cxn>
                <a:cxn ang="0">
                  <a:pos x="84" y="47"/>
                </a:cxn>
                <a:cxn ang="0">
                  <a:pos x="10" y="77"/>
                </a:cxn>
                <a:cxn ang="0">
                  <a:pos x="0" y="87"/>
                </a:cxn>
                <a:cxn ang="0">
                  <a:pos x="0" y="305"/>
                </a:cxn>
                <a:cxn ang="0">
                  <a:pos x="89" y="393"/>
                </a:cxn>
              </a:cxnLst>
              <a:rect l="0" t="0" r="r" b="b"/>
              <a:pathLst>
                <a:path w="525" h="441">
                  <a:moveTo>
                    <a:pt x="89" y="393"/>
                  </a:moveTo>
                  <a:lnTo>
                    <a:pt x="163" y="440"/>
                  </a:lnTo>
                  <a:lnTo>
                    <a:pt x="524" y="339"/>
                  </a:lnTo>
                  <a:lnTo>
                    <a:pt x="512" y="19"/>
                  </a:lnTo>
                  <a:lnTo>
                    <a:pt x="490" y="0"/>
                  </a:lnTo>
                  <a:lnTo>
                    <a:pt x="161" y="87"/>
                  </a:lnTo>
                  <a:lnTo>
                    <a:pt x="84" y="47"/>
                  </a:lnTo>
                  <a:lnTo>
                    <a:pt x="10" y="77"/>
                  </a:lnTo>
                  <a:lnTo>
                    <a:pt x="0" y="87"/>
                  </a:lnTo>
                  <a:lnTo>
                    <a:pt x="0" y="305"/>
                  </a:lnTo>
                  <a:lnTo>
                    <a:pt x="89" y="393"/>
                  </a:lnTo>
                </a:path>
              </a:pathLst>
            </a:custGeom>
            <a:solidFill>
              <a:srgbClr val="DDDDDD"/>
            </a:solidFill>
            <a:ln w="9525" cap="rnd">
              <a:noFill/>
              <a:round/>
              <a:headEnd/>
              <a:tailEnd/>
            </a:ln>
            <a:effectLst/>
          </p:spPr>
          <p:txBody>
            <a:bodyPr/>
            <a:lstStyle/>
            <a:p>
              <a:endParaRPr lang="en-US"/>
            </a:p>
          </p:txBody>
        </p:sp>
        <p:sp>
          <p:nvSpPr>
            <p:cNvPr id="36121" name="Freeform 281"/>
            <p:cNvSpPr>
              <a:spLocks/>
            </p:cNvSpPr>
            <p:nvPr/>
          </p:nvSpPr>
          <p:spPr bwMode="auto">
            <a:xfrm>
              <a:off x="515" y="1564"/>
              <a:ext cx="68" cy="301"/>
            </a:xfrm>
            <a:custGeom>
              <a:avLst/>
              <a:gdLst/>
              <a:ahLst/>
              <a:cxnLst>
                <a:cxn ang="0">
                  <a:pos x="0" y="234"/>
                </a:cxn>
                <a:cxn ang="0">
                  <a:pos x="2" y="29"/>
                </a:cxn>
                <a:cxn ang="0">
                  <a:pos x="67" y="0"/>
                </a:cxn>
                <a:cxn ang="0">
                  <a:pos x="66" y="300"/>
                </a:cxn>
                <a:cxn ang="0">
                  <a:pos x="0" y="234"/>
                </a:cxn>
              </a:cxnLst>
              <a:rect l="0" t="0" r="r" b="b"/>
              <a:pathLst>
                <a:path w="68" h="301">
                  <a:moveTo>
                    <a:pt x="0" y="234"/>
                  </a:moveTo>
                  <a:lnTo>
                    <a:pt x="2" y="29"/>
                  </a:lnTo>
                  <a:lnTo>
                    <a:pt x="67" y="0"/>
                  </a:lnTo>
                  <a:lnTo>
                    <a:pt x="66" y="300"/>
                  </a:lnTo>
                  <a:lnTo>
                    <a:pt x="0" y="234"/>
                  </a:lnTo>
                </a:path>
              </a:pathLst>
            </a:custGeom>
            <a:solidFill>
              <a:srgbClr val="B2B2B2"/>
            </a:solidFill>
            <a:ln w="9525" cap="rnd">
              <a:noFill/>
              <a:round/>
              <a:headEnd/>
              <a:tailEnd/>
            </a:ln>
            <a:effectLst/>
          </p:spPr>
          <p:txBody>
            <a:bodyPr/>
            <a:lstStyle/>
            <a:p>
              <a:endParaRPr lang="en-US"/>
            </a:p>
          </p:txBody>
        </p:sp>
        <p:sp>
          <p:nvSpPr>
            <p:cNvPr id="36122" name="Freeform 282"/>
            <p:cNvSpPr>
              <a:spLocks/>
            </p:cNvSpPr>
            <p:nvPr/>
          </p:nvSpPr>
          <p:spPr bwMode="auto">
            <a:xfrm>
              <a:off x="603" y="1573"/>
              <a:ext cx="61" cy="349"/>
            </a:xfrm>
            <a:custGeom>
              <a:avLst/>
              <a:gdLst/>
              <a:ahLst/>
              <a:cxnLst>
                <a:cxn ang="0">
                  <a:pos x="0" y="312"/>
                </a:cxn>
                <a:cxn ang="0">
                  <a:pos x="60" y="348"/>
                </a:cxn>
                <a:cxn ang="0">
                  <a:pos x="60" y="31"/>
                </a:cxn>
                <a:cxn ang="0">
                  <a:pos x="3" y="0"/>
                </a:cxn>
                <a:cxn ang="0">
                  <a:pos x="0" y="312"/>
                </a:cxn>
              </a:cxnLst>
              <a:rect l="0" t="0" r="r" b="b"/>
              <a:pathLst>
                <a:path w="61" h="349">
                  <a:moveTo>
                    <a:pt x="0" y="312"/>
                  </a:moveTo>
                  <a:lnTo>
                    <a:pt x="60" y="348"/>
                  </a:lnTo>
                  <a:lnTo>
                    <a:pt x="60" y="31"/>
                  </a:lnTo>
                  <a:lnTo>
                    <a:pt x="3" y="0"/>
                  </a:lnTo>
                  <a:lnTo>
                    <a:pt x="0" y="312"/>
                  </a:lnTo>
                </a:path>
              </a:pathLst>
            </a:custGeom>
            <a:solidFill>
              <a:srgbClr val="B2B2B2"/>
            </a:solidFill>
            <a:ln w="9525" cap="rnd">
              <a:noFill/>
              <a:round/>
              <a:headEnd/>
              <a:tailEnd/>
            </a:ln>
            <a:effectLst/>
          </p:spPr>
          <p:txBody>
            <a:bodyPr/>
            <a:lstStyle/>
            <a:p>
              <a:endParaRPr lang="en-US"/>
            </a:p>
          </p:txBody>
        </p:sp>
        <p:sp>
          <p:nvSpPr>
            <p:cNvPr id="36123" name="Freeform 283"/>
            <p:cNvSpPr>
              <a:spLocks/>
            </p:cNvSpPr>
            <p:nvPr/>
          </p:nvSpPr>
          <p:spPr bwMode="auto">
            <a:xfrm>
              <a:off x="724" y="1556"/>
              <a:ext cx="261" cy="329"/>
            </a:xfrm>
            <a:custGeom>
              <a:avLst/>
              <a:gdLst/>
              <a:ahLst/>
              <a:cxnLst>
                <a:cxn ang="0">
                  <a:pos x="260" y="258"/>
                </a:cxn>
                <a:cxn ang="0">
                  <a:pos x="0" y="328"/>
                </a:cxn>
                <a:cxn ang="0">
                  <a:pos x="0" y="70"/>
                </a:cxn>
                <a:cxn ang="0">
                  <a:pos x="252" y="0"/>
                </a:cxn>
                <a:cxn ang="0">
                  <a:pos x="260" y="258"/>
                </a:cxn>
              </a:cxnLst>
              <a:rect l="0" t="0" r="r" b="b"/>
              <a:pathLst>
                <a:path w="261" h="329">
                  <a:moveTo>
                    <a:pt x="260" y="258"/>
                  </a:moveTo>
                  <a:lnTo>
                    <a:pt x="0" y="328"/>
                  </a:lnTo>
                  <a:lnTo>
                    <a:pt x="0" y="70"/>
                  </a:lnTo>
                  <a:lnTo>
                    <a:pt x="252" y="0"/>
                  </a:lnTo>
                  <a:lnTo>
                    <a:pt x="260" y="258"/>
                  </a:lnTo>
                </a:path>
              </a:pathLst>
            </a:custGeom>
            <a:solidFill>
              <a:srgbClr val="032896"/>
            </a:solidFill>
            <a:ln w="9525" cap="rnd">
              <a:noFill/>
              <a:round/>
              <a:headEnd/>
              <a:tailEnd/>
            </a:ln>
            <a:effectLst/>
          </p:spPr>
          <p:txBody>
            <a:bodyPr/>
            <a:lstStyle/>
            <a:p>
              <a:endParaRPr lang="en-US"/>
            </a:p>
          </p:txBody>
        </p:sp>
        <p:sp>
          <p:nvSpPr>
            <p:cNvPr id="36124" name="Freeform 284"/>
            <p:cNvSpPr>
              <a:spLocks/>
            </p:cNvSpPr>
            <p:nvPr/>
          </p:nvSpPr>
          <p:spPr bwMode="auto">
            <a:xfrm>
              <a:off x="592" y="1462"/>
              <a:ext cx="407" cy="129"/>
            </a:xfrm>
            <a:custGeom>
              <a:avLst/>
              <a:gdLst/>
              <a:ahLst/>
              <a:cxnLst>
                <a:cxn ang="0">
                  <a:pos x="329" y="0"/>
                </a:cxn>
                <a:cxn ang="0">
                  <a:pos x="406" y="40"/>
                </a:cxn>
                <a:cxn ang="0">
                  <a:pos x="77" y="128"/>
                </a:cxn>
                <a:cxn ang="0">
                  <a:pos x="0" y="88"/>
                </a:cxn>
                <a:cxn ang="0">
                  <a:pos x="329" y="0"/>
                </a:cxn>
              </a:cxnLst>
              <a:rect l="0" t="0" r="r" b="b"/>
              <a:pathLst>
                <a:path w="407" h="129">
                  <a:moveTo>
                    <a:pt x="329" y="0"/>
                  </a:moveTo>
                  <a:lnTo>
                    <a:pt x="406" y="40"/>
                  </a:lnTo>
                  <a:lnTo>
                    <a:pt x="77" y="128"/>
                  </a:lnTo>
                  <a:lnTo>
                    <a:pt x="0" y="88"/>
                  </a:lnTo>
                  <a:lnTo>
                    <a:pt x="329" y="0"/>
                  </a:lnTo>
                </a:path>
              </a:pathLst>
            </a:custGeom>
            <a:solidFill>
              <a:srgbClr val="B2B2B2"/>
            </a:solidFill>
            <a:ln w="9525" cap="rnd">
              <a:noFill/>
              <a:round/>
              <a:headEnd/>
              <a:tailEnd/>
            </a:ln>
            <a:effectLst/>
          </p:spPr>
          <p:txBody>
            <a:bodyPr/>
            <a:lstStyle/>
            <a:p>
              <a:endParaRPr lang="en-US"/>
            </a:p>
          </p:txBody>
        </p:sp>
      </p:grpSp>
      <p:grpSp>
        <p:nvGrpSpPr>
          <p:cNvPr id="36154" name="Group 314"/>
          <p:cNvGrpSpPr>
            <a:grpSpLocks/>
          </p:cNvGrpSpPr>
          <p:nvPr/>
        </p:nvGrpSpPr>
        <p:grpSpPr bwMode="auto">
          <a:xfrm>
            <a:off x="1979613" y="1752600"/>
            <a:ext cx="1219200" cy="1300163"/>
            <a:chOff x="1247" y="1104"/>
            <a:chExt cx="768" cy="819"/>
          </a:xfrm>
        </p:grpSpPr>
        <p:grpSp>
          <p:nvGrpSpPr>
            <p:cNvPr id="36134" name="Group 294"/>
            <p:cNvGrpSpPr>
              <a:grpSpLocks/>
            </p:cNvGrpSpPr>
            <p:nvPr/>
          </p:nvGrpSpPr>
          <p:grpSpPr bwMode="auto">
            <a:xfrm>
              <a:off x="1612" y="1104"/>
              <a:ext cx="340" cy="593"/>
              <a:chOff x="1612" y="1104"/>
              <a:chExt cx="340" cy="593"/>
            </a:xfrm>
          </p:grpSpPr>
          <p:sp>
            <p:nvSpPr>
              <p:cNvPr id="36126" name="Freeform 286"/>
              <p:cNvSpPr>
                <a:spLocks/>
              </p:cNvSpPr>
              <p:nvPr/>
            </p:nvSpPr>
            <p:spPr bwMode="auto">
              <a:xfrm>
                <a:off x="1613" y="1104"/>
                <a:ext cx="339" cy="592"/>
              </a:xfrm>
              <a:custGeom>
                <a:avLst/>
                <a:gdLst/>
                <a:ahLst/>
                <a:cxnLst>
                  <a:cxn ang="0">
                    <a:pos x="193" y="591"/>
                  </a:cxn>
                  <a:cxn ang="0">
                    <a:pos x="338" y="553"/>
                  </a:cxn>
                  <a:cxn ang="0">
                    <a:pos x="337" y="113"/>
                  </a:cxn>
                  <a:cxn ang="0">
                    <a:pos x="140" y="0"/>
                  </a:cxn>
                  <a:cxn ang="0">
                    <a:pos x="0" y="35"/>
                  </a:cxn>
                  <a:cxn ang="0">
                    <a:pos x="0" y="474"/>
                  </a:cxn>
                  <a:cxn ang="0">
                    <a:pos x="193" y="591"/>
                  </a:cxn>
                </a:cxnLst>
                <a:rect l="0" t="0" r="r" b="b"/>
                <a:pathLst>
                  <a:path w="339" h="592">
                    <a:moveTo>
                      <a:pt x="193" y="591"/>
                    </a:moveTo>
                    <a:lnTo>
                      <a:pt x="338" y="553"/>
                    </a:lnTo>
                    <a:lnTo>
                      <a:pt x="337" y="113"/>
                    </a:lnTo>
                    <a:lnTo>
                      <a:pt x="140" y="0"/>
                    </a:lnTo>
                    <a:lnTo>
                      <a:pt x="0" y="35"/>
                    </a:lnTo>
                    <a:lnTo>
                      <a:pt x="0" y="474"/>
                    </a:lnTo>
                    <a:lnTo>
                      <a:pt x="193" y="591"/>
                    </a:lnTo>
                  </a:path>
                </a:pathLst>
              </a:custGeom>
              <a:solidFill>
                <a:srgbClr val="DDDDDD"/>
              </a:solidFill>
              <a:ln w="9525" cap="rnd">
                <a:noFill/>
                <a:round/>
                <a:headEnd/>
                <a:tailEnd/>
              </a:ln>
              <a:effectLst/>
            </p:spPr>
            <p:txBody>
              <a:bodyPr/>
              <a:lstStyle/>
              <a:p>
                <a:endParaRPr lang="en-US"/>
              </a:p>
            </p:txBody>
          </p:sp>
          <p:sp>
            <p:nvSpPr>
              <p:cNvPr id="36127" name="Freeform 287"/>
              <p:cNvSpPr>
                <a:spLocks/>
              </p:cNvSpPr>
              <p:nvPr/>
            </p:nvSpPr>
            <p:spPr bwMode="auto">
              <a:xfrm>
                <a:off x="1612" y="1140"/>
                <a:ext cx="198" cy="557"/>
              </a:xfrm>
              <a:custGeom>
                <a:avLst/>
                <a:gdLst/>
                <a:ahLst/>
                <a:cxnLst>
                  <a:cxn ang="0">
                    <a:pos x="0" y="439"/>
                  </a:cxn>
                  <a:cxn ang="0">
                    <a:pos x="0" y="0"/>
                  </a:cxn>
                  <a:cxn ang="0">
                    <a:pos x="197" y="112"/>
                  </a:cxn>
                  <a:cxn ang="0">
                    <a:pos x="197" y="556"/>
                  </a:cxn>
                  <a:cxn ang="0">
                    <a:pos x="0" y="439"/>
                  </a:cxn>
                </a:cxnLst>
                <a:rect l="0" t="0" r="r" b="b"/>
                <a:pathLst>
                  <a:path w="198" h="557">
                    <a:moveTo>
                      <a:pt x="0" y="439"/>
                    </a:moveTo>
                    <a:lnTo>
                      <a:pt x="0" y="0"/>
                    </a:lnTo>
                    <a:lnTo>
                      <a:pt x="197" y="112"/>
                    </a:lnTo>
                    <a:lnTo>
                      <a:pt x="197" y="556"/>
                    </a:lnTo>
                    <a:lnTo>
                      <a:pt x="0" y="439"/>
                    </a:lnTo>
                  </a:path>
                </a:pathLst>
              </a:custGeom>
              <a:solidFill>
                <a:srgbClr val="969696"/>
              </a:solidFill>
              <a:ln w="9525" cap="rnd">
                <a:noFill/>
                <a:round/>
                <a:headEnd/>
                <a:tailEnd/>
              </a:ln>
              <a:effectLst/>
            </p:spPr>
            <p:txBody>
              <a:bodyPr/>
              <a:lstStyle/>
              <a:p>
                <a:endParaRPr lang="en-US"/>
              </a:p>
            </p:txBody>
          </p:sp>
          <p:sp>
            <p:nvSpPr>
              <p:cNvPr id="36128" name="Freeform 288"/>
              <p:cNvSpPr>
                <a:spLocks/>
              </p:cNvSpPr>
              <p:nvPr/>
            </p:nvSpPr>
            <p:spPr bwMode="auto">
              <a:xfrm>
                <a:off x="1613" y="1105"/>
                <a:ext cx="338" cy="149"/>
              </a:xfrm>
              <a:custGeom>
                <a:avLst/>
                <a:gdLst/>
                <a:ahLst/>
                <a:cxnLst>
                  <a:cxn ang="0">
                    <a:pos x="196" y="148"/>
                  </a:cxn>
                  <a:cxn ang="0">
                    <a:pos x="337" y="113"/>
                  </a:cxn>
                  <a:cxn ang="0">
                    <a:pos x="146" y="0"/>
                  </a:cxn>
                  <a:cxn ang="0">
                    <a:pos x="0" y="35"/>
                  </a:cxn>
                  <a:cxn ang="0">
                    <a:pos x="196" y="148"/>
                  </a:cxn>
                </a:cxnLst>
                <a:rect l="0" t="0" r="r" b="b"/>
                <a:pathLst>
                  <a:path w="338" h="149">
                    <a:moveTo>
                      <a:pt x="196" y="148"/>
                    </a:moveTo>
                    <a:lnTo>
                      <a:pt x="337" y="113"/>
                    </a:lnTo>
                    <a:lnTo>
                      <a:pt x="146" y="0"/>
                    </a:lnTo>
                    <a:lnTo>
                      <a:pt x="0" y="35"/>
                    </a:lnTo>
                    <a:lnTo>
                      <a:pt x="196" y="148"/>
                    </a:lnTo>
                  </a:path>
                </a:pathLst>
              </a:custGeom>
              <a:solidFill>
                <a:srgbClr val="CBCBCB"/>
              </a:solidFill>
              <a:ln w="9525" cap="rnd">
                <a:noFill/>
                <a:round/>
                <a:headEnd/>
                <a:tailEnd/>
              </a:ln>
              <a:effectLst/>
            </p:spPr>
            <p:txBody>
              <a:bodyPr/>
              <a:lstStyle/>
              <a:p>
                <a:endParaRPr lang="en-US"/>
              </a:p>
            </p:txBody>
          </p:sp>
          <p:sp>
            <p:nvSpPr>
              <p:cNvPr id="36129" name="Freeform 289"/>
              <p:cNvSpPr>
                <a:spLocks/>
              </p:cNvSpPr>
              <p:nvPr/>
            </p:nvSpPr>
            <p:spPr bwMode="auto">
              <a:xfrm>
                <a:off x="1919" y="1295"/>
                <a:ext cx="17" cy="17"/>
              </a:xfrm>
              <a:custGeom>
                <a:avLst/>
                <a:gdLst/>
                <a:ahLst/>
                <a:cxnLst>
                  <a:cxn ang="0">
                    <a:pos x="0" y="3"/>
                  </a:cxn>
                  <a:cxn ang="0">
                    <a:pos x="16" y="0"/>
                  </a:cxn>
                  <a:cxn ang="0">
                    <a:pos x="16" y="12"/>
                  </a:cxn>
                  <a:cxn ang="0">
                    <a:pos x="0" y="16"/>
                  </a:cxn>
                  <a:cxn ang="0">
                    <a:pos x="0" y="3"/>
                  </a:cxn>
                </a:cxnLst>
                <a:rect l="0" t="0" r="r" b="b"/>
                <a:pathLst>
                  <a:path w="17" h="17">
                    <a:moveTo>
                      <a:pt x="0" y="3"/>
                    </a:moveTo>
                    <a:lnTo>
                      <a:pt x="16" y="0"/>
                    </a:lnTo>
                    <a:lnTo>
                      <a:pt x="16" y="12"/>
                    </a:lnTo>
                    <a:lnTo>
                      <a:pt x="0" y="16"/>
                    </a:lnTo>
                    <a:lnTo>
                      <a:pt x="0" y="3"/>
                    </a:lnTo>
                  </a:path>
                </a:pathLst>
              </a:custGeom>
              <a:solidFill>
                <a:srgbClr val="E5E5E5"/>
              </a:solidFill>
              <a:ln w="9525" cap="rnd">
                <a:noFill/>
                <a:round/>
                <a:headEnd/>
                <a:tailEnd/>
              </a:ln>
              <a:effectLst/>
            </p:spPr>
            <p:txBody>
              <a:bodyPr/>
              <a:lstStyle/>
              <a:p>
                <a:endParaRPr lang="en-US"/>
              </a:p>
            </p:txBody>
          </p:sp>
          <p:sp>
            <p:nvSpPr>
              <p:cNvPr id="36130" name="Freeform 290"/>
              <p:cNvSpPr>
                <a:spLocks/>
              </p:cNvSpPr>
              <p:nvPr/>
            </p:nvSpPr>
            <p:spPr bwMode="auto">
              <a:xfrm>
                <a:off x="1809" y="1370"/>
                <a:ext cx="142" cy="48"/>
              </a:xfrm>
              <a:custGeom>
                <a:avLst/>
                <a:gdLst/>
                <a:ahLst/>
                <a:cxnLst>
                  <a:cxn ang="0">
                    <a:pos x="0" y="37"/>
                  </a:cxn>
                  <a:cxn ang="0">
                    <a:pos x="141" y="0"/>
                  </a:cxn>
                  <a:cxn ang="0">
                    <a:pos x="141" y="8"/>
                  </a:cxn>
                  <a:cxn ang="0">
                    <a:pos x="0" y="47"/>
                  </a:cxn>
                  <a:cxn ang="0">
                    <a:pos x="0" y="37"/>
                  </a:cxn>
                </a:cxnLst>
                <a:rect l="0" t="0" r="r" b="b"/>
                <a:pathLst>
                  <a:path w="142" h="48">
                    <a:moveTo>
                      <a:pt x="0" y="37"/>
                    </a:moveTo>
                    <a:lnTo>
                      <a:pt x="141" y="0"/>
                    </a:lnTo>
                    <a:lnTo>
                      <a:pt x="141" y="8"/>
                    </a:lnTo>
                    <a:lnTo>
                      <a:pt x="0" y="47"/>
                    </a:lnTo>
                    <a:lnTo>
                      <a:pt x="0" y="37"/>
                    </a:lnTo>
                  </a:path>
                </a:pathLst>
              </a:custGeom>
              <a:solidFill>
                <a:srgbClr val="969696"/>
              </a:solidFill>
              <a:ln w="9525" cap="rnd">
                <a:noFill/>
                <a:round/>
                <a:headEnd/>
                <a:tailEnd/>
              </a:ln>
              <a:effectLst/>
            </p:spPr>
            <p:txBody>
              <a:bodyPr/>
              <a:lstStyle/>
              <a:p>
                <a:endParaRPr lang="en-US"/>
              </a:p>
            </p:txBody>
          </p:sp>
          <p:sp>
            <p:nvSpPr>
              <p:cNvPr id="36131" name="Freeform 291"/>
              <p:cNvSpPr>
                <a:spLocks/>
              </p:cNvSpPr>
              <p:nvPr/>
            </p:nvSpPr>
            <p:spPr bwMode="auto">
              <a:xfrm>
                <a:off x="1847" y="1350"/>
                <a:ext cx="73" cy="25"/>
              </a:xfrm>
              <a:custGeom>
                <a:avLst/>
                <a:gdLst/>
                <a:ahLst/>
                <a:cxnLst>
                  <a:cxn ang="0">
                    <a:pos x="0" y="17"/>
                  </a:cxn>
                  <a:cxn ang="0">
                    <a:pos x="72" y="0"/>
                  </a:cxn>
                  <a:cxn ang="0">
                    <a:pos x="72" y="6"/>
                  </a:cxn>
                  <a:cxn ang="0">
                    <a:pos x="0" y="24"/>
                  </a:cxn>
                  <a:cxn ang="0">
                    <a:pos x="0" y="17"/>
                  </a:cxn>
                </a:cxnLst>
                <a:rect l="0" t="0" r="r" b="b"/>
                <a:pathLst>
                  <a:path w="73" h="25">
                    <a:moveTo>
                      <a:pt x="0" y="17"/>
                    </a:moveTo>
                    <a:lnTo>
                      <a:pt x="72" y="0"/>
                    </a:lnTo>
                    <a:lnTo>
                      <a:pt x="72" y="6"/>
                    </a:lnTo>
                    <a:lnTo>
                      <a:pt x="0" y="24"/>
                    </a:lnTo>
                    <a:lnTo>
                      <a:pt x="0" y="17"/>
                    </a:lnTo>
                  </a:path>
                </a:pathLst>
              </a:custGeom>
              <a:solidFill>
                <a:srgbClr val="969696"/>
              </a:solidFill>
              <a:ln w="9525" cap="rnd">
                <a:noFill/>
                <a:round/>
                <a:headEnd/>
                <a:tailEnd/>
              </a:ln>
              <a:effectLst/>
            </p:spPr>
            <p:txBody>
              <a:bodyPr/>
              <a:lstStyle/>
              <a:p>
                <a:endParaRPr lang="en-US"/>
              </a:p>
            </p:txBody>
          </p:sp>
          <p:sp>
            <p:nvSpPr>
              <p:cNvPr id="36132" name="Freeform 292"/>
              <p:cNvSpPr>
                <a:spLocks/>
              </p:cNvSpPr>
              <p:nvPr/>
            </p:nvSpPr>
            <p:spPr bwMode="auto">
              <a:xfrm>
                <a:off x="1809" y="1309"/>
                <a:ext cx="142" cy="48"/>
              </a:xfrm>
              <a:custGeom>
                <a:avLst/>
                <a:gdLst/>
                <a:ahLst/>
                <a:cxnLst>
                  <a:cxn ang="0">
                    <a:pos x="0" y="37"/>
                  </a:cxn>
                  <a:cxn ang="0">
                    <a:pos x="141" y="0"/>
                  </a:cxn>
                  <a:cxn ang="0">
                    <a:pos x="141" y="8"/>
                  </a:cxn>
                  <a:cxn ang="0">
                    <a:pos x="0" y="47"/>
                  </a:cxn>
                  <a:cxn ang="0">
                    <a:pos x="0" y="37"/>
                  </a:cxn>
                </a:cxnLst>
                <a:rect l="0" t="0" r="r" b="b"/>
                <a:pathLst>
                  <a:path w="142" h="48">
                    <a:moveTo>
                      <a:pt x="0" y="37"/>
                    </a:moveTo>
                    <a:lnTo>
                      <a:pt x="141" y="0"/>
                    </a:lnTo>
                    <a:lnTo>
                      <a:pt x="141" y="8"/>
                    </a:lnTo>
                    <a:lnTo>
                      <a:pt x="0" y="47"/>
                    </a:lnTo>
                    <a:lnTo>
                      <a:pt x="0" y="37"/>
                    </a:lnTo>
                  </a:path>
                </a:pathLst>
              </a:custGeom>
              <a:solidFill>
                <a:srgbClr val="969696"/>
              </a:solidFill>
              <a:ln w="9525" cap="rnd">
                <a:noFill/>
                <a:round/>
                <a:headEnd/>
                <a:tailEnd/>
              </a:ln>
              <a:effectLst/>
            </p:spPr>
            <p:txBody>
              <a:bodyPr/>
              <a:lstStyle/>
              <a:p>
                <a:endParaRPr lang="en-US"/>
              </a:p>
            </p:txBody>
          </p:sp>
          <p:sp>
            <p:nvSpPr>
              <p:cNvPr id="36133" name="Freeform 293"/>
              <p:cNvSpPr>
                <a:spLocks/>
              </p:cNvSpPr>
              <p:nvPr/>
            </p:nvSpPr>
            <p:spPr bwMode="auto">
              <a:xfrm>
                <a:off x="1847" y="1275"/>
                <a:ext cx="73" cy="25"/>
              </a:xfrm>
              <a:custGeom>
                <a:avLst/>
                <a:gdLst/>
                <a:ahLst/>
                <a:cxnLst>
                  <a:cxn ang="0">
                    <a:pos x="0" y="17"/>
                  </a:cxn>
                  <a:cxn ang="0">
                    <a:pos x="72" y="0"/>
                  </a:cxn>
                  <a:cxn ang="0">
                    <a:pos x="72" y="6"/>
                  </a:cxn>
                  <a:cxn ang="0">
                    <a:pos x="0" y="24"/>
                  </a:cxn>
                  <a:cxn ang="0">
                    <a:pos x="0" y="17"/>
                  </a:cxn>
                </a:cxnLst>
                <a:rect l="0" t="0" r="r" b="b"/>
                <a:pathLst>
                  <a:path w="73" h="25">
                    <a:moveTo>
                      <a:pt x="0" y="17"/>
                    </a:moveTo>
                    <a:lnTo>
                      <a:pt x="72" y="0"/>
                    </a:lnTo>
                    <a:lnTo>
                      <a:pt x="72" y="6"/>
                    </a:lnTo>
                    <a:lnTo>
                      <a:pt x="0" y="24"/>
                    </a:lnTo>
                    <a:lnTo>
                      <a:pt x="0" y="17"/>
                    </a:lnTo>
                  </a:path>
                </a:pathLst>
              </a:custGeom>
              <a:solidFill>
                <a:srgbClr val="969696"/>
              </a:solidFill>
              <a:ln w="9525" cap="rnd">
                <a:noFill/>
                <a:round/>
                <a:headEnd/>
                <a:tailEnd/>
              </a:ln>
              <a:effectLst/>
            </p:spPr>
            <p:txBody>
              <a:bodyPr/>
              <a:lstStyle/>
              <a:p>
                <a:endParaRPr lang="en-US"/>
              </a:p>
            </p:txBody>
          </p:sp>
        </p:grpSp>
        <p:grpSp>
          <p:nvGrpSpPr>
            <p:cNvPr id="36143" name="Group 303"/>
            <p:cNvGrpSpPr>
              <a:grpSpLocks/>
            </p:cNvGrpSpPr>
            <p:nvPr/>
          </p:nvGrpSpPr>
          <p:grpSpPr bwMode="auto">
            <a:xfrm>
              <a:off x="1741" y="1639"/>
              <a:ext cx="274" cy="172"/>
              <a:chOff x="1741" y="1639"/>
              <a:chExt cx="274" cy="172"/>
            </a:xfrm>
          </p:grpSpPr>
          <p:sp>
            <p:nvSpPr>
              <p:cNvPr id="36135" name="Freeform 295"/>
              <p:cNvSpPr>
                <a:spLocks/>
              </p:cNvSpPr>
              <p:nvPr/>
            </p:nvSpPr>
            <p:spPr bwMode="auto">
              <a:xfrm>
                <a:off x="1886" y="1747"/>
                <a:ext cx="127" cy="64"/>
              </a:xfrm>
              <a:custGeom>
                <a:avLst/>
                <a:gdLst/>
                <a:ahLst/>
                <a:cxnLst>
                  <a:cxn ang="0">
                    <a:pos x="120" y="11"/>
                  </a:cxn>
                  <a:cxn ang="0">
                    <a:pos x="40" y="0"/>
                  </a:cxn>
                  <a:cxn ang="0">
                    <a:pos x="0" y="32"/>
                  </a:cxn>
                  <a:cxn ang="0">
                    <a:pos x="0" y="32"/>
                  </a:cxn>
                  <a:cxn ang="0">
                    <a:pos x="0" y="33"/>
                  </a:cxn>
                  <a:cxn ang="0">
                    <a:pos x="0" y="34"/>
                  </a:cxn>
                  <a:cxn ang="0">
                    <a:pos x="0" y="36"/>
                  </a:cxn>
                  <a:cxn ang="0">
                    <a:pos x="0" y="37"/>
                  </a:cxn>
                  <a:cxn ang="0">
                    <a:pos x="0" y="38"/>
                  </a:cxn>
                  <a:cxn ang="0">
                    <a:pos x="0" y="39"/>
                  </a:cxn>
                  <a:cxn ang="0">
                    <a:pos x="1" y="39"/>
                  </a:cxn>
                  <a:cxn ang="0">
                    <a:pos x="6" y="41"/>
                  </a:cxn>
                  <a:cxn ang="0">
                    <a:pos x="16" y="44"/>
                  </a:cxn>
                  <a:cxn ang="0">
                    <a:pos x="31" y="49"/>
                  </a:cxn>
                  <a:cxn ang="0">
                    <a:pos x="49" y="54"/>
                  </a:cxn>
                  <a:cxn ang="0">
                    <a:pos x="67" y="58"/>
                  </a:cxn>
                  <a:cxn ang="0">
                    <a:pos x="83" y="61"/>
                  </a:cxn>
                  <a:cxn ang="0">
                    <a:pos x="97" y="63"/>
                  </a:cxn>
                  <a:cxn ang="0">
                    <a:pos x="107" y="61"/>
                  </a:cxn>
                  <a:cxn ang="0">
                    <a:pos x="109" y="60"/>
                  </a:cxn>
                  <a:cxn ang="0">
                    <a:pos x="112" y="57"/>
                  </a:cxn>
                  <a:cxn ang="0">
                    <a:pos x="114" y="56"/>
                  </a:cxn>
                  <a:cxn ang="0">
                    <a:pos x="117" y="53"/>
                  </a:cxn>
                  <a:cxn ang="0">
                    <a:pos x="119" y="50"/>
                  </a:cxn>
                  <a:cxn ang="0">
                    <a:pos x="121" y="48"/>
                  </a:cxn>
                  <a:cxn ang="0">
                    <a:pos x="123" y="46"/>
                  </a:cxn>
                  <a:cxn ang="0">
                    <a:pos x="124" y="44"/>
                  </a:cxn>
                  <a:cxn ang="0">
                    <a:pos x="126" y="38"/>
                  </a:cxn>
                  <a:cxn ang="0">
                    <a:pos x="126" y="32"/>
                  </a:cxn>
                  <a:cxn ang="0">
                    <a:pos x="126" y="27"/>
                  </a:cxn>
                  <a:cxn ang="0">
                    <a:pos x="125" y="22"/>
                  </a:cxn>
                  <a:cxn ang="0">
                    <a:pos x="123" y="18"/>
                  </a:cxn>
                  <a:cxn ang="0">
                    <a:pos x="122" y="14"/>
                  </a:cxn>
                  <a:cxn ang="0">
                    <a:pos x="120" y="12"/>
                  </a:cxn>
                  <a:cxn ang="0">
                    <a:pos x="120" y="11"/>
                  </a:cxn>
                </a:cxnLst>
                <a:rect l="0" t="0" r="r" b="b"/>
                <a:pathLst>
                  <a:path w="127" h="64">
                    <a:moveTo>
                      <a:pt x="120" y="11"/>
                    </a:moveTo>
                    <a:lnTo>
                      <a:pt x="40" y="0"/>
                    </a:lnTo>
                    <a:lnTo>
                      <a:pt x="0" y="32"/>
                    </a:lnTo>
                    <a:lnTo>
                      <a:pt x="0" y="32"/>
                    </a:lnTo>
                    <a:lnTo>
                      <a:pt x="0" y="33"/>
                    </a:lnTo>
                    <a:lnTo>
                      <a:pt x="0" y="34"/>
                    </a:lnTo>
                    <a:lnTo>
                      <a:pt x="0" y="36"/>
                    </a:lnTo>
                    <a:lnTo>
                      <a:pt x="0" y="37"/>
                    </a:lnTo>
                    <a:lnTo>
                      <a:pt x="0" y="38"/>
                    </a:lnTo>
                    <a:lnTo>
                      <a:pt x="0" y="39"/>
                    </a:lnTo>
                    <a:lnTo>
                      <a:pt x="1" y="39"/>
                    </a:lnTo>
                    <a:lnTo>
                      <a:pt x="6" y="41"/>
                    </a:lnTo>
                    <a:lnTo>
                      <a:pt x="16" y="44"/>
                    </a:lnTo>
                    <a:lnTo>
                      <a:pt x="31" y="49"/>
                    </a:lnTo>
                    <a:lnTo>
                      <a:pt x="49" y="54"/>
                    </a:lnTo>
                    <a:lnTo>
                      <a:pt x="67" y="58"/>
                    </a:lnTo>
                    <a:lnTo>
                      <a:pt x="83" y="61"/>
                    </a:lnTo>
                    <a:lnTo>
                      <a:pt x="97" y="63"/>
                    </a:lnTo>
                    <a:lnTo>
                      <a:pt x="107" y="61"/>
                    </a:lnTo>
                    <a:lnTo>
                      <a:pt x="109" y="60"/>
                    </a:lnTo>
                    <a:lnTo>
                      <a:pt x="112" y="57"/>
                    </a:lnTo>
                    <a:lnTo>
                      <a:pt x="114" y="56"/>
                    </a:lnTo>
                    <a:lnTo>
                      <a:pt x="117" y="53"/>
                    </a:lnTo>
                    <a:lnTo>
                      <a:pt x="119" y="50"/>
                    </a:lnTo>
                    <a:lnTo>
                      <a:pt x="121" y="48"/>
                    </a:lnTo>
                    <a:lnTo>
                      <a:pt x="123" y="46"/>
                    </a:lnTo>
                    <a:lnTo>
                      <a:pt x="124" y="44"/>
                    </a:lnTo>
                    <a:lnTo>
                      <a:pt x="126" y="38"/>
                    </a:lnTo>
                    <a:lnTo>
                      <a:pt x="126" y="32"/>
                    </a:lnTo>
                    <a:lnTo>
                      <a:pt x="126" y="27"/>
                    </a:lnTo>
                    <a:lnTo>
                      <a:pt x="125" y="22"/>
                    </a:lnTo>
                    <a:lnTo>
                      <a:pt x="123" y="18"/>
                    </a:lnTo>
                    <a:lnTo>
                      <a:pt x="122" y="14"/>
                    </a:lnTo>
                    <a:lnTo>
                      <a:pt x="120" y="12"/>
                    </a:lnTo>
                    <a:lnTo>
                      <a:pt x="120" y="11"/>
                    </a:lnTo>
                  </a:path>
                </a:pathLst>
              </a:custGeom>
              <a:solidFill>
                <a:srgbClr val="4C4C4C"/>
              </a:solidFill>
              <a:ln w="9525" cap="rnd">
                <a:noFill/>
                <a:round/>
                <a:headEnd/>
                <a:tailEnd/>
              </a:ln>
              <a:effectLst/>
            </p:spPr>
            <p:txBody>
              <a:bodyPr/>
              <a:lstStyle/>
              <a:p>
                <a:endParaRPr lang="en-US"/>
              </a:p>
            </p:txBody>
          </p:sp>
          <p:sp>
            <p:nvSpPr>
              <p:cNvPr id="36136" name="Freeform 296"/>
              <p:cNvSpPr>
                <a:spLocks/>
              </p:cNvSpPr>
              <p:nvPr/>
            </p:nvSpPr>
            <p:spPr bwMode="auto">
              <a:xfrm>
                <a:off x="1892" y="1747"/>
                <a:ext cx="123" cy="59"/>
              </a:xfrm>
              <a:custGeom>
                <a:avLst/>
                <a:gdLst/>
                <a:ahLst/>
                <a:cxnLst>
                  <a:cxn ang="0">
                    <a:pos x="116" y="11"/>
                  </a:cxn>
                  <a:cxn ang="0">
                    <a:pos x="39" y="0"/>
                  </a:cxn>
                  <a:cxn ang="0">
                    <a:pos x="0" y="30"/>
                  </a:cxn>
                  <a:cxn ang="0">
                    <a:pos x="0" y="30"/>
                  </a:cxn>
                  <a:cxn ang="0">
                    <a:pos x="0" y="31"/>
                  </a:cxn>
                  <a:cxn ang="0">
                    <a:pos x="0" y="32"/>
                  </a:cxn>
                  <a:cxn ang="0">
                    <a:pos x="0" y="32"/>
                  </a:cxn>
                  <a:cxn ang="0">
                    <a:pos x="0" y="34"/>
                  </a:cxn>
                  <a:cxn ang="0">
                    <a:pos x="0" y="35"/>
                  </a:cxn>
                  <a:cxn ang="0">
                    <a:pos x="0" y="36"/>
                  </a:cxn>
                  <a:cxn ang="0">
                    <a:pos x="1" y="36"/>
                  </a:cxn>
                  <a:cxn ang="0">
                    <a:pos x="6" y="38"/>
                  </a:cxn>
                  <a:cxn ang="0">
                    <a:pos x="16" y="41"/>
                  </a:cxn>
                  <a:cxn ang="0">
                    <a:pos x="31" y="45"/>
                  </a:cxn>
                  <a:cxn ang="0">
                    <a:pos x="47" y="49"/>
                  </a:cxn>
                  <a:cxn ang="0">
                    <a:pos x="64" y="53"/>
                  </a:cxn>
                  <a:cxn ang="0">
                    <a:pos x="81" y="56"/>
                  </a:cxn>
                  <a:cxn ang="0">
                    <a:pos x="94" y="58"/>
                  </a:cxn>
                  <a:cxn ang="0">
                    <a:pos x="102" y="56"/>
                  </a:cxn>
                  <a:cxn ang="0">
                    <a:pos x="105" y="55"/>
                  </a:cxn>
                  <a:cxn ang="0">
                    <a:pos x="108" y="53"/>
                  </a:cxn>
                  <a:cxn ang="0">
                    <a:pos x="110" y="51"/>
                  </a:cxn>
                  <a:cxn ang="0">
                    <a:pos x="113" y="49"/>
                  </a:cxn>
                  <a:cxn ang="0">
                    <a:pos x="115" y="46"/>
                  </a:cxn>
                  <a:cxn ang="0">
                    <a:pos x="117" y="45"/>
                  </a:cxn>
                  <a:cxn ang="0">
                    <a:pos x="119" y="42"/>
                  </a:cxn>
                  <a:cxn ang="0">
                    <a:pos x="120" y="40"/>
                  </a:cxn>
                  <a:cxn ang="0">
                    <a:pos x="122" y="35"/>
                  </a:cxn>
                  <a:cxn ang="0">
                    <a:pos x="122" y="30"/>
                  </a:cxn>
                  <a:cxn ang="0">
                    <a:pos x="122" y="25"/>
                  </a:cxn>
                  <a:cxn ang="0">
                    <a:pos x="120" y="20"/>
                  </a:cxn>
                  <a:cxn ang="0">
                    <a:pos x="119" y="17"/>
                  </a:cxn>
                  <a:cxn ang="0">
                    <a:pos x="117" y="13"/>
                  </a:cxn>
                  <a:cxn ang="0">
                    <a:pos x="116" y="12"/>
                  </a:cxn>
                  <a:cxn ang="0">
                    <a:pos x="116" y="11"/>
                  </a:cxn>
                </a:cxnLst>
                <a:rect l="0" t="0" r="r" b="b"/>
                <a:pathLst>
                  <a:path w="123" h="59">
                    <a:moveTo>
                      <a:pt x="116" y="11"/>
                    </a:moveTo>
                    <a:lnTo>
                      <a:pt x="39" y="0"/>
                    </a:lnTo>
                    <a:lnTo>
                      <a:pt x="0" y="30"/>
                    </a:lnTo>
                    <a:lnTo>
                      <a:pt x="0" y="30"/>
                    </a:lnTo>
                    <a:lnTo>
                      <a:pt x="0" y="31"/>
                    </a:lnTo>
                    <a:lnTo>
                      <a:pt x="0" y="32"/>
                    </a:lnTo>
                    <a:lnTo>
                      <a:pt x="0" y="32"/>
                    </a:lnTo>
                    <a:lnTo>
                      <a:pt x="0" y="34"/>
                    </a:lnTo>
                    <a:lnTo>
                      <a:pt x="0" y="35"/>
                    </a:lnTo>
                    <a:lnTo>
                      <a:pt x="0" y="36"/>
                    </a:lnTo>
                    <a:lnTo>
                      <a:pt x="1" y="36"/>
                    </a:lnTo>
                    <a:lnTo>
                      <a:pt x="6" y="38"/>
                    </a:lnTo>
                    <a:lnTo>
                      <a:pt x="16" y="41"/>
                    </a:lnTo>
                    <a:lnTo>
                      <a:pt x="31" y="45"/>
                    </a:lnTo>
                    <a:lnTo>
                      <a:pt x="47" y="49"/>
                    </a:lnTo>
                    <a:lnTo>
                      <a:pt x="64" y="53"/>
                    </a:lnTo>
                    <a:lnTo>
                      <a:pt x="81" y="56"/>
                    </a:lnTo>
                    <a:lnTo>
                      <a:pt x="94" y="58"/>
                    </a:lnTo>
                    <a:lnTo>
                      <a:pt x="102" y="56"/>
                    </a:lnTo>
                    <a:lnTo>
                      <a:pt x="105" y="55"/>
                    </a:lnTo>
                    <a:lnTo>
                      <a:pt x="108" y="53"/>
                    </a:lnTo>
                    <a:lnTo>
                      <a:pt x="110" y="51"/>
                    </a:lnTo>
                    <a:lnTo>
                      <a:pt x="113" y="49"/>
                    </a:lnTo>
                    <a:lnTo>
                      <a:pt x="115" y="46"/>
                    </a:lnTo>
                    <a:lnTo>
                      <a:pt x="117" y="45"/>
                    </a:lnTo>
                    <a:lnTo>
                      <a:pt x="119" y="42"/>
                    </a:lnTo>
                    <a:lnTo>
                      <a:pt x="120" y="40"/>
                    </a:lnTo>
                    <a:lnTo>
                      <a:pt x="122" y="35"/>
                    </a:lnTo>
                    <a:lnTo>
                      <a:pt x="122" y="30"/>
                    </a:lnTo>
                    <a:lnTo>
                      <a:pt x="122" y="25"/>
                    </a:lnTo>
                    <a:lnTo>
                      <a:pt x="120" y="20"/>
                    </a:lnTo>
                    <a:lnTo>
                      <a:pt x="119" y="17"/>
                    </a:lnTo>
                    <a:lnTo>
                      <a:pt x="117" y="13"/>
                    </a:lnTo>
                    <a:lnTo>
                      <a:pt x="116" y="12"/>
                    </a:lnTo>
                    <a:lnTo>
                      <a:pt x="116" y="11"/>
                    </a:lnTo>
                  </a:path>
                </a:pathLst>
              </a:custGeom>
              <a:solidFill>
                <a:srgbClr val="868686"/>
              </a:solidFill>
              <a:ln w="9525" cap="rnd">
                <a:noFill/>
                <a:round/>
                <a:headEnd/>
                <a:tailEnd/>
              </a:ln>
              <a:effectLst/>
            </p:spPr>
            <p:txBody>
              <a:bodyPr/>
              <a:lstStyle/>
              <a:p>
                <a:endParaRPr lang="en-US"/>
              </a:p>
            </p:txBody>
          </p:sp>
          <p:sp>
            <p:nvSpPr>
              <p:cNvPr id="36137" name="Freeform 297"/>
              <p:cNvSpPr>
                <a:spLocks/>
              </p:cNvSpPr>
              <p:nvPr/>
            </p:nvSpPr>
            <p:spPr bwMode="auto">
              <a:xfrm>
                <a:off x="1893" y="1736"/>
                <a:ext cx="120" cy="59"/>
              </a:xfrm>
              <a:custGeom>
                <a:avLst/>
                <a:gdLst/>
                <a:ahLst/>
                <a:cxnLst>
                  <a:cxn ang="0">
                    <a:pos x="80" y="2"/>
                  </a:cxn>
                  <a:cxn ang="0">
                    <a:pos x="70" y="0"/>
                  </a:cxn>
                  <a:cxn ang="0">
                    <a:pos x="62" y="0"/>
                  </a:cxn>
                  <a:cxn ang="0">
                    <a:pos x="54" y="0"/>
                  </a:cxn>
                  <a:cxn ang="0">
                    <a:pos x="48" y="2"/>
                  </a:cxn>
                  <a:cxn ang="0">
                    <a:pos x="43" y="4"/>
                  </a:cxn>
                  <a:cxn ang="0">
                    <a:pos x="39" y="5"/>
                  </a:cxn>
                  <a:cxn ang="0">
                    <a:pos x="37" y="7"/>
                  </a:cxn>
                  <a:cxn ang="0">
                    <a:pos x="37" y="8"/>
                  </a:cxn>
                  <a:cxn ang="0">
                    <a:pos x="0" y="36"/>
                  </a:cxn>
                  <a:cxn ang="0">
                    <a:pos x="0" y="40"/>
                  </a:cxn>
                  <a:cxn ang="0">
                    <a:pos x="0" y="40"/>
                  </a:cxn>
                  <a:cxn ang="0">
                    <a:pos x="3" y="39"/>
                  </a:cxn>
                  <a:cxn ang="0">
                    <a:pos x="6" y="37"/>
                  </a:cxn>
                  <a:cxn ang="0">
                    <a:pos x="11" y="35"/>
                  </a:cxn>
                  <a:cxn ang="0">
                    <a:pos x="17" y="34"/>
                  </a:cxn>
                  <a:cxn ang="0">
                    <a:pos x="23" y="34"/>
                  </a:cxn>
                  <a:cxn ang="0">
                    <a:pos x="31" y="34"/>
                  </a:cxn>
                  <a:cxn ang="0">
                    <a:pos x="38" y="36"/>
                  </a:cxn>
                  <a:cxn ang="0">
                    <a:pos x="49" y="40"/>
                  </a:cxn>
                  <a:cxn ang="0">
                    <a:pos x="57" y="43"/>
                  </a:cxn>
                  <a:cxn ang="0">
                    <a:pos x="64" y="46"/>
                  </a:cxn>
                  <a:cxn ang="0">
                    <a:pos x="68" y="48"/>
                  </a:cxn>
                  <a:cxn ang="0">
                    <a:pos x="73" y="50"/>
                  </a:cxn>
                  <a:cxn ang="0">
                    <a:pos x="76" y="52"/>
                  </a:cxn>
                  <a:cxn ang="0">
                    <a:pos x="80" y="53"/>
                  </a:cxn>
                  <a:cxn ang="0">
                    <a:pos x="83" y="55"/>
                  </a:cxn>
                  <a:cxn ang="0">
                    <a:pos x="99" y="58"/>
                  </a:cxn>
                  <a:cxn ang="0">
                    <a:pos x="109" y="56"/>
                  </a:cxn>
                  <a:cxn ang="0">
                    <a:pos x="115" y="51"/>
                  </a:cxn>
                  <a:cxn ang="0">
                    <a:pos x="119" y="44"/>
                  </a:cxn>
                  <a:cxn ang="0">
                    <a:pos x="119" y="36"/>
                  </a:cxn>
                  <a:cxn ang="0">
                    <a:pos x="118" y="29"/>
                  </a:cxn>
                  <a:cxn ang="0">
                    <a:pos x="115" y="23"/>
                  </a:cxn>
                  <a:cxn ang="0">
                    <a:pos x="113" y="20"/>
                  </a:cxn>
                  <a:cxn ang="0">
                    <a:pos x="112" y="19"/>
                  </a:cxn>
                  <a:cxn ang="0">
                    <a:pos x="111" y="17"/>
                  </a:cxn>
                  <a:cxn ang="0">
                    <a:pos x="108" y="15"/>
                  </a:cxn>
                  <a:cxn ang="0">
                    <a:pos x="105" y="12"/>
                  </a:cxn>
                  <a:cxn ang="0">
                    <a:pos x="100" y="10"/>
                  </a:cxn>
                  <a:cxn ang="0">
                    <a:pos x="94" y="7"/>
                  </a:cxn>
                  <a:cxn ang="0">
                    <a:pos x="87" y="5"/>
                  </a:cxn>
                  <a:cxn ang="0">
                    <a:pos x="80" y="2"/>
                  </a:cxn>
                </a:cxnLst>
                <a:rect l="0" t="0" r="r" b="b"/>
                <a:pathLst>
                  <a:path w="120" h="59">
                    <a:moveTo>
                      <a:pt x="80" y="2"/>
                    </a:moveTo>
                    <a:lnTo>
                      <a:pt x="70" y="0"/>
                    </a:lnTo>
                    <a:lnTo>
                      <a:pt x="62" y="0"/>
                    </a:lnTo>
                    <a:lnTo>
                      <a:pt x="54" y="0"/>
                    </a:lnTo>
                    <a:lnTo>
                      <a:pt x="48" y="2"/>
                    </a:lnTo>
                    <a:lnTo>
                      <a:pt x="43" y="4"/>
                    </a:lnTo>
                    <a:lnTo>
                      <a:pt x="39" y="5"/>
                    </a:lnTo>
                    <a:lnTo>
                      <a:pt x="37" y="7"/>
                    </a:lnTo>
                    <a:lnTo>
                      <a:pt x="37" y="8"/>
                    </a:lnTo>
                    <a:lnTo>
                      <a:pt x="0" y="36"/>
                    </a:lnTo>
                    <a:lnTo>
                      <a:pt x="0" y="40"/>
                    </a:lnTo>
                    <a:lnTo>
                      <a:pt x="0" y="40"/>
                    </a:lnTo>
                    <a:lnTo>
                      <a:pt x="3" y="39"/>
                    </a:lnTo>
                    <a:lnTo>
                      <a:pt x="6" y="37"/>
                    </a:lnTo>
                    <a:lnTo>
                      <a:pt x="11" y="35"/>
                    </a:lnTo>
                    <a:lnTo>
                      <a:pt x="17" y="34"/>
                    </a:lnTo>
                    <a:lnTo>
                      <a:pt x="23" y="34"/>
                    </a:lnTo>
                    <a:lnTo>
                      <a:pt x="31" y="34"/>
                    </a:lnTo>
                    <a:lnTo>
                      <a:pt x="38" y="36"/>
                    </a:lnTo>
                    <a:lnTo>
                      <a:pt x="49" y="40"/>
                    </a:lnTo>
                    <a:lnTo>
                      <a:pt x="57" y="43"/>
                    </a:lnTo>
                    <a:lnTo>
                      <a:pt x="64" y="46"/>
                    </a:lnTo>
                    <a:lnTo>
                      <a:pt x="68" y="48"/>
                    </a:lnTo>
                    <a:lnTo>
                      <a:pt x="73" y="50"/>
                    </a:lnTo>
                    <a:lnTo>
                      <a:pt x="76" y="52"/>
                    </a:lnTo>
                    <a:lnTo>
                      <a:pt x="80" y="53"/>
                    </a:lnTo>
                    <a:lnTo>
                      <a:pt x="83" y="55"/>
                    </a:lnTo>
                    <a:lnTo>
                      <a:pt x="99" y="58"/>
                    </a:lnTo>
                    <a:lnTo>
                      <a:pt x="109" y="56"/>
                    </a:lnTo>
                    <a:lnTo>
                      <a:pt x="115" y="51"/>
                    </a:lnTo>
                    <a:lnTo>
                      <a:pt x="119" y="44"/>
                    </a:lnTo>
                    <a:lnTo>
                      <a:pt x="119" y="36"/>
                    </a:lnTo>
                    <a:lnTo>
                      <a:pt x="118" y="29"/>
                    </a:lnTo>
                    <a:lnTo>
                      <a:pt x="115" y="23"/>
                    </a:lnTo>
                    <a:lnTo>
                      <a:pt x="113" y="20"/>
                    </a:lnTo>
                    <a:lnTo>
                      <a:pt x="112" y="19"/>
                    </a:lnTo>
                    <a:lnTo>
                      <a:pt x="111" y="17"/>
                    </a:lnTo>
                    <a:lnTo>
                      <a:pt x="108" y="15"/>
                    </a:lnTo>
                    <a:lnTo>
                      <a:pt x="105" y="12"/>
                    </a:lnTo>
                    <a:lnTo>
                      <a:pt x="100" y="10"/>
                    </a:lnTo>
                    <a:lnTo>
                      <a:pt x="94" y="7"/>
                    </a:lnTo>
                    <a:lnTo>
                      <a:pt x="87" y="5"/>
                    </a:lnTo>
                    <a:lnTo>
                      <a:pt x="80" y="2"/>
                    </a:lnTo>
                  </a:path>
                </a:pathLst>
              </a:custGeom>
              <a:solidFill>
                <a:srgbClr val="4C4C4C"/>
              </a:solidFill>
              <a:ln w="9525" cap="rnd">
                <a:noFill/>
                <a:round/>
                <a:headEnd/>
                <a:tailEnd/>
              </a:ln>
              <a:effectLst/>
            </p:spPr>
            <p:txBody>
              <a:bodyPr/>
              <a:lstStyle/>
              <a:p>
                <a:endParaRPr lang="en-US"/>
              </a:p>
            </p:txBody>
          </p:sp>
          <p:sp>
            <p:nvSpPr>
              <p:cNvPr id="36138" name="Freeform 298"/>
              <p:cNvSpPr>
                <a:spLocks/>
              </p:cNvSpPr>
              <p:nvPr/>
            </p:nvSpPr>
            <p:spPr bwMode="auto">
              <a:xfrm>
                <a:off x="1741" y="1640"/>
                <a:ext cx="194" cy="134"/>
              </a:xfrm>
              <a:custGeom>
                <a:avLst/>
                <a:gdLst/>
                <a:ahLst/>
                <a:cxnLst>
                  <a:cxn ang="0">
                    <a:pos x="169" y="127"/>
                  </a:cxn>
                  <a:cxn ang="0">
                    <a:pos x="157" y="121"/>
                  </a:cxn>
                  <a:cxn ang="0">
                    <a:pos x="142" y="111"/>
                  </a:cxn>
                  <a:cxn ang="0">
                    <a:pos x="135" y="100"/>
                  </a:cxn>
                  <a:cxn ang="0">
                    <a:pos x="144" y="89"/>
                  </a:cxn>
                  <a:cxn ang="0">
                    <a:pos x="163" y="84"/>
                  </a:cxn>
                  <a:cxn ang="0">
                    <a:pos x="183" y="80"/>
                  </a:cxn>
                  <a:cxn ang="0">
                    <a:pos x="193" y="71"/>
                  </a:cxn>
                  <a:cxn ang="0">
                    <a:pos x="185" y="56"/>
                  </a:cxn>
                  <a:cxn ang="0">
                    <a:pos x="170" y="43"/>
                  </a:cxn>
                  <a:cxn ang="0">
                    <a:pos x="153" y="35"/>
                  </a:cxn>
                  <a:cxn ang="0">
                    <a:pos x="136" y="31"/>
                  </a:cxn>
                  <a:cxn ang="0">
                    <a:pos x="114" y="31"/>
                  </a:cxn>
                  <a:cxn ang="0">
                    <a:pos x="89" y="33"/>
                  </a:cxn>
                  <a:cxn ang="0">
                    <a:pos x="69" y="32"/>
                  </a:cxn>
                  <a:cxn ang="0">
                    <a:pos x="49" y="26"/>
                  </a:cxn>
                  <a:cxn ang="0">
                    <a:pos x="27" y="13"/>
                  </a:cxn>
                  <a:cxn ang="0">
                    <a:pos x="13" y="4"/>
                  </a:cxn>
                  <a:cxn ang="0">
                    <a:pos x="6" y="0"/>
                  </a:cxn>
                  <a:cxn ang="0">
                    <a:pos x="5" y="0"/>
                  </a:cxn>
                  <a:cxn ang="0">
                    <a:pos x="0" y="3"/>
                  </a:cxn>
                  <a:cxn ang="0">
                    <a:pos x="42" y="29"/>
                  </a:cxn>
                  <a:cxn ang="0">
                    <a:pos x="58" y="35"/>
                  </a:cxn>
                  <a:cxn ang="0">
                    <a:pos x="74" y="38"/>
                  </a:cxn>
                  <a:cxn ang="0">
                    <a:pos x="88" y="38"/>
                  </a:cxn>
                  <a:cxn ang="0">
                    <a:pos x="99" y="37"/>
                  </a:cxn>
                  <a:cxn ang="0">
                    <a:pos x="105" y="36"/>
                  </a:cxn>
                  <a:cxn ang="0">
                    <a:pos x="112" y="36"/>
                  </a:cxn>
                  <a:cxn ang="0">
                    <a:pos x="118" y="35"/>
                  </a:cxn>
                  <a:cxn ang="0">
                    <a:pos x="128" y="35"/>
                  </a:cxn>
                  <a:cxn ang="0">
                    <a:pos x="143" y="37"/>
                  </a:cxn>
                  <a:cxn ang="0">
                    <a:pos x="159" y="43"/>
                  </a:cxn>
                  <a:cxn ang="0">
                    <a:pos x="174" y="53"/>
                  </a:cxn>
                  <a:cxn ang="0">
                    <a:pos x="183" y="65"/>
                  </a:cxn>
                  <a:cxn ang="0">
                    <a:pos x="184" y="70"/>
                  </a:cxn>
                  <a:cxn ang="0">
                    <a:pos x="182" y="74"/>
                  </a:cxn>
                  <a:cxn ang="0">
                    <a:pos x="175" y="76"/>
                  </a:cxn>
                  <a:cxn ang="0">
                    <a:pos x="163" y="79"/>
                  </a:cxn>
                  <a:cxn ang="0">
                    <a:pos x="154" y="81"/>
                  </a:cxn>
                  <a:cxn ang="0">
                    <a:pos x="145" y="82"/>
                  </a:cxn>
                  <a:cxn ang="0">
                    <a:pos x="136" y="86"/>
                  </a:cxn>
                  <a:cxn ang="0">
                    <a:pos x="130" y="90"/>
                  </a:cxn>
                  <a:cxn ang="0">
                    <a:pos x="128" y="94"/>
                  </a:cxn>
                  <a:cxn ang="0">
                    <a:pos x="127" y="97"/>
                  </a:cxn>
                  <a:cxn ang="0">
                    <a:pos x="127" y="101"/>
                  </a:cxn>
                  <a:cxn ang="0">
                    <a:pos x="128" y="104"/>
                  </a:cxn>
                  <a:cxn ang="0">
                    <a:pos x="136" y="114"/>
                  </a:cxn>
                  <a:cxn ang="0">
                    <a:pos x="149" y="123"/>
                  </a:cxn>
                  <a:cxn ang="0">
                    <a:pos x="161" y="130"/>
                  </a:cxn>
                  <a:cxn ang="0">
                    <a:pos x="168" y="133"/>
                  </a:cxn>
                </a:cxnLst>
                <a:rect l="0" t="0" r="r" b="b"/>
                <a:pathLst>
                  <a:path w="194" h="134">
                    <a:moveTo>
                      <a:pt x="172" y="128"/>
                    </a:moveTo>
                    <a:lnTo>
                      <a:pt x="169" y="127"/>
                    </a:lnTo>
                    <a:lnTo>
                      <a:pt x="164" y="125"/>
                    </a:lnTo>
                    <a:lnTo>
                      <a:pt x="157" y="121"/>
                    </a:lnTo>
                    <a:lnTo>
                      <a:pt x="149" y="116"/>
                    </a:lnTo>
                    <a:lnTo>
                      <a:pt x="142" y="111"/>
                    </a:lnTo>
                    <a:lnTo>
                      <a:pt x="136" y="105"/>
                    </a:lnTo>
                    <a:lnTo>
                      <a:pt x="135" y="100"/>
                    </a:lnTo>
                    <a:lnTo>
                      <a:pt x="137" y="94"/>
                    </a:lnTo>
                    <a:lnTo>
                      <a:pt x="144" y="89"/>
                    </a:lnTo>
                    <a:lnTo>
                      <a:pt x="154" y="87"/>
                    </a:lnTo>
                    <a:lnTo>
                      <a:pt x="163" y="84"/>
                    </a:lnTo>
                    <a:lnTo>
                      <a:pt x="174" y="82"/>
                    </a:lnTo>
                    <a:lnTo>
                      <a:pt x="183" y="80"/>
                    </a:lnTo>
                    <a:lnTo>
                      <a:pt x="189" y="76"/>
                    </a:lnTo>
                    <a:lnTo>
                      <a:pt x="193" y="71"/>
                    </a:lnTo>
                    <a:lnTo>
                      <a:pt x="190" y="63"/>
                    </a:lnTo>
                    <a:lnTo>
                      <a:pt x="185" y="56"/>
                    </a:lnTo>
                    <a:lnTo>
                      <a:pt x="178" y="49"/>
                    </a:lnTo>
                    <a:lnTo>
                      <a:pt x="170" y="43"/>
                    </a:lnTo>
                    <a:lnTo>
                      <a:pt x="161" y="38"/>
                    </a:lnTo>
                    <a:lnTo>
                      <a:pt x="153" y="35"/>
                    </a:lnTo>
                    <a:lnTo>
                      <a:pt x="144" y="32"/>
                    </a:lnTo>
                    <a:lnTo>
                      <a:pt x="136" y="31"/>
                    </a:lnTo>
                    <a:lnTo>
                      <a:pt x="130" y="31"/>
                    </a:lnTo>
                    <a:lnTo>
                      <a:pt x="114" y="31"/>
                    </a:lnTo>
                    <a:lnTo>
                      <a:pt x="100" y="32"/>
                    </a:lnTo>
                    <a:lnTo>
                      <a:pt x="89" y="33"/>
                    </a:lnTo>
                    <a:lnTo>
                      <a:pt x="79" y="33"/>
                    </a:lnTo>
                    <a:lnTo>
                      <a:pt x="69" y="32"/>
                    </a:lnTo>
                    <a:lnTo>
                      <a:pt x="59" y="31"/>
                    </a:lnTo>
                    <a:lnTo>
                      <a:pt x="49" y="26"/>
                    </a:lnTo>
                    <a:lnTo>
                      <a:pt x="37" y="19"/>
                    </a:lnTo>
                    <a:lnTo>
                      <a:pt x="27" y="13"/>
                    </a:lnTo>
                    <a:lnTo>
                      <a:pt x="18" y="8"/>
                    </a:lnTo>
                    <a:lnTo>
                      <a:pt x="13" y="4"/>
                    </a:lnTo>
                    <a:lnTo>
                      <a:pt x="9" y="2"/>
                    </a:lnTo>
                    <a:lnTo>
                      <a:pt x="6" y="0"/>
                    </a:lnTo>
                    <a:lnTo>
                      <a:pt x="6" y="0"/>
                    </a:lnTo>
                    <a:lnTo>
                      <a:pt x="5" y="0"/>
                    </a:lnTo>
                    <a:lnTo>
                      <a:pt x="5" y="0"/>
                    </a:lnTo>
                    <a:lnTo>
                      <a:pt x="0" y="3"/>
                    </a:lnTo>
                    <a:lnTo>
                      <a:pt x="32" y="24"/>
                    </a:lnTo>
                    <a:lnTo>
                      <a:pt x="42" y="29"/>
                    </a:lnTo>
                    <a:lnTo>
                      <a:pt x="50" y="32"/>
                    </a:lnTo>
                    <a:lnTo>
                      <a:pt x="58" y="35"/>
                    </a:lnTo>
                    <a:lnTo>
                      <a:pt x="66" y="37"/>
                    </a:lnTo>
                    <a:lnTo>
                      <a:pt x="74" y="38"/>
                    </a:lnTo>
                    <a:lnTo>
                      <a:pt x="80" y="38"/>
                    </a:lnTo>
                    <a:lnTo>
                      <a:pt x="88" y="38"/>
                    </a:lnTo>
                    <a:lnTo>
                      <a:pt x="96" y="37"/>
                    </a:lnTo>
                    <a:lnTo>
                      <a:pt x="99" y="37"/>
                    </a:lnTo>
                    <a:lnTo>
                      <a:pt x="103" y="37"/>
                    </a:lnTo>
                    <a:lnTo>
                      <a:pt x="105" y="36"/>
                    </a:lnTo>
                    <a:lnTo>
                      <a:pt x="108" y="36"/>
                    </a:lnTo>
                    <a:lnTo>
                      <a:pt x="112" y="36"/>
                    </a:lnTo>
                    <a:lnTo>
                      <a:pt x="115" y="36"/>
                    </a:lnTo>
                    <a:lnTo>
                      <a:pt x="118" y="35"/>
                    </a:lnTo>
                    <a:lnTo>
                      <a:pt x="124" y="35"/>
                    </a:lnTo>
                    <a:lnTo>
                      <a:pt x="128" y="35"/>
                    </a:lnTo>
                    <a:lnTo>
                      <a:pt x="135" y="36"/>
                    </a:lnTo>
                    <a:lnTo>
                      <a:pt x="143" y="37"/>
                    </a:lnTo>
                    <a:lnTo>
                      <a:pt x="151" y="39"/>
                    </a:lnTo>
                    <a:lnTo>
                      <a:pt x="159" y="43"/>
                    </a:lnTo>
                    <a:lnTo>
                      <a:pt x="168" y="47"/>
                    </a:lnTo>
                    <a:lnTo>
                      <a:pt x="174" y="53"/>
                    </a:lnTo>
                    <a:lnTo>
                      <a:pt x="180" y="61"/>
                    </a:lnTo>
                    <a:lnTo>
                      <a:pt x="183" y="65"/>
                    </a:lnTo>
                    <a:lnTo>
                      <a:pt x="184" y="68"/>
                    </a:lnTo>
                    <a:lnTo>
                      <a:pt x="184" y="70"/>
                    </a:lnTo>
                    <a:lnTo>
                      <a:pt x="184" y="72"/>
                    </a:lnTo>
                    <a:lnTo>
                      <a:pt x="182" y="74"/>
                    </a:lnTo>
                    <a:lnTo>
                      <a:pt x="179" y="75"/>
                    </a:lnTo>
                    <a:lnTo>
                      <a:pt x="175" y="76"/>
                    </a:lnTo>
                    <a:lnTo>
                      <a:pt x="169" y="77"/>
                    </a:lnTo>
                    <a:lnTo>
                      <a:pt x="163" y="79"/>
                    </a:lnTo>
                    <a:lnTo>
                      <a:pt x="159" y="80"/>
                    </a:lnTo>
                    <a:lnTo>
                      <a:pt x="154" y="81"/>
                    </a:lnTo>
                    <a:lnTo>
                      <a:pt x="149" y="82"/>
                    </a:lnTo>
                    <a:lnTo>
                      <a:pt x="145" y="82"/>
                    </a:lnTo>
                    <a:lnTo>
                      <a:pt x="141" y="84"/>
                    </a:lnTo>
                    <a:lnTo>
                      <a:pt x="136" y="86"/>
                    </a:lnTo>
                    <a:lnTo>
                      <a:pt x="133" y="88"/>
                    </a:lnTo>
                    <a:lnTo>
                      <a:pt x="130" y="90"/>
                    </a:lnTo>
                    <a:lnTo>
                      <a:pt x="129" y="92"/>
                    </a:lnTo>
                    <a:lnTo>
                      <a:pt x="128" y="94"/>
                    </a:lnTo>
                    <a:lnTo>
                      <a:pt x="127" y="95"/>
                    </a:lnTo>
                    <a:lnTo>
                      <a:pt x="127" y="97"/>
                    </a:lnTo>
                    <a:lnTo>
                      <a:pt x="127" y="99"/>
                    </a:lnTo>
                    <a:lnTo>
                      <a:pt x="127" y="101"/>
                    </a:lnTo>
                    <a:lnTo>
                      <a:pt x="127" y="102"/>
                    </a:lnTo>
                    <a:lnTo>
                      <a:pt x="128" y="104"/>
                    </a:lnTo>
                    <a:lnTo>
                      <a:pt x="130" y="109"/>
                    </a:lnTo>
                    <a:lnTo>
                      <a:pt x="136" y="114"/>
                    </a:lnTo>
                    <a:lnTo>
                      <a:pt x="142" y="119"/>
                    </a:lnTo>
                    <a:lnTo>
                      <a:pt x="149" y="123"/>
                    </a:lnTo>
                    <a:lnTo>
                      <a:pt x="155" y="126"/>
                    </a:lnTo>
                    <a:lnTo>
                      <a:pt x="161" y="130"/>
                    </a:lnTo>
                    <a:lnTo>
                      <a:pt x="165" y="132"/>
                    </a:lnTo>
                    <a:lnTo>
                      <a:pt x="168" y="133"/>
                    </a:lnTo>
                    <a:lnTo>
                      <a:pt x="172" y="128"/>
                    </a:lnTo>
                  </a:path>
                </a:pathLst>
              </a:custGeom>
              <a:solidFill>
                <a:srgbClr val="4C4C4C"/>
              </a:solidFill>
              <a:ln w="9525" cap="rnd">
                <a:noFill/>
                <a:round/>
                <a:headEnd/>
                <a:tailEnd/>
              </a:ln>
              <a:effectLst/>
            </p:spPr>
            <p:txBody>
              <a:bodyPr/>
              <a:lstStyle/>
              <a:p>
                <a:endParaRPr lang="en-US"/>
              </a:p>
            </p:txBody>
          </p:sp>
          <p:sp>
            <p:nvSpPr>
              <p:cNvPr id="36139" name="Freeform 299"/>
              <p:cNvSpPr>
                <a:spLocks/>
              </p:cNvSpPr>
              <p:nvPr/>
            </p:nvSpPr>
            <p:spPr bwMode="auto">
              <a:xfrm>
                <a:off x="1742" y="1639"/>
                <a:ext cx="193" cy="135"/>
              </a:xfrm>
              <a:custGeom>
                <a:avLst/>
                <a:gdLst/>
                <a:ahLst/>
                <a:cxnLst>
                  <a:cxn ang="0">
                    <a:pos x="169" y="128"/>
                  </a:cxn>
                  <a:cxn ang="0">
                    <a:pos x="156" y="121"/>
                  </a:cxn>
                  <a:cxn ang="0">
                    <a:pos x="142" y="112"/>
                  </a:cxn>
                  <a:cxn ang="0">
                    <a:pos x="134" y="100"/>
                  </a:cxn>
                  <a:cxn ang="0">
                    <a:pos x="143" y="90"/>
                  </a:cxn>
                  <a:cxn ang="0">
                    <a:pos x="163" y="85"/>
                  </a:cxn>
                  <a:cxn ang="0">
                    <a:pos x="182" y="81"/>
                  </a:cxn>
                  <a:cxn ang="0">
                    <a:pos x="192" y="72"/>
                  </a:cxn>
                  <a:cxn ang="0">
                    <a:pos x="184" y="56"/>
                  </a:cxn>
                  <a:cxn ang="0">
                    <a:pos x="169" y="44"/>
                  </a:cxn>
                  <a:cxn ang="0">
                    <a:pos x="152" y="35"/>
                  </a:cxn>
                  <a:cxn ang="0">
                    <a:pos x="136" y="31"/>
                  </a:cxn>
                  <a:cxn ang="0">
                    <a:pos x="113" y="31"/>
                  </a:cxn>
                  <a:cxn ang="0">
                    <a:pos x="88" y="34"/>
                  </a:cxn>
                  <a:cxn ang="0">
                    <a:pos x="68" y="33"/>
                  </a:cxn>
                  <a:cxn ang="0">
                    <a:pos x="49" y="26"/>
                  </a:cxn>
                  <a:cxn ang="0">
                    <a:pos x="26" y="13"/>
                  </a:cxn>
                  <a:cxn ang="0">
                    <a:pos x="12" y="5"/>
                  </a:cxn>
                  <a:cxn ang="0">
                    <a:pos x="6" y="1"/>
                  </a:cxn>
                  <a:cxn ang="0">
                    <a:pos x="5" y="0"/>
                  </a:cxn>
                  <a:cxn ang="0">
                    <a:pos x="0" y="4"/>
                  </a:cxn>
                  <a:cxn ang="0">
                    <a:pos x="41" y="29"/>
                  </a:cxn>
                  <a:cxn ang="0">
                    <a:pos x="57" y="36"/>
                  </a:cxn>
                  <a:cxn ang="0">
                    <a:pos x="73" y="38"/>
                  </a:cxn>
                  <a:cxn ang="0">
                    <a:pos x="87" y="38"/>
                  </a:cxn>
                  <a:cxn ang="0">
                    <a:pos x="99" y="37"/>
                  </a:cxn>
                  <a:cxn ang="0">
                    <a:pos x="105" y="37"/>
                  </a:cxn>
                  <a:cxn ang="0">
                    <a:pos x="111" y="36"/>
                  </a:cxn>
                  <a:cxn ang="0">
                    <a:pos x="118" y="36"/>
                  </a:cxn>
                  <a:cxn ang="0">
                    <a:pos x="128" y="36"/>
                  </a:cxn>
                  <a:cxn ang="0">
                    <a:pos x="142" y="38"/>
                  </a:cxn>
                  <a:cxn ang="0">
                    <a:pos x="159" y="43"/>
                  </a:cxn>
                  <a:cxn ang="0">
                    <a:pos x="173" y="54"/>
                  </a:cxn>
                  <a:cxn ang="0">
                    <a:pos x="182" y="66"/>
                  </a:cxn>
                  <a:cxn ang="0">
                    <a:pos x="184" y="70"/>
                  </a:cxn>
                  <a:cxn ang="0">
                    <a:pos x="181" y="74"/>
                  </a:cxn>
                  <a:cxn ang="0">
                    <a:pos x="174" y="76"/>
                  </a:cxn>
                  <a:cxn ang="0">
                    <a:pos x="162" y="79"/>
                  </a:cxn>
                  <a:cxn ang="0">
                    <a:pos x="154" y="81"/>
                  </a:cxn>
                  <a:cxn ang="0">
                    <a:pos x="144" y="83"/>
                  </a:cxn>
                  <a:cxn ang="0">
                    <a:pos x="136" y="87"/>
                  </a:cxn>
                  <a:cxn ang="0">
                    <a:pos x="130" y="91"/>
                  </a:cxn>
                  <a:cxn ang="0">
                    <a:pos x="128" y="95"/>
                  </a:cxn>
                  <a:cxn ang="0">
                    <a:pos x="126" y="97"/>
                  </a:cxn>
                  <a:cxn ang="0">
                    <a:pos x="126" y="101"/>
                  </a:cxn>
                  <a:cxn ang="0">
                    <a:pos x="127" y="104"/>
                  </a:cxn>
                  <a:cxn ang="0">
                    <a:pos x="136" y="114"/>
                  </a:cxn>
                  <a:cxn ang="0">
                    <a:pos x="148" y="124"/>
                  </a:cxn>
                  <a:cxn ang="0">
                    <a:pos x="161" y="130"/>
                  </a:cxn>
                  <a:cxn ang="0">
                    <a:pos x="167" y="134"/>
                  </a:cxn>
                </a:cxnLst>
                <a:rect l="0" t="0" r="r" b="b"/>
                <a:pathLst>
                  <a:path w="193" h="135">
                    <a:moveTo>
                      <a:pt x="171" y="129"/>
                    </a:moveTo>
                    <a:lnTo>
                      <a:pt x="169" y="128"/>
                    </a:lnTo>
                    <a:lnTo>
                      <a:pt x="163" y="126"/>
                    </a:lnTo>
                    <a:lnTo>
                      <a:pt x="156" y="121"/>
                    </a:lnTo>
                    <a:lnTo>
                      <a:pt x="148" y="117"/>
                    </a:lnTo>
                    <a:lnTo>
                      <a:pt x="142" y="112"/>
                    </a:lnTo>
                    <a:lnTo>
                      <a:pt x="136" y="106"/>
                    </a:lnTo>
                    <a:lnTo>
                      <a:pt x="134" y="100"/>
                    </a:lnTo>
                    <a:lnTo>
                      <a:pt x="136" y="95"/>
                    </a:lnTo>
                    <a:lnTo>
                      <a:pt x="143" y="90"/>
                    </a:lnTo>
                    <a:lnTo>
                      <a:pt x="153" y="87"/>
                    </a:lnTo>
                    <a:lnTo>
                      <a:pt x="163" y="85"/>
                    </a:lnTo>
                    <a:lnTo>
                      <a:pt x="173" y="82"/>
                    </a:lnTo>
                    <a:lnTo>
                      <a:pt x="182" y="81"/>
                    </a:lnTo>
                    <a:lnTo>
                      <a:pt x="189" y="77"/>
                    </a:lnTo>
                    <a:lnTo>
                      <a:pt x="192" y="72"/>
                    </a:lnTo>
                    <a:lnTo>
                      <a:pt x="190" y="64"/>
                    </a:lnTo>
                    <a:lnTo>
                      <a:pt x="184" y="56"/>
                    </a:lnTo>
                    <a:lnTo>
                      <a:pt x="177" y="49"/>
                    </a:lnTo>
                    <a:lnTo>
                      <a:pt x="169" y="44"/>
                    </a:lnTo>
                    <a:lnTo>
                      <a:pt x="161" y="38"/>
                    </a:lnTo>
                    <a:lnTo>
                      <a:pt x="152" y="35"/>
                    </a:lnTo>
                    <a:lnTo>
                      <a:pt x="144" y="32"/>
                    </a:lnTo>
                    <a:lnTo>
                      <a:pt x="136" y="31"/>
                    </a:lnTo>
                    <a:lnTo>
                      <a:pt x="130" y="31"/>
                    </a:lnTo>
                    <a:lnTo>
                      <a:pt x="113" y="31"/>
                    </a:lnTo>
                    <a:lnTo>
                      <a:pt x="100" y="33"/>
                    </a:lnTo>
                    <a:lnTo>
                      <a:pt x="88" y="34"/>
                    </a:lnTo>
                    <a:lnTo>
                      <a:pt x="78" y="34"/>
                    </a:lnTo>
                    <a:lnTo>
                      <a:pt x="68" y="33"/>
                    </a:lnTo>
                    <a:lnTo>
                      <a:pt x="59" y="31"/>
                    </a:lnTo>
                    <a:lnTo>
                      <a:pt x="49" y="26"/>
                    </a:lnTo>
                    <a:lnTo>
                      <a:pt x="37" y="20"/>
                    </a:lnTo>
                    <a:lnTo>
                      <a:pt x="26" y="13"/>
                    </a:lnTo>
                    <a:lnTo>
                      <a:pt x="18" y="8"/>
                    </a:lnTo>
                    <a:lnTo>
                      <a:pt x="12" y="5"/>
                    </a:lnTo>
                    <a:lnTo>
                      <a:pt x="8" y="2"/>
                    </a:lnTo>
                    <a:lnTo>
                      <a:pt x="6" y="1"/>
                    </a:lnTo>
                    <a:lnTo>
                      <a:pt x="5" y="0"/>
                    </a:lnTo>
                    <a:lnTo>
                      <a:pt x="5" y="0"/>
                    </a:lnTo>
                    <a:lnTo>
                      <a:pt x="5" y="0"/>
                    </a:lnTo>
                    <a:lnTo>
                      <a:pt x="0" y="4"/>
                    </a:lnTo>
                    <a:lnTo>
                      <a:pt x="32" y="24"/>
                    </a:lnTo>
                    <a:lnTo>
                      <a:pt x="41" y="29"/>
                    </a:lnTo>
                    <a:lnTo>
                      <a:pt x="49" y="33"/>
                    </a:lnTo>
                    <a:lnTo>
                      <a:pt x="57" y="36"/>
                    </a:lnTo>
                    <a:lnTo>
                      <a:pt x="65" y="38"/>
                    </a:lnTo>
                    <a:lnTo>
                      <a:pt x="73" y="38"/>
                    </a:lnTo>
                    <a:lnTo>
                      <a:pt x="80" y="38"/>
                    </a:lnTo>
                    <a:lnTo>
                      <a:pt x="87" y="38"/>
                    </a:lnTo>
                    <a:lnTo>
                      <a:pt x="96" y="38"/>
                    </a:lnTo>
                    <a:lnTo>
                      <a:pt x="99" y="37"/>
                    </a:lnTo>
                    <a:lnTo>
                      <a:pt x="102" y="37"/>
                    </a:lnTo>
                    <a:lnTo>
                      <a:pt x="105" y="37"/>
                    </a:lnTo>
                    <a:lnTo>
                      <a:pt x="107" y="37"/>
                    </a:lnTo>
                    <a:lnTo>
                      <a:pt x="111" y="36"/>
                    </a:lnTo>
                    <a:lnTo>
                      <a:pt x="114" y="36"/>
                    </a:lnTo>
                    <a:lnTo>
                      <a:pt x="118" y="36"/>
                    </a:lnTo>
                    <a:lnTo>
                      <a:pt x="123" y="36"/>
                    </a:lnTo>
                    <a:lnTo>
                      <a:pt x="128" y="36"/>
                    </a:lnTo>
                    <a:lnTo>
                      <a:pt x="134" y="37"/>
                    </a:lnTo>
                    <a:lnTo>
                      <a:pt x="142" y="38"/>
                    </a:lnTo>
                    <a:lnTo>
                      <a:pt x="150" y="39"/>
                    </a:lnTo>
                    <a:lnTo>
                      <a:pt x="159" y="43"/>
                    </a:lnTo>
                    <a:lnTo>
                      <a:pt x="167" y="48"/>
                    </a:lnTo>
                    <a:lnTo>
                      <a:pt x="173" y="54"/>
                    </a:lnTo>
                    <a:lnTo>
                      <a:pt x="179" y="62"/>
                    </a:lnTo>
                    <a:lnTo>
                      <a:pt x="182" y="66"/>
                    </a:lnTo>
                    <a:lnTo>
                      <a:pt x="183" y="69"/>
                    </a:lnTo>
                    <a:lnTo>
                      <a:pt x="184" y="70"/>
                    </a:lnTo>
                    <a:lnTo>
                      <a:pt x="183" y="73"/>
                    </a:lnTo>
                    <a:lnTo>
                      <a:pt x="181" y="74"/>
                    </a:lnTo>
                    <a:lnTo>
                      <a:pt x="179" y="76"/>
                    </a:lnTo>
                    <a:lnTo>
                      <a:pt x="174" y="76"/>
                    </a:lnTo>
                    <a:lnTo>
                      <a:pt x="169" y="78"/>
                    </a:lnTo>
                    <a:lnTo>
                      <a:pt x="162" y="79"/>
                    </a:lnTo>
                    <a:lnTo>
                      <a:pt x="158" y="80"/>
                    </a:lnTo>
                    <a:lnTo>
                      <a:pt x="154" y="81"/>
                    </a:lnTo>
                    <a:lnTo>
                      <a:pt x="148" y="82"/>
                    </a:lnTo>
                    <a:lnTo>
                      <a:pt x="144" y="83"/>
                    </a:lnTo>
                    <a:lnTo>
                      <a:pt x="140" y="85"/>
                    </a:lnTo>
                    <a:lnTo>
                      <a:pt x="136" y="87"/>
                    </a:lnTo>
                    <a:lnTo>
                      <a:pt x="133" y="89"/>
                    </a:lnTo>
                    <a:lnTo>
                      <a:pt x="130" y="91"/>
                    </a:lnTo>
                    <a:lnTo>
                      <a:pt x="129" y="93"/>
                    </a:lnTo>
                    <a:lnTo>
                      <a:pt x="128" y="95"/>
                    </a:lnTo>
                    <a:lnTo>
                      <a:pt x="127" y="95"/>
                    </a:lnTo>
                    <a:lnTo>
                      <a:pt x="126" y="97"/>
                    </a:lnTo>
                    <a:lnTo>
                      <a:pt x="126" y="99"/>
                    </a:lnTo>
                    <a:lnTo>
                      <a:pt x="126" y="101"/>
                    </a:lnTo>
                    <a:lnTo>
                      <a:pt x="126" y="102"/>
                    </a:lnTo>
                    <a:lnTo>
                      <a:pt x="127" y="104"/>
                    </a:lnTo>
                    <a:lnTo>
                      <a:pt x="130" y="110"/>
                    </a:lnTo>
                    <a:lnTo>
                      <a:pt x="136" y="114"/>
                    </a:lnTo>
                    <a:lnTo>
                      <a:pt x="142" y="120"/>
                    </a:lnTo>
                    <a:lnTo>
                      <a:pt x="148" y="124"/>
                    </a:lnTo>
                    <a:lnTo>
                      <a:pt x="154" y="127"/>
                    </a:lnTo>
                    <a:lnTo>
                      <a:pt x="161" y="130"/>
                    </a:lnTo>
                    <a:lnTo>
                      <a:pt x="165" y="133"/>
                    </a:lnTo>
                    <a:lnTo>
                      <a:pt x="167" y="134"/>
                    </a:lnTo>
                    <a:lnTo>
                      <a:pt x="171" y="129"/>
                    </a:lnTo>
                  </a:path>
                </a:pathLst>
              </a:custGeom>
              <a:solidFill>
                <a:srgbClr val="B2B2B2"/>
              </a:solidFill>
              <a:ln w="9525" cap="rnd">
                <a:noFill/>
                <a:round/>
                <a:headEnd/>
                <a:tailEnd/>
              </a:ln>
              <a:effectLst/>
            </p:spPr>
            <p:txBody>
              <a:bodyPr/>
              <a:lstStyle/>
              <a:p>
                <a:endParaRPr lang="en-US"/>
              </a:p>
            </p:txBody>
          </p:sp>
          <p:sp>
            <p:nvSpPr>
              <p:cNvPr id="36140" name="Freeform 300"/>
              <p:cNvSpPr>
                <a:spLocks/>
              </p:cNvSpPr>
              <p:nvPr/>
            </p:nvSpPr>
            <p:spPr bwMode="auto">
              <a:xfrm>
                <a:off x="1893" y="1733"/>
                <a:ext cx="121" cy="60"/>
              </a:xfrm>
              <a:custGeom>
                <a:avLst/>
                <a:gdLst/>
                <a:ahLst/>
                <a:cxnLst>
                  <a:cxn ang="0">
                    <a:pos x="80" y="2"/>
                  </a:cxn>
                  <a:cxn ang="0">
                    <a:pos x="70" y="0"/>
                  </a:cxn>
                  <a:cxn ang="0">
                    <a:pos x="62" y="0"/>
                  </a:cxn>
                  <a:cxn ang="0">
                    <a:pos x="54" y="0"/>
                  </a:cxn>
                  <a:cxn ang="0">
                    <a:pos x="48" y="2"/>
                  </a:cxn>
                  <a:cxn ang="0">
                    <a:pos x="43" y="4"/>
                  </a:cxn>
                  <a:cxn ang="0">
                    <a:pos x="39" y="6"/>
                  </a:cxn>
                  <a:cxn ang="0">
                    <a:pos x="37" y="7"/>
                  </a:cxn>
                  <a:cxn ang="0">
                    <a:pos x="36" y="7"/>
                  </a:cxn>
                  <a:cxn ang="0">
                    <a:pos x="0" y="38"/>
                  </a:cxn>
                  <a:cxn ang="0">
                    <a:pos x="0" y="41"/>
                  </a:cxn>
                  <a:cxn ang="0">
                    <a:pos x="0" y="41"/>
                  </a:cxn>
                  <a:cxn ang="0">
                    <a:pos x="2" y="39"/>
                  </a:cxn>
                  <a:cxn ang="0">
                    <a:pos x="6" y="39"/>
                  </a:cxn>
                  <a:cxn ang="0">
                    <a:pos x="11" y="37"/>
                  </a:cxn>
                  <a:cxn ang="0">
                    <a:pos x="16" y="35"/>
                  </a:cxn>
                  <a:cxn ang="0">
                    <a:pos x="23" y="35"/>
                  </a:cxn>
                  <a:cxn ang="0">
                    <a:pos x="30" y="35"/>
                  </a:cxn>
                  <a:cxn ang="0">
                    <a:pos x="37" y="37"/>
                  </a:cxn>
                  <a:cxn ang="0">
                    <a:pos x="49" y="40"/>
                  </a:cxn>
                  <a:cxn ang="0">
                    <a:pos x="57" y="44"/>
                  </a:cxn>
                  <a:cxn ang="0">
                    <a:pos x="64" y="46"/>
                  </a:cxn>
                  <a:cxn ang="0">
                    <a:pos x="69" y="49"/>
                  </a:cxn>
                  <a:cxn ang="0">
                    <a:pos x="73" y="52"/>
                  </a:cxn>
                  <a:cxn ang="0">
                    <a:pos x="76" y="53"/>
                  </a:cxn>
                  <a:cxn ang="0">
                    <a:pos x="80" y="55"/>
                  </a:cxn>
                  <a:cxn ang="0">
                    <a:pos x="84" y="56"/>
                  </a:cxn>
                  <a:cxn ang="0">
                    <a:pos x="100" y="59"/>
                  </a:cxn>
                  <a:cxn ang="0">
                    <a:pos x="110" y="57"/>
                  </a:cxn>
                  <a:cxn ang="0">
                    <a:pos x="116" y="52"/>
                  </a:cxn>
                  <a:cxn ang="0">
                    <a:pos x="119" y="45"/>
                  </a:cxn>
                  <a:cxn ang="0">
                    <a:pos x="120" y="38"/>
                  </a:cxn>
                  <a:cxn ang="0">
                    <a:pos x="118" y="30"/>
                  </a:cxn>
                  <a:cxn ang="0">
                    <a:pos x="116" y="24"/>
                  </a:cxn>
                  <a:cxn ang="0">
                    <a:pos x="114" y="20"/>
                  </a:cxn>
                  <a:cxn ang="0">
                    <a:pos x="113" y="19"/>
                  </a:cxn>
                  <a:cxn ang="0">
                    <a:pos x="112" y="18"/>
                  </a:cxn>
                  <a:cxn ang="0">
                    <a:pos x="109" y="15"/>
                  </a:cxn>
                  <a:cxn ang="0">
                    <a:pos x="106" y="13"/>
                  </a:cxn>
                  <a:cxn ang="0">
                    <a:pos x="101" y="10"/>
                  </a:cxn>
                  <a:cxn ang="0">
                    <a:pos x="95" y="7"/>
                  </a:cxn>
                  <a:cxn ang="0">
                    <a:pos x="88" y="5"/>
                  </a:cxn>
                  <a:cxn ang="0">
                    <a:pos x="80" y="2"/>
                  </a:cxn>
                </a:cxnLst>
                <a:rect l="0" t="0" r="r" b="b"/>
                <a:pathLst>
                  <a:path w="121" h="60">
                    <a:moveTo>
                      <a:pt x="80" y="2"/>
                    </a:moveTo>
                    <a:lnTo>
                      <a:pt x="70" y="0"/>
                    </a:lnTo>
                    <a:lnTo>
                      <a:pt x="62" y="0"/>
                    </a:lnTo>
                    <a:lnTo>
                      <a:pt x="54" y="0"/>
                    </a:lnTo>
                    <a:lnTo>
                      <a:pt x="48" y="2"/>
                    </a:lnTo>
                    <a:lnTo>
                      <a:pt x="43" y="4"/>
                    </a:lnTo>
                    <a:lnTo>
                      <a:pt x="39" y="6"/>
                    </a:lnTo>
                    <a:lnTo>
                      <a:pt x="37" y="7"/>
                    </a:lnTo>
                    <a:lnTo>
                      <a:pt x="36" y="7"/>
                    </a:lnTo>
                    <a:lnTo>
                      <a:pt x="0" y="38"/>
                    </a:lnTo>
                    <a:lnTo>
                      <a:pt x="0" y="41"/>
                    </a:lnTo>
                    <a:lnTo>
                      <a:pt x="0" y="41"/>
                    </a:lnTo>
                    <a:lnTo>
                      <a:pt x="2" y="39"/>
                    </a:lnTo>
                    <a:lnTo>
                      <a:pt x="6" y="39"/>
                    </a:lnTo>
                    <a:lnTo>
                      <a:pt x="11" y="37"/>
                    </a:lnTo>
                    <a:lnTo>
                      <a:pt x="16" y="35"/>
                    </a:lnTo>
                    <a:lnTo>
                      <a:pt x="23" y="35"/>
                    </a:lnTo>
                    <a:lnTo>
                      <a:pt x="30" y="35"/>
                    </a:lnTo>
                    <a:lnTo>
                      <a:pt x="37" y="37"/>
                    </a:lnTo>
                    <a:lnTo>
                      <a:pt x="49" y="40"/>
                    </a:lnTo>
                    <a:lnTo>
                      <a:pt x="57" y="44"/>
                    </a:lnTo>
                    <a:lnTo>
                      <a:pt x="64" y="46"/>
                    </a:lnTo>
                    <a:lnTo>
                      <a:pt x="69" y="49"/>
                    </a:lnTo>
                    <a:lnTo>
                      <a:pt x="73" y="52"/>
                    </a:lnTo>
                    <a:lnTo>
                      <a:pt x="76" y="53"/>
                    </a:lnTo>
                    <a:lnTo>
                      <a:pt x="80" y="55"/>
                    </a:lnTo>
                    <a:lnTo>
                      <a:pt x="84" y="56"/>
                    </a:lnTo>
                    <a:lnTo>
                      <a:pt x="100" y="59"/>
                    </a:lnTo>
                    <a:lnTo>
                      <a:pt x="110" y="57"/>
                    </a:lnTo>
                    <a:lnTo>
                      <a:pt x="116" y="52"/>
                    </a:lnTo>
                    <a:lnTo>
                      <a:pt x="119" y="45"/>
                    </a:lnTo>
                    <a:lnTo>
                      <a:pt x="120" y="38"/>
                    </a:lnTo>
                    <a:lnTo>
                      <a:pt x="118" y="30"/>
                    </a:lnTo>
                    <a:lnTo>
                      <a:pt x="116" y="24"/>
                    </a:lnTo>
                    <a:lnTo>
                      <a:pt x="114" y="20"/>
                    </a:lnTo>
                    <a:lnTo>
                      <a:pt x="113" y="19"/>
                    </a:lnTo>
                    <a:lnTo>
                      <a:pt x="112" y="18"/>
                    </a:lnTo>
                    <a:lnTo>
                      <a:pt x="109" y="15"/>
                    </a:lnTo>
                    <a:lnTo>
                      <a:pt x="106" y="13"/>
                    </a:lnTo>
                    <a:lnTo>
                      <a:pt x="101" y="10"/>
                    </a:lnTo>
                    <a:lnTo>
                      <a:pt x="95" y="7"/>
                    </a:lnTo>
                    <a:lnTo>
                      <a:pt x="88" y="5"/>
                    </a:lnTo>
                    <a:lnTo>
                      <a:pt x="80" y="2"/>
                    </a:lnTo>
                  </a:path>
                </a:pathLst>
              </a:custGeom>
              <a:solidFill>
                <a:srgbClr val="DDDDDD"/>
              </a:solidFill>
              <a:ln w="9525" cap="rnd">
                <a:noFill/>
                <a:round/>
                <a:headEnd/>
                <a:tailEnd/>
              </a:ln>
              <a:effectLst/>
            </p:spPr>
            <p:txBody>
              <a:bodyPr/>
              <a:lstStyle/>
              <a:p>
                <a:endParaRPr lang="en-US"/>
              </a:p>
            </p:txBody>
          </p:sp>
          <p:sp>
            <p:nvSpPr>
              <p:cNvPr id="36141" name="Freeform 301"/>
              <p:cNvSpPr>
                <a:spLocks/>
              </p:cNvSpPr>
              <p:nvPr/>
            </p:nvSpPr>
            <p:spPr bwMode="auto">
              <a:xfrm>
                <a:off x="1913" y="1735"/>
                <a:ext cx="37" cy="35"/>
              </a:xfrm>
              <a:custGeom>
                <a:avLst/>
                <a:gdLst/>
                <a:ahLst/>
                <a:cxnLst>
                  <a:cxn ang="0">
                    <a:pos x="0" y="34"/>
                  </a:cxn>
                  <a:cxn ang="0">
                    <a:pos x="0" y="34"/>
                  </a:cxn>
                  <a:cxn ang="0">
                    <a:pos x="0" y="34"/>
                  </a:cxn>
                  <a:cxn ang="0">
                    <a:pos x="0" y="33"/>
                  </a:cxn>
                  <a:cxn ang="0">
                    <a:pos x="0" y="33"/>
                  </a:cxn>
                  <a:cxn ang="0">
                    <a:pos x="0" y="32"/>
                  </a:cxn>
                  <a:cxn ang="0">
                    <a:pos x="0" y="31"/>
                  </a:cxn>
                  <a:cxn ang="0">
                    <a:pos x="0" y="30"/>
                  </a:cxn>
                  <a:cxn ang="0">
                    <a:pos x="0" y="30"/>
                  </a:cxn>
                  <a:cxn ang="0">
                    <a:pos x="2" y="28"/>
                  </a:cxn>
                  <a:cxn ang="0">
                    <a:pos x="5" y="25"/>
                  </a:cxn>
                  <a:cxn ang="0">
                    <a:pos x="11" y="20"/>
                  </a:cxn>
                  <a:cxn ang="0">
                    <a:pos x="17" y="15"/>
                  </a:cxn>
                  <a:cxn ang="0">
                    <a:pos x="24" y="9"/>
                  </a:cxn>
                  <a:cxn ang="0">
                    <a:pos x="29" y="5"/>
                  </a:cxn>
                  <a:cxn ang="0">
                    <a:pos x="33" y="1"/>
                  </a:cxn>
                  <a:cxn ang="0">
                    <a:pos x="35" y="0"/>
                  </a:cxn>
                  <a:cxn ang="0">
                    <a:pos x="36" y="0"/>
                  </a:cxn>
                  <a:cxn ang="0">
                    <a:pos x="36" y="0"/>
                  </a:cxn>
                  <a:cxn ang="0">
                    <a:pos x="36" y="0"/>
                  </a:cxn>
                  <a:cxn ang="0">
                    <a:pos x="36" y="0"/>
                  </a:cxn>
                  <a:cxn ang="0">
                    <a:pos x="36" y="0"/>
                  </a:cxn>
                  <a:cxn ang="0">
                    <a:pos x="36" y="0"/>
                  </a:cxn>
                  <a:cxn ang="0">
                    <a:pos x="34" y="1"/>
                  </a:cxn>
                  <a:cxn ang="0">
                    <a:pos x="30" y="5"/>
                  </a:cxn>
                  <a:cxn ang="0">
                    <a:pos x="25" y="9"/>
                  </a:cxn>
                  <a:cxn ang="0">
                    <a:pos x="19" y="14"/>
                  </a:cxn>
                  <a:cxn ang="0">
                    <a:pos x="12" y="20"/>
                  </a:cxn>
                  <a:cxn ang="0">
                    <a:pos x="6" y="25"/>
                  </a:cxn>
                  <a:cxn ang="0">
                    <a:pos x="3" y="28"/>
                  </a:cxn>
                  <a:cxn ang="0">
                    <a:pos x="1" y="30"/>
                  </a:cxn>
                  <a:cxn ang="0">
                    <a:pos x="1" y="31"/>
                  </a:cxn>
                  <a:cxn ang="0">
                    <a:pos x="1" y="31"/>
                  </a:cxn>
                  <a:cxn ang="0">
                    <a:pos x="1" y="32"/>
                  </a:cxn>
                  <a:cxn ang="0">
                    <a:pos x="1" y="33"/>
                  </a:cxn>
                  <a:cxn ang="0">
                    <a:pos x="1" y="33"/>
                  </a:cxn>
                  <a:cxn ang="0">
                    <a:pos x="1" y="34"/>
                  </a:cxn>
                  <a:cxn ang="0">
                    <a:pos x="1" y="34"/>
                  </a:cxn>
                  <a:cxn ang="0">
                    <a:pos x="1" y="34"/>
                  </a:cxn>
                  <a:cxn ang="0">
                    <a:pos x="0" y="34"/>
                  </a:cxn>
                </a:cxnLst>
                <a:rect l="0" t="0" r="r" b="b"/>
                <a:pathLst>
                  <a:path w="37" h="35">
                    <a:moveTo>
                      <a:pt x="0" y="34"/>
                    </a:moveTo>
                    <a:lnTo>
                      <a:pt x="0" y="34"/>
                    </a:lnTo>
                    <a:lnTo>
                      <a:pt x="0" y="34"/>
                    </a:lnTo>
                    <a:lnTo>
                      <a:pt x="0" y="33"/>
                    </a:lnTo>
                    <a:lnTo>
                      <a:pt x="0" y="33"/>
                    </a:lnTo>
                    <a:lnTo>
                      <a:pt x="0" y="32"/>
                    </a:lnTo>
                    <a:lnTo>
                      <a:pt x="0" y="31"/>
                    </a:lnTo>
                    <a:lnTo>
                      <a:pt x="0" y="30"/>
                    </a:lnTo>
                    <a:lnTo>
                      <a:pt x="0" y="30"/>
                    </a:lnTo>
                    <a:lnTo>
                      <a:pt x="2" y="28"/>
                    </a:lnTo>
                    <a:lnTo>
                      <a:pt x="5" y="25"/>
                    </a:lnTo>
                    <a:lnTo>
                      <a:pt x="11" y="20"/>
                    </a:lnTo>
                    <a:lnTo>
                      <a:pt x="17" y="15"/>
                    </a:lnTo>
                    <a:lnTo>
                      <a:pt x="24" y="9"/>
                    </a:lnTo>
                    <a:lnTo>
                      <a:pt x="29" y="5"/>
                    </a:lnTo>
                    <a:lnTo>
                      <a:pt x="33" y="1"/>
                    </a:lnTo>
                    <a:lnTo>
                      <a:pt x="35" y="0"/>
                    </a:lnTo>
                    <a:lnTo>
                      <a:pt x="36" y="0"/>
                    </a:lnTo>
                    <a:lnTo>
                      <a:pt x="36" y="0"/>
                    </a:lnTo>
                    <a:lnTo>
                      <a:pt x="36" y="0"/>
                    </a:lnTo>
                    <a:lnTo>
                      <a:pt x="36" y="0"/>
                    </a:lnTo>
                    <a:lnTo>
                      <a:pt x="36" y="0"/>
                    </a:lnTo>
                    <a:lnTo>
                      <a:pt x="36" y="0"/>
                    </a:lnTo>
                    <a:lnTo>
                      <a:pt x="34" y="1"/>
                    </a:lnTo>
                    <a:lnTo>
                      <a:pt x="30" y="5"/>
                    </a:lnTo>
                    <a:lnTo>
                      <a:pt x="25" y="9"/>
                    </a:lnTo>
                    <a:lnTo>
                      <a:pt x="19" y="14"/>
                    </a:lnTo>
                    <a:lnTo>
                      <a:pt x="12" y="20"/>
                    </a:lnTo>
                    <a:lnTo>
                      <a:pt x="6" y="25"/>
                    </a:lnTo>
                    <a:lnTo>
                      <a:pt x="3" y="28"/>
                    </a:lnTo>
                    <a:lnTo>
                      <a:pt x="1" y="30"/>
                    </a:lnTo>
                    <a:lnTo>
                      <a:pt x="1" y="31"/>
                    </a:lnTo>
                    <a:lnTo>
                      <a:pt x="1" y="31"/>
                    </a:lnTo>
                    <a:lnTo>
                      <a:pt x="1" y="32"/>
                    </a:lnTo>
                    <a:lnTo>
                      <a:pt x="1" y="33"/>
                    </a:lnTo>
                    <a:lnTo>
                      <a:pt x="1" y="33"/>
                    </a:lnTo>
                    <a:lnTo>
                      <a:pt x="1" y="34"/>
                    </a:lnTo>
                    <a:lnTo>
                      <a:pt x="1" y="34"/>
                    </a:lnTo>
                    <a:lnTo>
                      <a:pt x="1" y="34"/>
                    </a:lnTo>
                    <a:lnTo>
                      <a:pt x="0" y="34"/>
                    </a:lnTo>
                  </a:path>
                </a:pathLst>
              </a:custGeom>
              <a:solidFill>
                <a:srgbClr val="7F7F7F"/>
              </a:solidFill>
              <a:ln w="9525" cap="rnd">
                <a:noFill/>
                <a:round/>
                <a:headEnd/>
                <a:tailEnd/>
              </a:ln>
              <a:effectLst/>
            </p:spPr>
            <p:txBody>
              <a:bodyPr/>
              <a:lstStyle/>
              <a:p>
                <a:endParaRPr lang="en-US"/>
              </a:p>
            </p:txBody>
          </p:sp>
          <p:sp>
            <p:nvSpPr>
              <p:cNvPr id="36142" name="Freeform 302"/>
              <p:cNvSpPr>
                <a:spLocks/>
              </p:cNvSpPr>
              <p:nvPr/>
            </p:nvSpPr>
            <p:spPr bwMode="auto">
              <a:xfrm>
                <a:off x="1915" y="1749"/>
                <a:ext cx="17" cy="17"/>
              </a:xfrm>
              <a:custGeom>
                <a:avLst/>
                <a:gdLst/>
                <a:ahLst/>
                <a:cxnLst>
                  <a:cxn ang="0">
                    <a:pos x="0" y="12"/>
                  </a:cxn>
                  <a:cxn ang="0">
                    <a:pos x="0" y="12"/>
                  </a:cxn>
                  <a:cxn ang="0">
                    <a:pos x="1" y="12"/>
                  </a:cxn>
                  <a:cxn ang="0">
                    <a:pos x="3" y="8"/>
                  </a:cxn>
                  <a:cxn ang="0">
                    <a:pos x="5" y="8"/>
                  </a:cxn>
                  <a:cxn ang="0">
                    <a:pos x="7" y="4"/>
                  </a:cxn>
                  <a:cxn ang="0">
                    <a:pos x="9" y="0"/>
                  </a:cxn>
                  <a:cxn ang="0">
                    <a:pos x="11" y="0"/>
                  </a:cxn>
                  <a:cxn ang="0">
                    <a:pos x="13" y="0"/>
                  </a:cxn>
                  <a:cxn ang="0">
                    <a:pos x="14" y="0"/>
                  </a:cxn>
                  <a:cxn ang="0">
                    <a:pos x="15" y="0"/>
                  </a:cxn>
                  <a:cxn ang="0">
                    <a:pos x="16" y="0"/>
                  </a:cxn>
                  <a:cxn ang="0">
                    <a:pos x="16" y="0"/>
                  </a:cxn>
                  <a:cxn ang="0">
                    <a:pos x="16" y="0"/>
                  </a:cxn>
                  <a:cxn ang="0">
                    <a:pos x="16" y="0"/>
                  </a:cxn>
                  <a:cxn ang="0">
                    <a:pos x="16" y="0"/>
                  </a:cxn>
                  <a:cxn ang="0">
                    <a:pos x="15" y="4"/>
                  </a:cxn>
                  <a:cxn ang="0">
                    <a:pos x="15" y="4"/>
                  </a:cxn>
                  <a:cxn ang="0">
                    <a:pos x="15" y="4"/>
                  </a:cxn>
                  <a:cxn ang="0">
                    <a:pos x="15" y="4"/>
                  </a:cxn>
                  <a:cxn ang="0">
                    <a:pos x="14" y="4"/>
                  </a:cxn>
                  <a:cxn ang="0">
                    <a:pos x="14" y="0"/>
                  </a:cxn>
                  <a:cxn ang="0">
                    <a:pos x="13" y="0"/>
                  </a:cxn>
                  <a:cxn ang="0">
                    <a:pos x="12" y="0"/>
                  </a:cxn>
                  <a:cxn ang="0">
                    <a:pos x="11" y="4"/>
                  </a:cxn>
                  <a:cxn ang="0">
                    <a:pos x="9" y="4"/>
                  </a:cxn>
                  <a:cxn ang="0">
                    <a:pos x="7" y="8"/>
                  </a:cxn>
                  <a:cxn ang="0">
                    <a:pos x="5" y="8"/>
                  </a:cxn>
                  <a:cxn ang="0">
                    <a:pos x="3" y="12"/>
                  </a:cxn>
                  <a:cxn ang="0">
                    <a:pos x="1" y="12"/>
                  </a:cxn>
                  <a:cxn ang="0">
                    <a:pos x="0" y="16"/>
                  </a:cxn>
                  <a:cxn ang="0">
                    <a:pos x="0" y="16"/>
                  </a:cxn>
                  <a:cxn ang="0">
                    <a:pos x="0" y="16"/>
                  </a:cxn>
                  <a:cxn ang="0">
                    <a:pos x="0" y="12"/>
                  </a:cxn>
                </a:cxnLst>
                <a:rect l="0" t="0" r="r" b="b"/>
                <a:pathLst>
                  <a:path w="17" h="17">
                    <a:moveTo>
                      <a:pt x="0" y="12"/>
                    </a:moveTo>
                    <a:lnTo>
                      <a:pt x="0" y="12"/>
                    </a:lnTo>
                    <a:lnTo>
                      <a:pt x="1" y="12"/>
                    </a:lnTo>
                    <a:lnTo>
                      <a:pt x="3" y="8"/>
                    </a:lnTo>
                    <a:lnTo>
                      <a:pt x="5" y="8"/>
                    </a:lnTo>
                    <a:lnTo>
                      <a:pt x="7" y="4"/>
                    </a:lnTo>
                    <a:lnTo>
                      <a:pt x="9" y="0"/>
                    </a:lnTo>
                    <a:lnTo>
                      <a:pt x="11" y="0"/>
                    </a:lnTo>
                    <a:lnTo>
                      <a:pt x="13" y="0"/>
                    </a:lnTo>
                    <a:lnTo>
                      <a:pt x="14" y="0"/>
                    </a:lnTo>
                    <a:lnTo>
                      <a:pt x="15" y="0"/>
                    </a:lnTo>
                    <a:lnTo>
                      <a:pt x="16" y="0"/>
                    </a:lnTo>
                    <a:lnTo>
                      <a:pt x="16" y="0"/>
                    </a:lnTo>
                    <a:lnTo>
                      <a:pt x="16" y="0"/>
                    </a:lnTo>
                    <a:lnTo>
                      <a:pt x="16" y="0"/>
                    </a:lnTo>
                    <a:lnTo>
                      <a:pt x="16" y="0"/>
                    </a:lnTo>
                    <a:lnTo>
                      <a:pt x="15" y="4"/>
                    </a:lnTo>
                    <a:lnTo>
                      <a:pt x="15" y="4"/>
                    </a:lnTo>
                    <a:lnTo>
                      <a:pt x="15" y="4"/>
                    </a:lnTo>
                    <a:lnTo>
                      <a:pt x="15" y="4"/>
                    </a:lnTo>
                    <a:lnTo>
                      <a:pt x="14" y="4"/>
                    </a:lnTo>
                    <a:lnTo>
                      <a:pt x="14" y="0"/>
                    </a:lnTo>
                    <a:lnTo>
                      <a:pt x="13" y="0"/>
                    </a:lnTo>
                    <a:lnTo>
                      <a:pt x="12" y="0"/>
                    </a:lnTo>
                    <a:lnTo>
                      <a:pt x="11" y="4"/>
                    </a:lnTo>
                    <a:lnTo>
                      <a:pt x="9" y="4"/>
                    </a:lnTo>
                    <a:lnTo>
                      <a:pt x="7" y="8"/>
                    </a:lnTo>
                    <a:lnTo>
                      <a:pt x="5" y="8"/>
                    </a:lnTo>
                    <a:lnTo>
                      <a:pt x="3" y="12"/>
                    </a:lnTo>
                    <a:lnTo>
                      <a:pt x="1" y="12"/>
                    </a:lnTo>
                    <a:lnTo>
                      <a:pt x="0" y="16"/>
                    </a:lnTo>
                    <a:lnTo>
                      <a:pt x="0" y="16"/>
                    </a:lnTo>
                    <a:lnTo>
                      <a:pt x="0" y="16"/>
                    </a:lnTo>
                    <a:lnTo>
                      <a:pt x="0" y="12"/>
                    </a:lnTo>
                  </a:path>
                </a:pathLst>
              </a:custGeom>
              <a:solidFill>
                <a:srgbClr val="7F7F7F"/>
              </a:solidFill>
              <a:ln w="9525" cap="rnd">
                <a:noFill/>
                <a:round/>
                <a:headEnd/>
                <a:tailEnd/>
              </a:ln>
              <a:effectLst/>
            </p:spPr>
            <p:txBody>
              <a:bodyPr/>
              <a:lstStyle/>
              <a:p>
                <a:endParaRPr lang="en-US"/>
              </a:p>
            </p:txBody>
          </p:sp>
        </p:grpSp>
        <p:grpSp>
          <p:nvGrpSpPr>
            <p:cNvPr id="36153" name="Group 313"/>
            <p:cNvGrpSpPr>
              <a:grpSpLocks/>
            </p:cNvGrpSpPr>
            <p:nvPr/>
          </p:nvGrpSpPr>
          <p:grpSpPr bwMode="auto">
            <a:xfrm>
              <a:off x="1247" y="1322"/>
              <a:ext cx="640" cy="601"/>
              <a:chOff x="1247" y="1322"/>
              <a:chExt cx="640" cy="601"/>
            </a:xfrm>
          </p:grpSpPr>
          <p:sp>
            <p:nvSpPr>
              <p:cNvPr id="36144" name="Freeform 304"/>
              <p:cNvSpPr>
                <a:spLocks/>
              </p:cNvSpPr>
              <p:nvPr/>
            </p:nvSpPr>
            <p:spPr bwMode="auto">
              <a:xfrm>
                <a:off x="1423" y="1746"/>
                <a:ext cx="461" cy="177"/>
              </a:xfrm>
              <a:custGeom>
                <a:avLst/>
                <a:gdLst/>
                <a:ahLst/>
                <a:cxnLst>
                  <a:cxn ang="0">
                    <a:pos x="82" y="176"/>
                  </a:cxn>
                  <a:cxn ang="0">
                    <a:pos x="460" y="74"/>
                  </a:cxn>
                  <a:cxn ang="0">
                    <a:pos x="329" y="0"/>
                  </a:cxn>
                  <a:cxn ang="0">
                    <a:pos x="0" y="81"/>
                  </a:cxn>
                  <a:cxn ang="0">
                    <a:pos x="82" y="176"/>
                  </a:cxn>
                </a:cxnLst>
                <a:rect l="0" t="0" r="r" b="b"/>
                <a:pathLst>
                  <a:path w="461" h="177">
                    <a:moveTo>
                      <a:pt x="82" y="176"/>
                    </a:moveTo>
                    <a:lnTo>
                      <a:pt x="460" y="74"/>
                    </a:lnTo>
                    <a:lnTo>
                      <a:pt x="329" y="0"/>
                    </a:lnTo>
                    <a:lnTo>
                      <a:pt x="0" y="81"/>
                    </a:lnTo>
                    <a:lnTo>
                      <a:pt x="82" y="176"/>
                    </a:lnTo>
                  </a:path>
                </a:pathLst>
              </a:custGeom>
              <a:solidFill>
                <a:srgbClr val="969696"/>
              </a:solidFill>
              <a:ln w="9525" cap="rnd">
                <a:noFill/>
                <a:round/>
                <a:headEnd/>
                <a:tailEnd/>
              </a:ln>
              <a:effectLst/>
            </p:spPr>
            <p:txBody>
              <a:bodyPr/>
              <a:lstStyle/>
              <a:p>
                <a:endParaRPr lang="en-US"/>
              </a:p>
            </p:txBody>
          </p:sp>
          <p:sp>
            <p:nvSpPr>
              <p:cNvPr id="36145" name="Freeform 305"/>
              <p:cNvSpPr>
                <a:spLocks/>
              </p:cNvSpPr>
              <p:nvPr/>
            </p:nvSpPr>
            <p:spPr bwMode="auto">
              <a:xfrm>
                <a:off x="1429" y="1736"/>
                <a:ext cx="458" cy="177"/>
              </a:xfrm>
              <a:custGeom>
                <a:avLst/>
                <a:gdLst/>
                <a:ahLst/>
                <a:cxnLst>
                  <a:cxn ang="0">
                    <a:pos x="81" y="176"/>
                  </a:cxn>
                  <a:cxn ang="0">
                    <a:pos x="457" y="73"/>
                  </a:cxn>
                  <a:cxn ang="0">
                    <a:pos x="326" y="0"/>
                  </a:cxn>
                  <a:cxn ang="0">
                    <a:pos x="0" y="84"/>
                  </a:cxn>
                  <a:cxn ang="0">
                    <a:pos x="81" y="176"/>
                  </a:cxn>
                </a:cxnLst>
                <a:rect l="0" t="0" r="r" b="b"/>
                <a:pathLst>
                  <a:path w="458" h="177">
                    <a:moveTo>
                      <a:pt x="81" y="176"/>
                    </a:moveTo>
                    <a:lnTo>
                      <a:pt x="457" y="73"/>
                    </a:lnTo>
                    <a:lnTo>
                      <a:pt x="326" y="0"/>
                    </a:lnTo>
                    <a:lnTo>
                      <a:pt x="0" y="84"/>
                    </a:lnTo>
                    <a:lnTo>
                      <a:pt x="81" y="176"/>
                    </a:lnTo>
                  </a:path>
                </a:pathLst>
              </a:custGeom>
              <a:solidFill>
                <a:srgbClr val="DDDDDD"/>
              </a:solidFill>
              <a:ln w="9525" cap="rnd">
                <a:noFill/>
                <a:round/>
                <a:headEnd/>
                <a:tailEnd/>
              </a:ln>
              <a:effectLst/>
            </p:spPr>
            <p:txBody>
              <a:bodyPr/>
              <a:lstStyle/>
              <a:p>
                <a:endParaRPr lang="en-US"/>
              </a:p>
            </p:txBody>
          </p:sp>
          <p:grpSp>
            <p:nvGrpSpPr>
              <p:cNvPr id="36152" name="Group 312"/>
              <p:cNvGrpSpPr>
                <a:grpSpLocks/>
              </p:cNvGrpSpPr>
              <p:nvPr/>
            </p:nvGrpSpPr>
            <p:grpSpPr bwMode="auto">
              <a:xfrm>
                <a:off x="1247" y="1322"/>
                <a:ext cx="514" cy="484"/>
                <a:chOff x="1247" y="1322"/>
                <a:chExt cx="514" cy="484"/>
              </a:xfrm>
            </p:grpSpPr>
            <p:sp>
              <p:nvSpPr>
                <p:cNvPr id="36146" name="Freeform 306"/>
                <p:cNvSpPr>
                  <a:spLocks/>
                </p:cNvSpPr>
                <p:nvPr/>
              </p:nvSpPr>
              <p:spPr bwMode="auto">
                <a:xfrm>
                  <a:off x="1253" y="1377"/>
                  <a:ext cx="502" cy="429"/>
                </a:xfrm>
                <a:custGeom>
                  <a:avLst/>
                  <a:gdLst/>
                  <a:ahLst/>
                  <a:cxnLst>
                    <a:cxn ang="0">
                      <a:pos x="144" y="428"/>
                    </a:cxn>
                    <a:cxn ang="0">
                      <a:pos x="501" y="334"/>
                    </a:cxn>
                    <a:cxn ang="0">
                      <a:pos x="489" y="18"/>
                    </a:cxn>
                    <a:cxn ang="0">
                      <a:pos x="468" y="0"/>
                    </a:cxn>
                    <a:cxn ang="0">
                      <a:pos x="144" y="86"/>
                    </a:cxn>
                    <a:cxn ang="0">
                      <a:pos x="68" y="46"/>
                    </a:cxn>
                    <a:cxn ang="0">
                      <a:pos x="0" y="88"/>
                    </a:cxn>
                    <a:cxn ang="0">
                      <a:pos x="31" y="340"/>
                    </a:cxn>
                    <a:cxn ang="0">
                      <a:pos x="144" y="428"/>
                    </a:cxn>
                  </a:cxnLst>
                  <a:rect l="0" t="0" r="r" b="b"/>
                  <a:pathLst>
                    <a:path w="502" h="429">
                      <a:moveTo>
                        <a:pt x="144" y="428"/>
                      </a:moveTo>
                      <a:lnTo>
                        <a:pt x="501" y="334"/>
                      </a:lnTo>
                      <a:lnTo>
                        <a:pt x="489" y="18"/>
                      </a:lnTo>
                      <a:lnTo>
                        <a:pt x="468" y="0"/>
                      </a:lnTo>
                      <a:lnTo>
                        <a:pt x="144" y="86"/>
                      </a:lnTo>
                      <a:lnTo>
                        <a:pt x="68" y="46"/>
                      </a:lnTo>
                      <a:lnTo>
                        <a:pt x="0" y="88"/>
                      </a:lnTo>
                      <a:lnTo>
                        <a:pt x="31" y="340"/>
                      </a:lnTo>
                      <a:lnTo>
                        <a:pt x="144" y="428"/>
                      </a:lnTo>
                    </a:path>
                  </a:pathLst>
                </a:custGeom>
                <a:solidFill>
                  <a:srgbClr val="969696"/>
                </a:solidFill>
                <a:ln w="9525" cap="rnd">
                  <a:noFill/>
                  <a:round/>
                  <a:headEnd/>
                  <a:tailEnd/>
                </a:ln>
                <a:effectLst/>
              </p:spPr>
              <p:txBody>
                <a:bodyPr/>
                <a:lstStyle/>
                <a:p>
                  <a:endParaRPr lang="en-US"/>
                </a:p>
              </p:txBody>
            </p:sp>
            <p:sp>
              <p:nvSpPr>
                <p:cNvPr id="36147" name="Freeform 307"/>
                <p:cNvSpPr>
                  <a:spLocks/>
                </p:cNvSpPr>
                <p:nvPr/>
              </p:nvSpPr>
              <p:spPr bwMode="auto">
                <a:xfrm>
                  <a:off x="1247" y="1360"/>
                  <a:ext cx="514" cy="435"/>
                </a:xfrm>
                <a:custGeom>
                  <a:avLst/>
                  <a:gdLst/>
                  <a:ahLst/>
                  <a:cxnLst>
                    <a:cxn ang="0">
                      <a:pos x="87" y="388"/>
                    </a:cxn>
                    <a:cxn ang="0">
                      <a:pos x="160" y="434"/>
                    </a:cxn>
                    <a:cxn ang="0">
                      <a:pos x="513" y="333"/>
                    </a:cxn>
                    <a:cxn ang="0">
                      <a:pos x="501" y="18"/>
                    </a:cxn>
                    <a:cxn ang="0">
                      <a:pos x="480" y="0"/>
                    </a:cxn>
                    <a:cxn ang="0">
                      <a:pos x="157" y="86"/>
                    </a:cxn>
                    <a:cxn ang="0">
                      <a:pos x="81" y="46"/>
                    </a:cxn>
                    <a:cxn ang="0">
                      <a:pos x="9" y="75"/>
                    </a:cxn>
                    <a:cxn ang="0">
                      <a:pos x="0" y="86"/>
                    </a:cxn>
                    <a:cxn ang="0">
                      <a:pos x="0" y="301"/>
                    </a:cxn>
                    <a:cxn ang="0">
                      <a:pos x="87" y="388"/>
                    </a:cxn>
                  </a:cxnLst>
                  <a:rect l="0" t="0" r="r" b="b"/>
                  <a:pathLst>
                    <a:path w="514" h="435">
                      <a:moveTo>
                        <a:pt x="87" y="388"/>
                      </a:moveTo>
                      <a:lnTo>
                        <a:pt x="160" y="434"/>
                      </a:lnTo>
                      <a:lnTo>
                        <a:pt x="513" y="333"/>
                      </a:lnTo>
                      <a:lnTo>
                        <a:pt x="501" y="18"/>
                      </a:lnTo>
                      <a:lnTo>
                        <a:pt x="480" y="0"/>
                      </a:lnTo>
                      <a:lnTo>
                        <a:pt x="157" y="86"/>
                      </a:lnTo>
                      <a:lnTo>
                        <a:pt x="81" y="46"/>
                      </a:lnTo>
                      <a:lnTo>
                        <a:pt x="9" y="75"/>
                      </a:lnTo>
                      <a:lnTo>
                        <a:pt x="0" y="86"/>
                      </a:lnTo>
                      <a:lnTo>
                        <a:pt x="0" y="301"/>
                      </a:lnTo>
                      <a:lnTo>
                        <a:pt x="87" y="388"/>
                      </a:lnTo>
                    </a:path>
                  </a:pathLst>
                </a:custGeom>
                <a:solidFill>
                  <a:srgbClr val="DDDDDD"/>
                </a:solidFill>
                <a:ln w="9525" cap="rnd">
                  <a:noFill/>
                  <a:round/>
                  <a:headEnd/>
                  <a:tailEnd/>
                </a:ln>
                <a:effectLst/>
              </p:spPr>
              <p:txBody>
                <a:bodyPr/>
                <a:lstStyle/>
                <a:p>
                  <a:endParaRPr lang="en-US"/>
                </a:p>
              </p:txBody>
            </p:sp>
            <p:sp>
              <p:nvSpPr>
                <p:cNvPr id="36148" name="Freeform 308"/>
                <p:cNvSpPr>
                  <a:spLocks/>
                </p:cNvSpPr>
                <p:nvPr/>
              </p:nvSpPr>
              <p:spPr bwMode="auto">
                <a:xfrm>
                  <a:off x="1254" y="1422"/>
                  <a:ext cx="68" cy="296"/>
                </a:xfrm>
                <a:custGeom>
                  <a:avLst/>
                  <a:gdLst/>
                  <a:ahLst/>
                  <a:cxnLst>
                    <a:cxn ang="0">
                      <a:pos x="0" y="230"/>
                    </a:cxn>
                    <a:cxn ang="0">
                      <a:pos x="1" y="28"/>
                    </a:cxn>
                    <a:cxn ang="0">
                      <a:pos x="67" y="0"/>
                    </a:cxn>
                    <a:cxn ang="0">
                      <a:pos x="65" y="295"/>
                    </a:cxn>
                    <a:cxn ang="0">
                      <a:pos x="0" y="230"/>
                    </a:cxn>
                  </a:cxnLst>
                  <a:rect l="0" t="0" r="r" b="b"/>
                  <a:pathLst>
                    <a:path w="68" h="296">
                      <a:moveTo>
                        <a:pt x="0" y="230"/>
                      </a:moveTo>
                      <a:lnTo>
                        <a:pt x="1" y="28"/>
                      </a:lnTo>
                      <a:lnTo>
                        <a:pt x="67" y="0"/>
                      </a:lnTo>
                      <a:lnTo>
                        <a:pt x="65" y="295"/>
                      </a:lnTo>
                      <a:lnTo>
                        <a:pt x="0" y="230"/>
                      </a:lnTo>
                    </a:path>
                  </a:pathLst>
                </a:custGeom>
                <a:solidFill>
                  <a:srgbClr val="B2B2B2"/>
                </a:solidFill>
                <a:ln w="9525" cap="rnd">
                  <a:noFill/>
                  <a:round/>
                  <a:headEnd/>
                  <a:tailEnd/>
                </a:ln>
                <a:effectLst/>
              </p:spPr>
              <p:txBody>
                <a:bodyPr/>
                <a:lstStyle/>
                <a:p>
                  <a:endParaRPr lang="en-US"/>
                </a:p>
              </p:txBody>
            </p:sp>
            <p:sp>
              <p:nvSpPr>
                <p:cNvPr id="36149" name="Freeform 309"/>
                <p:cNvSpPr>
                  <a:spLocks/>
                </p:cNvSpPr>
                <p:nvPr/>
              </p:nvSpPr>
              <p:spPr bwMode="auto">
                <a:xfrm>
                  <a:off x="1339" y="1430"/>
                  <a:ext cx="60" cy="345"/>
                </a:xfrm>
                <a:custGeom>
                  <a:avLst/>
                  <a:gdLst/>
                  <a:ahLst/>
                  <a:cxnLst>
                    <a:cxn ang="0">
                      <a:pos x="0" y="309"/>
                    </a:cxn>
                    <a:cxn ang="0">
                      <a:pos x="59" y="344"/>
                    </a:cxn>
                    <a:cxn ang="0">
                      <a:pos x="59" y="31"/>
                    </a:cxn>
                    <a:cxn ang="0">
                      <a:pos x="4" y="0"/>
                    </a:cxn>
                    <a:cxn ang="0">
                      <a:pos x="0" y="309"/>
                    </a:cxn>
                  </a:cxnLst>
                  <a:rect l="0" t="0" r="r" b="b"/>
                  <a:pathLst>
                    <a:path w="60" h="345">
                      <a:moveTo>
                        <a:pt x="0" y="309"/>
                      </a:moveTo>
                      <a:lnTo>
                        <a:pt x="59" y="344"/>
                      </a:lnTo>
                      <a:lnTo>
                        <a:pt x="59" y="31"/>
                      </a:lnTo>
                      <a:lnTo>
                        <a:pt x="4" y="0"/>
                      </a:lnTo>
                      <a:lnTo>
                        <a:pt x="0" y="309"/>
                      </a:lnTo>
                    </a:path>
                  </a:pathLst>
                </a:custGeom>
                <a:solidFill>
                  <a:srgbClr val="B2B2B2"/>
                </a:solidFill>
                <a:ln w="9525" cap="rnd">
                  <a:noFill/>
                  <a:round/>
                  <a:headEnd/>
                  <a:tailEnd/>
                </a:ln>
                <a:effectLst/>
              </p:spPr>
              <p:txBody>
                <a:bodyPr/>
                <a:lstStyle/>
                <a:p>
                  <a:endParaRPr lang="en-US"/>
                </a:p>
              </p:txBody>
            </p:sp>
            <p:sp>
              <p:nvSpPr>
                <p:cNvPr id="36150" name="Freeform 310"/>
                <p:cNvSpPr>
                  <a:spLocks/>
                </p:cNvSpPr>
                <p:nvPr/>
              </p:nvSpPr>
              <p:spPr bwMode="auto">
                <a:xfrm>
                  <a:off x="1457" y="1414"/>
                  <a:ext cx="259" cy="322"/>
                </a:xfrm>
                <a:custGeom>
                  <a:avLst/>
                  <a:gdLst/>
                  <a:ahLst/>
                  <a:cxnLst>
                    <a:cxn ang="0">
                      <a:pos x="258" y="253"/>
                    </a:cxn>
                    <a:cxn ang="0">
                      <a:pos x="0" y="321"/>
                    </a:cxn>
                    <a:cxn ang="0">
                      <a:pos x="0" y="68"/>
                    </a:cxn>
                    <a:cxn ang="0">
                      <a:pos x="250" y="0"/>
                    </a:cxn>
                    <a:cxn ang="0">
                      <a:pos x="258" y="253"/>
                    </a:cxn>
                  </a:cxnLst>
                  <a:rect l="0" t="0" r="r" b="b"/>
                  <a:pathLst>
                    <a:path w="259" h="322">
                      <a:moveTo>
                        <a:pt x="258" y="253"/>
                      </a:moveTo>
                      <a:lnTo>
                        <a:pt x="0" y="321"/>
                      </a:lnTo>
                      <a:lnTo>
                        <a:pt x="0" y="68"/>
                      </a:lnTo>
                      <a:lnTo>
                        <a:pt x="250" y="0"/>
                      </a:lnTo>
                      <a:lnTo>
                        <a:pt x="258" y="253"/>
                      </a:lnTo>
                    </a:path>
                  </a:pathLst>
                </a:custGeom>
                <a:solidFill>
                  <a:srgbClr val="032896"/>
                </a:solidFill>
                <a:ln w="9525" cap="rnd">
                  <a:noFill/>
                  <a:round/>
                  <a:headEnd/>
                  <a:tailEnd/>
                </a:ln>
                <a:effectLst/>
              </p:spPr>
              <p:txBody>
                <a:bodyPr/>
                <a:lstStyle/>
                <a:p>
                  <a:endParaRPr lang="en-US"/>
                </a:p>
              </p:txBody>
            </p:sp>
            <p:sp>
              <p:nvSpPr>
                <p:cNvPr id="36151" name="Freeform 311"/>
                <p:cNvSpPr>
                  <a:spLocks/>
                </p:cNvSpPr>
                <p:nvPr/>
              </p:nvSpPr>
              <p:spPr bwMode="auto">
                <a:xfrm>
                  <a:off x="1328" y="1322"/>
                  <a:ext cx="400" cy="126"/>
                </a:xfrm>
                <a:custGeom>
                  <a:avLst/>
                  <a:gdLst/>
                  <a:ahLst/>
                  <a:cxnLst>
                    <a:cxn ang="0">
                      <a:pos x="323" y="0"/>
                    </a:cxn>
                    <a:cxn ang="0">
                      <a:pos x="399" y="38"/>
                    </a:cxn>
                    <a:cxn ang="0">
                      <a:pos x="75" y="125"/>
                    </a:cxn>
                    <a:cxn ang="0">
                      <a:pos x="0" y="87"/>
                    </a:cxn>
                    <a:cxn ang="0">
                      <a:pos x="323" y="0"/>
                    </a:cxn>
                  </a:cxnLst>
                  <a:rect l="0" t="0" r="r" b="b"/>
                  <a:pathLst>
                    <a:path w="400" h="126">
                      <a:moveTo>
                        <a:pt x="323" y="0"/>
                      </a:moveTo>
                      <a:lnTo>
                        <a:pt x="399" y="38"/>
                      </a:lnTo>
                      <a:lnTo>
                        <a:pt x="75" y="125"/>
                      </a:lnTo>
                      <a:lnTo>
                        <a:pt x="0" y="87"/>
                      </a:lnTo>
                      <a:lnTo>
                        <a:pt x="323" y="0"/>
                      </a:lnTo>
                    </a:path>
                  </a:pathLst>
                </a:custGeom>
                <a:solidFill>
                  <a:srgbClr val="B2B2B2"/>
                </a:solidFill>
                <a:ln w="9525" cap="rnd">
                  <a:noFill/>
                  <a:round/>
                  <a:headEnd/>
                  <a:tailEnd/>
                </a:ln>
                <a:effectLst/>
              </p:spPr>
              <p:txBody>
                <a:bodyPr/>
                <a:lstStyle/>
                <a:p>
                  <a:endParaRPr lang="en-US"/>
                </a:p>
              </p:txBody>
            </p:sp>
          </p:grpSp>
        </p:grpSp>
      </p:grpSp>
      <p:grpSp>
        <p:nvGrpSpPr>
          <p:cNvPr id="36163" name="Group 323"/>
          <p:cNvGrpSpPr>
            <a:grpSpLocks/>
          </p:cNvGrpSpPr>
          <p:nvPr/>
        </p:nvGrpSpPr>
        <p:grpSpPr bwMode="auto">
          <a:xfrm>
            <a:off x="1598613" y="3416300"/>
            <a:ext cx="1233487" cy="928688"/>
            <a:chOff x="1007" y="2152"/>
            <a:chExt cx="777" cy="585"/>
          </a:xfrm>
        </p:grpSpPr>
        <p:sp>
          <p:nvSpPr>
            <p:cNvPr id="36155" name="Freeform 315"/>
            <p:cNvSpPr>
              <a:spLocks/>
            </p:cNvSpPr>
            <p:nvPr/>
          </p:nvSpPr>
          <p:spPr bwMode="auto">
            <a:xfrm>
              <a:off x="1007" y="2156"/>
              <a:ext cx="526" cy="409"/>
            </a:xfrm>
            <a:custGeom>
              <a:avLst/>
              <a:gdLst/>
              <a:ahLst/>
              <a:cxnLst>
                <a:cxn ang="0">
                  <a:pos x="525" y="296"/>
                </a:cxn>
                <a:cxn ang="0">
                  <a:pos x="436" y="0"/>
                </a:cxn>
                <a:cxn ang="0">
                  <a:pos x="0" y="111"/>
                </a:cxn>
                <a:cxn ang="0">
                  <a:pos x="88" y="408"/>
                </a:cxn>
                <a:cxn ang="0">
                  <a:pos x="525" y="296"/>
                </a:cxn>
              </a:cxnLst>
              <a:rect l="0" t="0" r="r" b="b"/>
              <a:pathLst>
                <a:path w="526" h="409">
                  <a:moveTo>
                    <a:pt x="525" y="296"/>
                  </a:moveTo>
                  <a:lnTo>
                    <a:pt x="436" y="0"/>
                  </a:lnTo>
                  <a:lnTo>
                    <a:pt x="0" y="111"/>
                  </a:lnTo>
                  <a:lnTo>
                    <a:pt x="88" y="408"/>
                  </a:lnTo>
                  <a:lnTo>
                    <a:pt x="525" y="296"/>
                  </a:lnTo>
                </a:path>
              </a:pathLst>
            </a:custGeom>
            <a:solidFill>
              <a:srgbClr val="7F7F7F"/>
            </a:solidFill>
            <a:ln w="9525" cap="rnd">
              <a:noFill/>
              <a:round/>
              <a:headEnd/>
              <a:tailEnd/>
            </a:ln>
            <a:effectLst/>
          </p:spPr>
          <p:txBody>
            <a:bodyPr/>
            <a:lstStyle/>
            <a:p>
              <a:endParaRPr lang="en-US"/>
            </a:p>
          </p:txBody>
        </p:sp>
        <p:sp>
          <p:nvSpPr>
            <p:cNvPr id="36156" name="Freeform 316"/>
            <p:cNvSpPr>
              <a:spLocks/>
            </p:cNvSpPr>
            <p:nvPr/>
          </p:nvSpPr>
          <p:spPr bwMode="auto">
            <a:xfrm>
              <a:off x="1022" y="2152"/>
              <a:ext cx="526" cy="410"/>
            </a:xfrm>
            <a:custGeom>
              <a:avLst/>
              <a:gdLst/>
              <a:ahLst/>
              <a:cxnLst>
                <a:cxn ang="0">
                  <a:pos x="525" y="297"/>
                </a:cxn>
                <a:cxn ang="0">
                  <a:pos x="436" y="0"/>
                </a:cxn>
                <a:cxn ang="0">
                  <a:pos x="0" y="111"/>
                </a:cxn>
                <a:cxn ang="0">
                  <a:pos x="88" y="409"/>
                </a:cxn>
                <a:cxn ang="0">
                  <a:pos x="525" y="297"/>
                </a:cxn>
              </a:cxnLst>
              <a:rect l="0" t="0" r="r" b="b"/>
              <a:pathLst>
                <a:path w="526" h="410">
                  <a:moveTo>
                    <a:pt x="525" y="297"/>
                  </a:moveTo>
                  <a:lnTo>
                    <a:pt x="436" y="0"/>
                  </a:lnTo>
                  <a:lnTo>
                    <a:pt x="0" y="111"/>
                  </a:lnTo>
                  <a:lnTo>
                    <a:pt x="88" y="409"/>
                  </a:lnTo>
                  <a:lnTo>
                    <a:pt x="525" y="297"/>
                  </a:lnTo>
                </a:path>
              </a:pathLst>
            </a:custGeom>
            <a:solidFill>
              <a:srgbClr val="DDDDDD"/>
            </a:solidFill>
            <a:ln w="9525" cap="rnd">
              <a:noFill/>
              <a:round/>
              <a:headEnd/>
              <a:tailEnd/>
            </a:ln>
            <a:effectLst/>
          </p:spPr>
          <p:txBody>
            <a:bodyPr/>
            <a:lstStyle/>
            <a:p>
              <a:endParaRPr lang="en-US"/>
            </a:p>
          </p:txBody>
        </p:sp>
        <p:sp>
          <p:nvSpPr>
            <p:cNvPr id="36157" name="Freeform 317"/>
            <p:cNvSpPr>
              <a:spLocks/>
            </p:cNvSpPr>
            <p:nvPr/>
          </p:nvSpPr>
          <p:spPr bwMode="auto">
            <a:xfrm>
              <a:off x="1113" y="2495"/>
              <a:ext cx="671" cy="242"/>
            </a:xfrm>
            <a:custGeom>
              <a:avLst/>
              <a:gdLst/>
              <a:ahLst/>
              <a:cxnLst>
                <a:cxn ang="0">
                  <a:pos x="670" y="129"/>
                </a:cxn>
                <a:cxn ang="0">
                  <a:pos x="669" y="83"/>
                </a:cxn>
                <a:cxn ang="0">
                  <a:pos x="436" y="0"/>
                </a:cxn>
                <a:cxn ang="0">
                  <a:pos x="0" y="65"/>
                </a:cxn>
                <a:cxn ang="0">
                  <a:pos x="0" y="111"/>
                </a:cxn>
                <a:cxn ang="0">
                  <a:pos x="232" y="241"/>
                </a:cxn>
                <a:cxn ang="0">
                  <a:pos x="670" y="129"/>
                </a:cxn>
              </a:cxnLst>
              <a:rect l="0" t="0" r="r" b="b"/>
              <a:pathLst>
                <a:path w="671" h="242">
                  <a:moveTo>
                    <a:pt x="670" y="129"/>
                  </a:moveTo>
                  <a:lnTo>
                    <a:pt x="669" y="83"/>
                  </a:lnTo>
                  <a:lnTo>
                    <a:pt x="436" y="0"/>
                  </a:lnTo>
                  <a:lnTo>
                    <a:pt x="0" y="65"/>
                  </a:lnTo>
                  <a:lnTo>
                    <a:pt x="0" y="111"/>
                  </a:lnTo>
                  <a:lnTo>
                    <a:pt x="232" y="241"/>
                  </a:lnTo>
                  <a:lnTo>
                    <a:pt x="670" y="129"/>
                  </a:lnTo>
                </a:path>
              </a:pathLst>
            </a:custGeom>
            <a:solidFill>
              <a:srgbClr val="DDDDDD"/>
            </a:solidFill>
            <a:ln w="9525" cap="rnd">
              <a:noFill/>
              <a:round/>
              <a:headEnd/>
              <a:tailEnd/>
            </a:ln>
            <a:effectLst/>
          </p:spPr>
          <p:txBody>
            <a:bodyPr/>
            <a:lstStyle/>
            <a:p>
              <a:endParaRPr lang="en-US"/>
            </a:p>
          </p:txBody>
        </p:sp>
        <p:sp>
          <p:nvSpPr>
            <p:cNvPr id="36158" name="Freeform 318"/>
            <p:cNvSpPr>
              <a:spLocks/>
            </p:cNvSpPr>
            <p:nvPr/>
          </p:nvSpPr>
          <p:spPr bwMode="auto">
            <a:xfrm>
              <a:off x="1111" y="2561"/>
              <a:ext cx="235" cy="176"/>
            </a:xfrm>
            <a:custGeom>
              <a:avLst/>
              <a:gdLst/>
              <a:ahLst/>
              <a:cxnLst>
                <a:cxn ang="0">
                  <a:pos x="0" y="45"/>
                </a:cxn>
                <a:cxn ang="0">
                  <a:pos x="0" y="0"/>
                </a:cxn>
                <a:cxn ang="0">
                  <a:pos x="234" y="129"/>
                </a:cxn>
                <a:cxn ang="0">
                  <a:pos x="234" y="175"/>
                </a:cxn>
                <a:cxn ang="0">
                  <a:pos x="0" y="45"/>
                </a:cxn>
              </a:cxnLst>
              <a:rect l="0" t="0" r="r" b="b"/>
              <a:pathLst>
                <a:path w="235" h="176">
                  <a:moveTo>
                    <a:pt x="0" y="45"/>
                  </a:moveTo>
                  <a:lnTo>
                    <a:pt x="0" y="0"/>
                  </a:lnTo>
                  <a:lnTo>
                    <a:pt x="234" y="129"/>
                  </a:lnTo>
                  <a:lnTo>
                    <a:pt x="234" y="175"/>
                  </a:lnTo>
                  <a:lnTo>
                    <a:pt x="0" y="45"/>
                  </a:lnTo>
                </a:path>
              </a:pathLst>
            </a:custGeom>
            <a:solidFill>
              <a:srgbClr val="777777"/>
            </a:solidFill>
            <a:ln w="9525" cap="rnd">
              <a:noFill/>
              <a:round/>
              <a:headEnd/>
              <a:tailEnd/>
            </a:ln>
            <a:effectLst/>
          </p:spPr>
          <p:txBody>
            <a:bodyPr/>
            <a:lstStyle/>
            <a:p>
              <a:endParaRPr lang="en-US"/>
            </a:p>
          </p:txBody>
        </p:sp>
        <p:sp>
          <p:nvSpPr>
            <p:cNvPr id="36159" name="Freeform 319"/>
            <p:cNvSpPr>
              <a:spLocks/>
            </p:cNvSpPr>
            <p:nvPr/>
          </p:nvSpPr>
          <p:spPr bwMode="auto">
            <a:xfrm>
              <a:off x="1112" y="2449"/>
              <a:ext cx="670" cy="242"/>
            </a:xfrm>
            <a:custGeom>
              <a:avLst/>
              <a:gdLst/>
              <a:ahLst/>
              <a:cxnLst>
                <a:cxn ang="0">
                  <a:pos x="669" y="129"/>
                </a:cxn>
                <a:cxn ang="0">
                  <a:pos x="436" y="0"/>
                </a:cxn>
                <a:cxn ang="0">
                  <a:pos x="0" y="111"/>
                </a:cxn>
                <a:cxn ang="0">
                  <a:pos x="232" y="241"/>
                </a:cxn>
                <a:cxn ang="0">
                  <a:pos x="669" y="129"/>
                </a:cxn>
              </a:cxnLst>
              <a:rect l="0" t="0" r="r" b="b"/>
              <a:pathLst>
                <a:path w="670" h="242">
                  <a:moveTo>
                    <a:pt x="669" y="129"/>
                  </a:moveTo>
                  <a:lnTo>
                    <a:pt x="436" y="0"/>
                  </a:lnTo>
                  <a:lnTo>
                    <a:pt x="0" y="111"/>
                  </a:lnTo>
                  <a:lnTo>
                    <a:pt x="232" y="241"/>
                  </a:lnTo>
                  <a:lnTo>
                    <a:pt x="669" y="129"/>
                  </a:lnTo>
                </a:path>
              </a:pathLst>
            </a:custGeom>
            <a:solidFill>
              <a:srgbClr val="989898"/>
            </a:solidFill>
            <a:ln w="9525" cap="rnd">
              <a:noFill/>
              <a:round/>
              <a:headEnd/>
              <a:tailEnd/>
            </a:ln>
            <a:effectLst/>
          </p:spPr>
          <p:txBody>
            <a:bodyPr/>
            <a:lstStyle/>
            <a:p>
              <a:endParaRPr lang="en-US"/>
            </a:p>
          </p:txBody>
        </p:sp>
        <p:sp>
          <p:nvSpPr>
            <p:cNvPr id="36160" name="Freeform 320"/>
            <p:cNvSpPr>
              <a:spLocks/>
            </p:cNvSpPr>
            <p:nvPr/>
          </p:nvSpPr>
          <p:spPr bwMode="auto">
            <a:xfrm>
              <a:off x="1065" y="2189"/>
              <a:ext cx="440" cy="331"/>
            </a:xfrm>
            <a:custGeom>
              <a:avLst/>
              <a:gdLst/>
              <a:ahLst/>
              <a:cxnLst>
                <a:cxn ang="0">
                  <a:pos x="439" y="235"/>
                </a:cxn>
                <a:cxn ang="0">
                  <a:pos x="370" y="0"/>
                </a:cxn>
                <a:cxn ang="0">
                  <a:pos x="0" y="94"/>
                </a:cxn>
                <a:cxn ang="0">
                  <a:pos x="67" y="330"/>
                </a:cxn>
                <a:cxn ang="0">
                  <a:pos x="439" y="235"/>
                </a:cxn>
              </a:cxnLst>
              <a:rect l="0" t="0" r="r" b="b"/>
              <a:pathLst>
                <a:path w="440" h="331">
                  <a:moveTo>
                    <a:pt x="439" y="235"/>
                  </a:moveTo>
                  <a:lnTo>
                    <a:pt x="370" y="0"/>
                  </a:lnTo>
                  <a:lnTo>
                    <a:pt x="0" y="94"/>
                  </a:lnTo>
                  <a:lnTo>
                    <a:pt x="67" y="330"/>
                  </a:lnTo>
                  <a:lnTo>
                    <a:pt x="439" y="235"/>
                  </a:lnTo>
                </a:path>
              </a:pathLst>
            </a:custGeom>
            <a:solidFill>
              <a:srgbClr val="032896"/>
            </a:solidFill>
            <a:ln w="9525" cap="rnd">
              <a:noFill/>
              <a:round/>
              <a:headEnd/>
              <a:tailEnd/>
            </a:ln>
            <a:effectLst/>
          </p:spPr>
          <p:txBody>
            <a:bodyPr/>
            <a:lstStyle/>
            <a:p>
              <a:endParaRPr lang="en-US"/>
            </a:p>
          </p:txBody>
        </p:sp>
        <p:sp>
          <p:nvSpPr>
            <p:cNvPr id="36161" name="Freeform 321"/>
            <p:cNvSpPr>
              <a:spLocks/>
            </p:cNvSpPr>
            <p:nvPr/>
          </p:nvSpPr>
          <p:spPr bwMode="auto">
            <a:xfrm>
              <a:off x="1166" y="2471"/>
              <a:ext cx="518" cy="178"/>
            </a:xfrm>
            <a:custGeom>
              <a:avLst/>
              <a:gdLst/>
              <a:ahLst/>
              <a:cxnLst>
                <a:cxn ang="0">
                  <a:pos x="517" y="81"/>
                </a:cxn>
                <a:cxn ang="0">
                  <a:pos x="370" y="0"/>
                </a:cxn>
                <a:cxn ang="0">
                  <a:pos x="0" y="95"/>
                </a:cxn>
                <a:cxn ang="0">
                  <a:pos x="146" y="177"/>
                </a:cxn>
                <a:cxn ang="0">
                  <a:pos x="517" y="81"/>
                </a:cxn>
              </a:cxnLst>
              <a:rect l="0" t="0" r="r" b="b"/>
              <a:pathLst>
                <a:path w="518" h="178">
                  <a:moveTo>
                    <a:pt x="517" y="81"/>
                  </a:moveTo>
                  <a:lnTo>
                    <a:pt x="370" y="0"/>
                  </a:lnTo>
                  <a:lnTo>
                    <a:pt x="0" y="95"/>
                  </a:lnTo>
                  <a:lnTo>
                    <a:pt x="146" y="177"/>
                  </a:lnTo>
                  <a:lnTo>
                    <a:pt x="517" y="81"/>
                  </a:lnTo>
                </a:path>
              </a:pathLst>
            </a:custGeom>
            <a:solidFill>
              <a:srgbClr val="B2B2B2"/>
            </a:solidFill>
            <a:ln w="9525" cap="rnd">
              <a:noFill/>
              <a:round/>
              <a:headEnd/>
              <a:tailEnd/>
            </a:ln>
            <a:effectLst/>
          </p:spPr>
          <p:txBody>
            <a:bodyPr/>
            <a:lstStyle/>
            <a:p>
              <a:endParaRPr lang="en-US"/>
            </a:p>
          </p:txBody>
        </p:sp>
        <p:sp>
          <p:nvSpPr>
            <p:cNvPr id="36162" name="Freeform 322"/>
            <p:cNvSpPr>
              <a:spLocks/>
            </p:cNvSpPr>
            <p:nvPr/>
          </p:nvSpPr>
          <p:spPr bwMode="auto">
            <a:xfrm>
              <a:off x="1455" y="2600"/>
              <a:ext cx="124" cy="42"/>
            </a:xfrm>
            <a:custGeom>
              <a:avLst/>
              <a:gdLst/>
              <a:ahLst/>
              <a:cxnLst>
                <a:cxn ang="0">
                  <a:pos x="123" y="17"/>
                </a:cxn>
                <a:cxn ang="0">
                  <a:pos x="92" y="0"/>
                </a:cxn>
                <a:cxn ang="0">
                  <a:pos x="0" y="23"/>
                </a:cxn>
                <a:cxn ang="0">
                  <a:pos x="30" y="41"/>
                </a:cxn>
                <a:cxn ang="0">
                  <a:pos x="123" y="17"/>
                </a:cxn>
              </a:cxnLst>
              <a:rect l="0" t="0" r="r" b="b"/>
              <a:pathLst>
                <a:path w="124" h="42">
                  <a:moveTo>
                    <a:pt x="123" y="17"/>
                  </a:moveTo>
                  <a:lnTo>
                    <a:pt x="92" y="0"/>
                  </a:lnTo>
                  <a:lnTo>
                    <a:pt x="0" y="23"/>
                  </a:lnTo>
                  <a:lnTo>
                    <a:pt x="30" y="41"/>
                  </a:lnTo>
                  <a:lnTo>
                    <a:pt x="123" y="17"/>
                  </a:lnTo>
                </a:path>
              </a:pathLst>
            </a:custGeom>
            <a:solidFill>
              <a:srgbClr val="666666"/>
            </a:solidFill>
            <a:ln w="9525" cap="rnd">
              <a:noFill/>
              <a:round/>
              <a:headEnd/>
              <a:tailEnd/>
            </a:ln>
            <a:effectLst/>
          </p:spPr>
          <p:txBody>
            <a:bodyPr/>
            <a:lstStyle/>
            <a:p>
              <a:endParaRPr lang="en-US"/>
            </a:p>
          </p:txBody>
        </p:sp>
      </p:grpSp>
      <p:grpSp>
        <p:nvGrpSpPr>
          <p:cNvPr id="36188" name="Group 348"/>
          <p:cNvGrpSpPr>
            <a:grpSpLocks/>
          </p:cNvGrpSpPr>
          <p:nvPr/>
        </p:nvGrpSpPr>
        <p:grpSpPr bwMode="auto">
          <a:xfrm>
            <a:off x="862013" y="4911725"/>
            <a:ext cx="1009650" cy="1287463"/>
            <a:chOff x="543" y="3094"/>
            <a:chExt cx="636" cy="811"/>
          </a:xfrm>
        </p:grpSpPr>
        <p:sp>
          <p:nvSpPr>
            <p:cNvPr id="36164" name="Freeform 324"/>
            <p:cNvSpPr>
              <a:spLocks/>
            </p:cNvSpPr>
            <p:nvPr/>
          </p:nvSpPr>
          <p:spPr bwMode="auto">
            <a:xfrm>
              <a:off x="724" y="3178"/>
              <a:ext cx="432" cy="727"/>
            </a:xfrm>
            <a:custGeom>
              <a:avLst/>
              <a:gdLst/>
              <a:ahLst/>
              <a:cxnLst>
                <a:cxn ang="0">
                  <a:pos x="0" y="115"/>
                </a:cxn>
                <a:cxn ang="0">
                  <a:pos x="0" y="726"/>
                </a:cxn>
                <a:cxn ang="0">
                  <a:pos x="431" y="610"/>
                </a:cxn>
                <a:cxn ang="0">
                  <a:pos x="431" y="0"/>
                </a:cxn>
                <a:cxn ang="0">
                  <a:pos x="0" y="115"/>
                </a:cxn>
              </a:cxnLst>
              <a:rect l="0" t="0" r="r" b="b"/>
              <a:pathLst>
                <a:path w="432" h="727">
                  <a:moveTo>
                    <a:pt x="0" y="115"/>
                  </a:moveTo>
                  <a:lnTo>
                    <a:pt x="0" y="726"/>
                  </a:lnTo>
                  <a:lnTo>
                    <a:pt x="431" y="610"/>
                  </a:lnTo>
                  <a:lnTo>
                    <a:pt x="431" y="0"/>
                  </a:lnTo>
                  <a:lnTo>
                    <a:pt x="0" y="115"/>
                  </a:lnTo>
                </a:path>
              </a:pathLst>
            </a:custGeom>
            <a:solidFill>
              <a:srgbClr val="4C4C4C"/>
            </a:solidFill>
            <a:ln w="9525" cap="rnd">
              <a:noFill/>
              <a:round/>
              <a:headEnd/>
              <a:tailEnd/>
            </a:ln>
            <a:effectLst/>
          </p:spPr>
          <p:txBody>
            <a:bodyPr/>
            <a:lstStyle/>
            <a:p>
              <a:endParaRPr lang="en-US"/>
            </a:p>
          </p:txBody>
        </p:sp>
        <p:sp>
          <p:nvSpPr>
            <p:cNvPr id="36165" name="Freeform 325"/>
            <p:cNvSpPr>
              <a:spLocks/>
            </p:cNvSpPr>
            <p:nvPr/>
          </p:nvSpPr>
          <p:spPr bwMode="auto">
            <a:xfrm>
              <a:off x="724" y="3141"/>
              <a:ext cx="455" cy="732"/>
            </a:xfrm>
            <a:custGeom>
              <a:avLst/>
              <a:gdLst/>
              <a:ahLst/>
              <a:cxnLst>
                <a:cxn ang="0">
                  <a:pos x="0" y="122"/>
                </a:cxn>
                <a:cxn ang="0">
                  <a:pos x="0" y="731"/>
                </a:cxn>
                <a:cxn ang="0">
                  <a:pos x="454" y="609"/>
                </a:cxn>
                <a:cxn ang="0">
                  <a:pos x="454" y="0"/>
                </a:cxn>
                <a:cxn ang="0">
                  <a:pos x="0" y="122"/>
                </a:cxn>
              </a:cxnLst>
              <a:rect l="0" t="0" r="r" b="b"/>
              <a:pathLst>
                <a:path w="455" h="732">
                  <a:moveTo>
                    <a:pt x="0" y="122"/>
                  </a:moveTo>
                  <a:lnTo>
                    <a:pt x="0" y="731"/>
                  </a:lnTo>
                  <a:lnTo>
                    <a:pt x="454" y="609"/>
                  </a:lnTo>
                  <a:lnTo>
                    <a:pt x="454" y="0"/>
                  </a:lnTo>
                  <a:lnTo>
                    <a:pt x="0" y="122"/>
                  </a:lnTo>
                </a:path>
              </a:pathLst>
            </a:custGeom>
            <a:solidFill>
              <a:srgbClr val="D8D8D8"/>
            </a:solidFill>
            <a:ln w="9525" cap="rnd">
              <a:noFill/>
              <a:round/>
              <a:headEnd/>
              <a:tailEnd/>
            </a:ln>
            <a:effectLst/>
          </p:spPr>
          <p:txBody>
            <a:bodyPr/>
            <a:lstStyle/>
            <a:p>
              <a:endParaRPr lang="en-US"/>
            </a:p>
          </p:txBody>
        </p:sp>
        <p:sp>
          <p:nvSpPr>
            <p:cNvPr id="36166" name="Freeform 326"/>
            <p:cNvSpPr>
              <a:spLocks/>
            </p:cNvSpPr>
            <p:nvPr/>
          </p:nvSpPr>
          <p:spPr bwMode="auto">
            <a:xfrm>
              <a:off x="544" y="3094"/>
              <a:ext cx="635" cy="170"/>
            </a:xfrm>
            <a:custGeom>
              <a:avLst/>
              <a:gdLst/>
              <a:ahLst/>
              <a:cxnLst>
                <a:cxn ang="0">
                  <a:pos x="0" y="121"/>
                </a:cxn>
                <a:cxn ang="0">
                  <a:pos x="180" y="169"/>
                </a:cxn>
                <a:cxn ang="0">
                  <a:pos x="634" y="46"/>
                </a:cxn>
                <a:cxn ang="0">
                  <a:pos x="454" y="0"/>
                </a:cxn>
                <a:cxn ang="0">
                  <a:pos x="0" y="121"/>
                </a:cxn>
              </a:cxnLst>
              <a:rect l="0" t="0" r="r" b="b"/>
              <a:pathLst>
                <a:path w="635" h="170">
                  <a:moveTo>
                    <a:pt x="0" y="121"/>
                  </a:moveTo>
                  <a:lnTo>
                    <a:pt x="180" y="169"/>
                  </a:lnTo>
                  <a:lnTo>
                    <a:pt x="634" y="46"/>
                  </a:lnTo>
                  <a:lnTo>
                    <a:pt x="454" y="0"/>
                  </a:lnTo>
                  <a:lnTo>
                    <a:pt x="0" y="121"/>
                  </a:lnTo>
                </a:path>
              </a:pathLst>
            </a:custGeom>
            <a:solidFill>
              <a:srgbClr val="B2B2B2"/>
            </a:solidFill>
            <a:ln w="9525" cap="rnd">
              <a:noFill/>
              <a:round/>
              <a:headEnd/>
              <a:tailEnd/>
            </a:ln>
            <a:effectLst/>
          </p:spPr>
          <p:txBody>
            <a:bodyPr/>
            <a:lstStyle/>
            <a:p>
              <a:endParaRPr lang="en-US"/>
            </a:p>
          </p:txBody>
        </p:sp>
        <p:sp>
          <p:nvSpPr>
            <p:cNvPr id="36167" name="Freeform 327"/>
            <p:cNvSpPr>
              <a:spLocks/>
            </p:cNvSpPr>
            <p:nvPr/>
          </p:nvSpPr>
          <p:spPr bwMode="auto">
            <a:xfrm>
              <a:off x="1029" y="3176"/>
              <a:ext cx="20" cy="616"/>
            </a:xfrm>
            <a:custGeom>
              <a:avLst/>
              <a:gdLst/>
              <a:ahLst/>
              <a:cxnLst>
                <a:cxn ang="0">
                  <a:pos x="0" y="615"/>
                </a:cxn>
                <a:cxn ang="0">
                  <a:pos x="0" y="5"/>
                </a:cxn>
                <a:cxn ang="0">
                  <a:pos x="19" y="0"/>
                </a:cxn>
                <a:cxn ang="0">
                  <a:pos x="19" y="609"/>
                </a:cxn>
                <a:cxn ang="0">
                  <a:pos x="0" y="615"/>
                </a:cxn>
              </a:cxnLst>
              <a:rect l="0" t="0" r="r" b="b"/>
              <a:pathLst>
                <a:path w="20" h="616">
                  <a:moveTo>
                    <a:pt x="0" y="615"/>
                  </a:moveTo>
                  <a:lnTo>
                    <a:pt x="0" y="5"/>
                  </a:lnTo>
                  <a:lnTo>
                    <a:pt x="19" y="0"/>
                  </a:lnTo>
                  <a:lnTo>
                    <a:pt x="19" y="609"/>
                  </a:lnTo>
                  <a:lnTo>
                    <a:pt x="0" y="615"/>
                  </a:lnTo>
                </a:path>
              </a:pathLst>
            </a:custGeom>
            <a:solidFill>
              <a:srgbClr val="7F7F7F"/>
            </a:solidFill>
            <a:ln w="9525" cap="rnd">
              <a:noFill/>
              <a:round/>
              <a:headEnd/>
              <a:tailEnd/>
            </a:ln>
            <a:effectLst/>
          </p:spPr>
          <p:txBody>
            <a:bodyPr/>
            <a:lstStyle/>
            <a:p>
              <a:endParaRPr lang="en-US"/>
            </a:p>
          </p:txBody>
        </p:sp>
        <p:sp>
          <p:nvSpPr>
            <p:cNvPr id="36168" name="Freeform 328"/>
            <p:cNvSpPr>
              <a:spLocks/>
            </p:cNvSpPr>
            <p:nvPr/>
          </p:nvSpPr>
          <p:spPr bwMode="auto">
            <a:xfrm>
              <a:off x="1038" y="3176"/>
              <a:ext cx="17" cy="612"/>
            </a:xfrm>
            <a:custGeom>
              <a:avLst/>
              <a:gdLst/>
              <a:ahLst/>
              <a:cxnLst>
                <a:cxn ang="0">
                  <a:pos x="0" y="611"/>
                </a:cxn>
                <a:cxn ang="0">
                  <a:pos x="0" y="2"/>
                </a:cxn>
                <a:cxn ang="0">
                  <a:pos x="16" y="0"/>
                </a:cxn>
                <a:cxn ang="0">
                  <a:pos x="16" y="609"/>
                </a:cxn>
                <a:cxn ang="0">
                  <a:pos x="0" y="611"/>
                </a:cxn>
              </a:cxnLst>
              <a:rect l="0" t="0" r="r" b="b"/>
              <a:pathLst>
                <a:path w="17" h="612">
                  <a:moveTo>
                    <a:pt x="0" y="611"/>
                  </a:moveTo>
                  <a:lnTo>
                    <a:pt x="0" y="2"/>
                  </a:lnTo>
                  <a:lnTo>
                    <a:pt x="16" y="0"/>
                  </a:lnTo>
                  <a:lnTo>
                    <a:pt x="16" y="609"/>
                  </a:lnTo>
                  <a:lnTo>
                    <a:pt x="0" y="611"/>
                  </a:lnTo>
                </a:path>
              </a:pathLst>
            </a:custGeom>
            <a:solidFill>
              <a:srgbClr val="BFBFBF"/>
            </a:solidFill>
            <a:ln w="9525" cap="rnd">
              <a:noFill/>
              <a:round/>
              <a:headEnd/>
              <a:tailEnd/>
            </a:ln>
            <a:effectLst/>
          </p:spPr>
          <p:txBody>
            <a:bodyPr/>
            <a:lstStyle/>
            <a:p>
              <a:endParaRPr lang="en-US"/>
            </a:p>
          </p:txBody>
        </p:sp>
        <p:sp>
          <p:nvSpPr>
            <p:cNvPr id="36169" name="Freeform 329"/>
            <p:cNvSpPr>
              <a:spLocks/>
            </p:cNvSpPr>
            <p:nvPr/>
          </p:nvSpPr>
          <p:spPr bwMode="auto">
            <a:xfrm>
              <a:off x="744" y="3273"/>
              <a:ext cx="22" cy="79"/>
            </a:xfrm>
            <a:custGeom>
              <a:avLst/>
              <a:gdLst/>
              <a:ahLst/>
              <a:cxnLst>
                <a:cxn ang="0">
                  <a:pos x="21" y="71"/>
                </a:cxn>
                <a:cxn ang="0">
                  <a:pos x="21" y="0"/>
                </a:cxn>
                <a:cxn ang="0">
                  <a:pos x="0" y="6"/>
                </a:cxn>
                <a:cxn ang="0">
                  <a:pos x="0" y="78"/>
                </a:cxn>
                <a:cxn ang="0">
                  <a:pos x="21" y="71"/>
                </a:cxn>
              </a:cxnLst>
              <a:rect l="0" t="0" r="r" b="b"/>
              <a:pathLst>
                <a:path w="22" h="79">
                  <a:moveTo>
                    <a:pt x="21" y="71"/>
                  </a:moveTo>
                  <a:lnTo>
                    <a:pt x="21" y="0"/>
                  </a:lnTo>
                  <a:lnTo>
                    <a:pt x="0" y="6"/>
                  </a:lnTo>
                  <a:lnTo>
                    <a:pt x="0" y="78"/>
                  </a:lnTo>
                  <a:lnTo>
                    <a:pt x="21" y="71"/>
                  </a:lnTo>
                </a:path>
              </a:pathLst>
            </a:custGeom>
            <a:solidFill>
              <a:srgbClr val="7F7F7F"/>
            </a:solidFill>
            <a:ln w="9525" cap="rnd">
              <a:noFill/>
              <a:round/>
              <a:headEnd/>
              <a:tailEnd/>
            </a:ln>
            <a:effectLst/>
          </p:spPr>
          <p:txBody>
            <a:bodyPr/>
            <a:lstStyle/>
            <a:p>
              <a:endParaRPr lang="en-US"/>
            </a:p>
          </p:txBody>
        </p:sp>
        <p:sp>
          <p:nvSpPr>
            <p:cNvPr id="36170" name="Freeform 330"/>
            <p:cNvSpPr>
              <a:spLocks/>
            </p:cNvSpPr>
            <p:nvPr/>
          </p:nvSpPr>
          <p:spPr bwMode="auto">
            <a:xfrm>
              <a:off x="888" y="3666"/>
              <a:ext cx="120" cy="151"/>
            </a:xfrm>
            <a:custGeom>
              <a:avLst/>
              <a:gdLst/>
              <a:ahLst/>
              <a:cxnLst>
                <a:cxn ang="0">
                  <a:pos x="119" y="117"/>
                </a:cxn>
                <a:cxn ang="0">
                  <a:pos x="119" y="0"/>
                </a:cxn>
                <a:cxn ang="0">
                  <a:pos x="0" y="32"/>
                </a:cxn>
                <a:cxn ang="0">
                  <a:pos x="0" y="150"/>
                </a:cxn>
                <a:cxn ang="0">
                  <a:pos x="119" y="117"/>
                </a:cxn>
              </a:cxnLst>
              <a:rect l="0" t="0" r="r" b="b"/>
              <a:pathLst>
                <a:path w="120" h="151">
                  <a:moveTo>
                    <a:pt x="119" y="117"/>
                  </a:moveTo>
                  <a:lnTo>
                    <a:pt x="119" y="0"/>
                  </a:lnTo>
                  <a:lnTo>
                    <a:pt x="0" y="32"/>
                  </a:lnTo>
                  <a:lnTo>
                    <a:pt x="0" y="150"/>
                  </a:lnTo>
                  <a:lnTo>
                    <a:pt x="119" y="117"/>
                  </a:lnTo>
                </a:path>
              </a:pathLst>
            </a:custGeom>
            <a:solidFill>
              <a:srgbClr val="7F7F7F"/>
            </a:solidFill>
            <a:ln w="9525" cap="rnd">
              <a:noFill/>
              <a:round/>
              <a:headEnd/>
              <a:tailEnd/>
            </a:ln>
            <a:effectLst/>
          </p:spPr>
          <p:txBody>
            <a:bodyPr/>
            <a:lstStyle/>
            <a:p>
              <a:endParaRPr lang="en-US"/>
            </a:p>
          </p:txBody>
        </p:sp>
        <p:sp>
          <p:nvSpPr>
            <p:cNvPr id="36171" name="Freeform 331"/>
            <p:cNvSpPr>
              <a:spLocks/>
            </p:cNvSpPr>
            <p:nvPr/>
          </p:nvSpPr>
          <p:spPr bwMode="auto">
            <a:xfrm>
              <a:off x="980" y="3666"/>
              <a:ext cx="28" cy="119"/>
            </a:xfrm>
            <a:custGeom>
              <a:avLst/>
              <a:gdLst/>
              <a:ahLst/>
              <a:cxnLst>
                <a:cxn ang="0">
                  <a:pos x="27" y="118"/>
                </a:cxn>
                <a:cxn ang="0">
                  <a:pos x="27" y="0"/>
                </a:cxn>
                <a:cxn ang="0">
                  <a:pos x="0" y="32"/>
                </a:cxn>
                <a:cxn ang="0">
                  <a:pos x="0" y="106"/>
                </a:cxn>
                <a:cxn ang="0">
                  <a:pos x="27" y="118"/>
                </a:cxn>
              </a:cxnLst>
              <a:rect l="0" t="0" r="r" b="b"/>
              <a:pathLst>
                <a:path w="28" h="119">
                  <a:moveTo>
                    <a:pt x="27" y="118"/>
                  </a:moveTo>
                  <a:lnTo>
                    <a:pt x="27" y="0"/>
                  </a:lnTo>
                  <a:lnTo>
                    <a:pt x="0" y="32"/>
                  </a:lnTo>
                  <a:lnTo>
                    <a:pt x="0" y="106"/>
                  </a:lnTo>
                  <a:lnTo>
                    <a:pt x="27" y="118"/>
                  </a:lnTo>
                </a:path>
              </a:pathLst>
            </a:custGeom>
            <a:solidFill>
              <a:srgbClr val="BFBFBF"/>
            </a:solidFill>
            <a:ln w="9525" cap="rnd">
              <a:noFill/>
              <a:round/>
              <a:headEnd/>
              <a:tailEnd/>
            </a:ln>
            <a:effectLst/>
          </p:spPr>
          <p:txBody>
            <a:bodyPr/>
            <a:lstStyle/>
            <a:p>
              <a:endParaRPr lang="en-US"/>
            </a:p>
          </p:txBody>
        </p:sp>
        <p:sp>
          <p:nvSpPr>
            <p:cNvPr id="36172" name="Freeform 332"/>
            <p:cNvSpPr>
              <a:spLocks/>
            </p:cNvSpPr>
            <p:nvPr/>
          </p:nvSpPr>
          <p:spPr bwMode="auto">
            <a:xfrm>
              <a:off x="888" y="3699"/>
              <a:ext cx="27" cy="118"/>
            </a:xfrm>
            <a:custGeom>
              <a:avLst/>
              <a:gdLst/>
              <a:ahLst/>
              <a:cxnLst>
                <a:cxn ang="0">
                  <a:pos x="26" y="85"/>
                </a:cxn>
                <a:cxn ang="0">
                  <a:pos x="26" y="21"/>
                </a:cxn>
                <a:cxn ang="0">
                  <a:pos x="0" y="0"/>
                </a:cxn>
                <a:cxn ang="0">
                  <a:pos x="0" y="117"/>
                </a:cxn>
                <a:cxn ang="0">
                  <a:pos x="26" y="85"/>
                </a:cxn>
              </a:cxnLst>
              <a:rect l="0" t="0" r="r" b="b"/>
              <a:pathLst>
                <a:path w="27" h="118">
                  <a:moveTo>
                    <a:pt x="26" y="85"/>
                  </a:moveTo>
                  <a:lnTo>
                    <a:pt x="26" y="21"/>
                  </a:lnTo>
                  <a:lnTo>
                    <a:pt x="0" y="0"/>
                  </a:lnTo>
                  <a:lnTo>
                    <a:pt x="0" y="117"/>
                  </a:lnTo>
                  <a:lnTo>
                    <a:pt x="26" y="85"/>
                  </a:lnTo>
                </a:path>
              </a:pathLst>
            </a:custGeom>
            <a:solidFill>
              <a:srgbClr val="BFBFBF"/>
            </a:solidFill>
            <a:ln w="9525" cap="rnd">
              <a:noFill/>
              <a:round/>
              <a:headEnd/>
              <a:tailEnd/>
            </a:ln>
            <a:effectLst/>
          </p:spPr>
          <p:txBody>
            <a:bodyPr/>
            <a:lstStyle/>
            <a:p>
              <a:endParaRPr lang="en-US"/>
            </a:p>
          </p:txBody>
        </p:sp>
        <p:sp>
          <p:nvSpPr>
            <p:cNvPr id="36173" name="Freeform 333"/>
            <p:cNvSpPr>
              <a:spLocks/>
            </p:cNvSpPr>
            <p:nvPr/>
          </p:nvSpPr>
          <p:spPr bwMode="auto">
            <a:xfrm>
              <a:off x="900" y="3685"/>
              <a:ext cx="92" cy="114"/>
            </a:xfrm>
            <a:custGeom>
              <a:avLst/>
              <a:gdLst/>
              <a:ahLst/>
              <a:cxnLst>
                <a:cxn ang="0">
                  <a:pos x="91" y="88"/>
                </a:cxn>
                <a:cxn ang="0">
                  <a:pos x="91" y="0"/>
                </a:cxn>
                <a:cxn ang="0">
                  <a:pos x="0" y="24"/>
                </a:cxn>
                <a:cxn ang="0">
                  <a:pos x="0" y="113"/>
                </a:cxn>
                <a:cxn ang="0">
                  <a:pos x="91" y="88"/>
                </a:cxn>
              </a:cxnLst>
              <a:rect l="0" t="0" r="r" b="b"/>
              <a:pathLst>
                <a:path w="92" h="114">
                  <a:moveTo>
                    <a:pt x="91" y="88"/>
                  </a:moveTo>
                  <a:lnTo>
                    <a:pt x="91" y="0"/>
                  </a:lnTo>
                  <a:lnTo>
                    <a:pt x="0" y="24"/>
                  </a:lnTo>
                  <a:lnTo>
                    <a:pt x="0" y="113"/>
                  </a:lnTo>
                  <a:lnTo>
                    <a:pt x="91" y="88"/>
                  </a:lnTo>
                </a:path>
              </a:pathLst>
            </a:custGeom>
            <a:solidFill>
              <a:srgbClr val="E5E5E5"/>
            </a:solidFill>
            <a:ln w="9525" cap="rnd">
              <a:noFill/>
              <a:round/>
              <a:headEnd/>
              <a:tailEnd/>
            </a:ln>
            <a:effectLst/>
          </p:spPr>
          <p:txBody>
            <a:bodyPr/>
            <a:lstStyle/>
            <a:p>
              <a:endParaRPr lang="en-US"/>
            </a:p>
          </p:txBody>
        </p:sp>
        <p:sp>
          <p:nvSpPr>
            <p:cNvPr id="36174" name="Freeform 334"/>
            <p:cNvSpPr>
              <a:spLocks/>
            </p:cNvSpPr>
            <p:nvPr/>
          </p:nvSpPr>
          <p:spPr bwMode="auto">
            <a:xfrm>
              <a:off x="744" y="3705"/>
              <a:ext cx="121" cy="150"/>
            </a:xfrm>
            <a:custGeom>
              <a:avLst/>
              <a:gdLst/>
              <a:ahLst/>
              <a:cxnLst>
                <a:cxn ang="0">
                  <a:pos x="120" y="116"/>
                </a:cxn>
                <a:cxn ang="0">
                  <a:pos x="120" y="0"/>
                </a:cxn>
                <a:cxn ang="0">
                  <a:pos x="0" y="31"/>
                </a:cxn>
                <a:cxn ang="0">
                  <a:pos x="0" y="149"/>
                </a:cxn>
                <a:cxn ang="0">
                  <a:pos x="120" y="116"/>
                </a:cxn>
              </a:cxnLst>
              <a:rect l="0" t="0" r="r" b="b"/>
              <a:pathLst>
                <a:path w="121" h="150">
                  <a:moveTo>
                    <a:pt x="120" y="116"/>
                  </a:moveTo>
                  <a:lnTo>
                    <a:pt x="120" y="0"/>
                  </a:lnTo>
                  <a:lnTo>
                    <a:pt x="0" y="31"/>
                  </a:lnTo>
                  <a:lnTo>
                    <a:pt x="0" y="149"/>
                  </a:lnTo>
                  <a:lnTo>
                    <a:pt x="120" y="116"/>
                  </a:lnTo>
                </a:path>
              </a:pathLst>
            </a:custGeom>
            <a:solidFill>
              <a:srgbClr val="7F7F7F"/>
            </a:solidFill>
            <a:ln w="9525" cap="rnd">
              <a:noFill/>
              <a:round/>
              <a:headEnd/>
              <a:tailEnd/>
            </a:ln>
            <a:effectLst/>
          </p:spPr>
          <p:txBody>
            <a:bodyPr/>
            <a:lstStyle/>
            <a:p>
              <a:endParaRPr lang="en-US"/>
            </a:p>
          </p:txBody>
        </p:sp>
        <p:sp>
          <p:nvSpPr>
            <p:cNvPr id="36175" name="Freeform 335"/>
            <p:cNvSpPr>
              <a:spLocks/>
            </p:cNvSpPr>
            <p:nvPr/>
          </p:nvSpPr>
          <p:spPr bwMode="auto">
            <a:xfrm>
              <a:off x="836" y="3705"/>
              <a:ext cx="29" cy="117"/>
            </a:xfrm>
            <a:custGeom>
              <a:avLst/>
              <a:gdLst/>
              <a:ahLst/>
              <a:cxnLst>
                <a:cxn ang="0">
                  <a:pos x="28" y="116"/>
                </a:cxn>
                <a:cxn ang="0">
                  <a:pos x="28" y="0"/>
                </a:cxn>
                <a:cxn ang="0">
                  <a:pos x="0" y="30"/>
                </a:cxn>
                <a:cxn ang="0">
                  <a:pos x="0" y="104"/>
                </a:cxn>
                <a:cxn ang="0">
                  <a:pos x="28" y="116"/>
                </a:cxn>
              </a:cxnLst>
              <a:rect l="0" t="0" r="r" b="b"/>
              <a:pathLst>
                <a:path w="29" h="117">
                  <a:moveTo>
                    <a:pt x="28" y="116"/>
                  </a:moveTo>
                  <a:lnTo>
                    <a:pt x="28" y="0"/>
                  </a:lnTo>
                  <a:lnTo>
                    <a:pt x="0" y="30"/>
                  </a:lnTo>
                  <a:lnTo>
                    <a:pt x="0" y="104"/>
                  </a:lnTo>
                  <a:lnTo>
                    <a:pt x="28" y="116"/>
                  </a:lnTo>
                </a:path>
              </a:pathLst>
            </a:custGeom>
            <a:solidFill>
              <a:srgbClr val="BFBFBF"/>
            </a:solidFill>
            <a:ln w="9525" cap="rnd">
              <a:noFill/>
              <a:round/>
              <a:headEnd/>
              <a:tailEnd/>
            </a:ln>
            <a:effectLst/>
          </p:spPr>
          <p:txBody>
            <a:bodyPr/>
            <a:lstStyle/>
            <a:p>
              <a:endParaRPr lang="en-US"/>
            </a:p>
          </p:txBody>
        </p:sp>
        <p:sp>
          <p:nvSpPr>
            <p:cNvPr id="36176" name="Freeform 336"/>
            <p:cNvSpPr>
              <a:spLocks/>
            </p:cNvSpPr>
            <p:nvPr/>
          </p:nvSpPr>
          <p:spPr bwMode="auto">
            <a:xfrm>
              <a:off x="744" y="3737"/>
              <a:ext cx="28" cy="118"/>
            </a:xfrm>
            <a:custGeom>
              <a:avLst/>
              <a:gdLst/>
              <a:ahLst/>
              <a:cxnLst>
                <a:cxn ang="0">
                  <a:pos x="27" y="86"/>
                </a:cxn>
                <a:cxn ang="0">
                  <a:pos x="27" y="21"/>
                </a:cxn>
                <a:cxn ang="0">
                  <a:pos x="0" y="0"/>
                </a:cxn>
                <a:cxn ang="0">
                  <a:pos x="0" y="117"/>
                </a:cxn>
                <a:cxn ang="0">
                  <a:pos x="27" y="86"/>
                </a:cxn>
              </a:cxnLst>
              <a:rect l="0" t="0" r="r" b="b"/>
              <a:pathLst>
                <a:path w="28" h="118">
                  <a:moveTo>
                    <a:pt x="27" y="86"/>
                  </a:moveTo>
                  <a:lnTo>
                    <a:pt x="27" y="21"/>
                  </a:lnTo>
                  <a:lnTo>
                    <a:pt x="0" y="0"/>
                  </a:lnTo>
                  <a:lnTo>
                    <a:pt x="0" y="117"/>
                  </a:lnTo>
                  <a:lnTo>
                    <a:pt x="27" y="86"/>
                  </a:lnTo>
                </a:path>
              </a:pathLst>
            </a:custGeom>
            <a:solidFill>
              <a:srgbClr val="BFBFBF"/>
            </a:solidFill>
            <a:ln w="9525" cap="rnd">
              <a:noFill/>
              <a:round/>
              <a:headEnd/>
              <a:tailEnd/>
            </a:ln>
            <a:effectLst/>
          </p:spPr>
          <p:txBody>
            <a:bodyPr/>
            <a:lstStyle/>
            <a:p>
              <a:endParaRPr lang="en-US"/>
            </a:p>
          </p:txBody>
        </p:sp>
        <p:sp>
          <p:nvSpPr>
            <p:cNvPr id="36177" name="Freeform 337"/>
            <p:cNvSpPr>
              <a:spLocks/>
            </p:cNvSpPr>
            <p:nvPr/>
          </p:nvSpPr>
          <p:spPr bwMode="auto">
            <a:xfrm>
              <a:off x="757" y="3723"/>
              <a:ext cx="92" cy="114"/>
            </a:xfrm>
            <a:custGeom>
              <a:avLst/>
              <a:gdLst/>
              <a:ahLst/>
              <a:cxnLst>
                <a:cxn ang="0">
                  <a:pos x="91" y="89"/>
                </a:cxn>
                <a:cxn ang="0">
                  <a:pos x="91" y="0"/>
                </a:cxn>
                <a:cxn ang="0">
                  <a:pos x="0" y="23"/>
                </a:cxn>
                <a:cxn ang="0">
                  <a:pos x="0" y="113"/>
                </a:cxn>
                <a:cxn ang="0">
                  <a:pos x="91" y="89"/>
                </a:cxn>
              </a:cxnLst>
              <a:rect l="0" t="0" r="r" b="b"/>
              <a:pathLst>
                <a:path w="92" h="114">
                  <a:moveTo>
                    <a:pt x="91" y="89"/>
                  </a:moveTo>
                  <a:lnTo>
                    <a:pt x="91" y="0"/>
                  </a:lnTo>
                  <a:lnTo>
                    <a:pt x="0" y="23"/>
                  </a:lnTo>
                  <a:lnTo>
                    <a:pt x="0" y="113"/>
                  </a:lnTo>
                  <a:lnTo>
                    <a:pt x="91" y="89"/>
                  </a:lnTo>
                </a:path>
              </a:pathLst>
            </a:custGeom>
            <a:solidFill>
              <a:srgbClr val="E5E5E5"/>
            </a:solidFill>
            <a:ln w="9525" cap="rnd">
              <a:noFill/>
              <a:round/>
              <a:headEnd/>
              <a:tailEnd/>
            </a:ln>
            <a:effectLst/>
          </p:spPr>
          <p:txBody>
            <a:bodyPr/>
            <a:lstStyle/>
            <a:p>
              <a:endParaRPr lang="en-US"/>
            </a:p>
          </p:txBody>
        </p:sp>
        <p:sp>
          <p:nvSpPr>
            <p:cNvPr id="36178" name="Freeform 338"/>
            <p:cNvSpPr>
              <a:spLocks/>
            </p:cNvSpPr>
            <p:nvPr/>
          </p:nvSpPr>
          <p:spPr bwMode="auto">
            <a:xfrm>
              <a:off x="1061" y="3160"/>
              <a:ext cx="102" cy="145"/>
            </a:xfrm>
            <a:custGeom>
              <a:avLst/>
              <a:gdLst/>
              <a:ahLst/>
              <a:cxnLst>
                <a:cxn ang="0">
                  <a:pos x="101" y="117"/>
                </a:cxn>
                <a:cxn ang="0">
                  <a:pos x="101" y="0"/>
                </a:cxn>
                <a:cxn ang="0">
                  <a:pos x="0" y="27"/>
                </a:cxn>
                <a:cxn ang="0">
                  <a:pos x="0" y="144"/>
                </a:cxn>
                <a:cxn ang="0">
                  <a:pos x="101" y="117"/>
                </a:cxn>
              </a:cxnLst>
              <a:rect l="0" t="0" r="r" b="b"/>
              <a:pathLst>
                <a:path w="102" h="145">
                  <a:moveTo>
                    <a:pt x="101" y="117"/>
                  </a:moveTo>
                  <a:lnTo>
                    <a:pt x="101" y="0"/>
                  </a:lnTo>
                  <a:lnTo>
                    <a:pt x="0" y="27"/>
                  </a:lnTo>
                  <a:lnTo>
                    <a:pt x="0" y="144"/>
                  </a:lnTo>
                  <a:lnTo>
                    <a:pt x="101" y="117"/>
                  </a:lnTo>
                </a:path>
              </a:pathLst>
            </a:custGeom>
            <a:solidFill>
              <a:srgbClr val="7F7F7F"/>
            </a:solidFill>
            <a:ln w="9525" cap="rnd">
              <a:noFill/>
              <a:round/>
              <a:headEnd/>
              <a:tailEnd/>
            </a:ln>
            <a:effectLst/>
          </p:spPr>
          <p:txBody>
            <a:bodyPr/>
            <a:lstStyle/>
            <a:p>
              <a:endParaRPr lang="en-US"/>
            </a:p>
          </p:txBody>
        </p:sp>
        <p:sp>
          <p:nvSpPr>
            <p:cNvPr id="36179" name="Freeform 339"/>
            <p:cNvSpPr>
              <a:spLocks/>
            </p:cNvSpPr>
            <p:nvPr/>
          </p:nvSpPr>
          <p:spPr bwMode="auto">
            <a:xfrm>
              <a:off x="1135" y="3160"/>
              <a:ext cx="28" cy="118"/>
            </a:xfrm>
            <a:custGeom>
              <a:avLst/>
              <a:gdLst/>
              <a:ahLst/>
              <a:cxnLst>
                <a:cxn ang="0">
                  <a:pos x="27" y="117"/>
                </a:cxn>
                <a:cxn ang="0">
                  <a:pos x="27" y="0"/>
                </a:cxn>
                <a:cxn ang="0">
                  <a:pos x="0" y="31"/>
                </a:cxn>
                <a:cxn ang="0">
                  <a:pos x="0" y="104"/>
                </a:cxn>
                <a:cxn ang="0">
                  <a:pos x="27" y="117"/>
                </a:cxn>
              </a:cxnLst>
              <a:rect l="0" t="0" r="r" b="b"/>
              <a:pathLst>
                <a:path w="28" h="118">
                  <a:moveTo>
                    <a:pt x="27" y="117"/>
                  </a:moveTo>
                  <a:lnTo>
                    <a:pt x="27" y="0"/>
                  </a:lnTo>
                  <a:lnTo>
                    <a:pt x="0" y="31"/>
                  </a:lnTo>
                  <a:lnTo>
                    <a:pt x="0" y="104"/>
                  </a:lnTo>
                  <a:lnTo>
                    <a:pt x="27" y="117"/>
                  </a:lnTo>
                </a:path>
              </a:pathLst>
            </a:custGeom>
            <a:solidFill>
              <a:srgbClr val="BFBFBF"/>
            </a:solidFill>
            <a:ln w="9525" cap="rnd">
              <a:noFill/>
              <a:round/>
              <a:headEnd/>
              <a:tailEnd/>
            </a:ln>
            <a:effectLst/>
          </p:spPr>
          <p:txBody>
            <a:bodyPr/>
            <a:lstStyle/>
            <a:p>
              <a:endParaRPr lang="en-US"/>
            </a:p>
          </p:txBody>
        </p:sp>
        <p:sp>
          <p:nvSpPr>
            <p:cNvPr id="36180" name="Freeform 340"/>
            <p:cNvSpPr>
              <a:spLocks/>
            </p:cNvSpPr>
            <p:nvPr/>
          </p:nvSpPr>
          <p:spPr bwMode="auto">
            <a:xfrm>
              <a:off x="1061" y="3188"/>
              <a:ext cx="27" cy="117"/>
            </a:xfrm>
            <a:custGeom>
              <a:avLst/>
              <a:gdLst/>
              <a:ahLst/>
              <a:cxnLst>
                <a:cxn ang="0">
                  <a:pos x="26" y="85"/>
                </a:cxn>
                <a:cxn ang="0">
                  <a:pos x="26" y="21"/>
                </a:cxn>
                <a:cxn ang="0">
                  <a:pos x="0" y="0"/>
                </a:cxn>
                <a:cxn ang="0">
                  <a:pos x="0" y="116"/>
                </a:cxn>
                <a:cxn ang="0">
                  <a:pos x="26" y="85"/>
                </a:cxn>
              </a:cxnLst>
              <a:rect l="0" t="0" r="r" b="b"/>
              <a:pathLst>
                <a:path w="27" h="117">
                  <a:moveTo>
                    <a:pt x="26" y="85"/>
                  </a:moveTo>
                  <a:lnTo>
                    <a:pt x="26" y="21"/>
                  </a:lnTo>
                  <a:lnTo>
                    <a:pt x="0" y="0"/>
                  </a:lnTo>
                  <a:lnTo>
                    <a:pt x="0" y="116"/>
                  </a:lnTo>
                  <a:lnTo>
                    <a:pt x="26" y="85"/>
                  </a:lnTo>
                </a:path>
              </a:pathLst>
            </a:custGeom>
            <a:solidFill>
              <a:srgbClr val="BFBFBF"/>
            </a:solidFill>
            <a:ln w="9525" cap="rnd">
              <a:noFill/>
              <a:round/>
              <a:headEnd/>
              <a:tailEnd/>
            </a:ln>
            <a:effectLst/>
          </p:spPr>
          <p:txBody>
            <a:bodyPr/>
            <a:lstStyle/>
            <a:p>
              <a:endParaRPr lang="en-US"/>
            </a:p>
          </p:txBody>
        </p:sp>
        <p:sp>
          <p:nvSpPr>
            <p:cNvPr id="36181" name="Freeform 341"/>
            <p:cNvSpPr>
              <a:spLocks/>
            </p:cNvSpPr>
            <p:nvPr/>
          </p:nvSpPr>
          <p:spPr bwMode="auto">
            <a:xfrm>
              <a:off x="1073" y="3178"/>
              <a:ext cx="75" cy="110"/>
            </a:xfrm>
            <a:custGeom>
              <a:avLst/>
              <a:gdLst/>
              <a:ahLst/>
              <a:cxnLst>
                <a:cxn ang="0">
                  <a:pos x="74" y="89"/>
                </a:cxn>
                <a:cxn ang="0">
                  <a:pos x="74" y="0"/>
                </a:cxn>
                <a:cxn ang="0">
                  <a:pos x="0" y="19"/>
                </a:cxn>
                <a:cxn ang="0">
                  <a:pos x="0" y="109"/>
                </a:cxn>
                <a:cxn ang="0">
                  <a:pos x="74" y="89"/>
                </a:cxn>
              </a:cxnLst>
              <a:rect l="0" t="0" r="r" b="b"/>
              <a:pathLst>
                <a:path w="75" h="110">
                  <a:moveTo>
                    <a:pt x="74" y="89"/>
                  </a:moveTo>
                  <a:lnTo>
                    <a:pt x="74" y="0"/>
                  </a:lnTo>
                  <a:lnTo>
                    <a:pt x="0" y="19"/>
                  </a:lnTo>
                  <a:lnTo>
                    <a:pt x="0" y="109"/>
                  </a:lnTo>
                  <a:lnTo>
                    <a:pt x="74" y="89"/>
                  </a:lnTo>
                </a:path>
              </a:pathLst>
            </a:custGeom>
            <a:solidFill>
              <a:srgbClr val="E5E5E5"/>
            </a:solidFill>
            <a:ln w="9525" cap="rnd">
              <a:noFill/>
              <a:round/>
              <a:headEnd/>
              <a:tailEnd/>
            </a:ln>
            <a:effectLst/>
          </p:spPr>
          <p:txBody>
            <a:bodyPr/>
            <a:lstStyle/>
            <a:p>
              <a:endParaRPr lang="en-US"/>
            </a:p>
          </p:txBody>
        </p:sp>
        <p:sp>
          <p:nvSpPr>
            <p:cNvPr id="36182" name="Freeform 342"/>
            <p:cNvSpPr>
              <a:spLocks/>
            </p:cNvSpPr>
            <p:nvPr/>
          </p:nvSpPr>
          <p:spPr bwMode="auto">
            <a:xfrm>
              <a:off x="1061" y="3622"/>
              <a:ext cx="102" cy="144"/>
            </a:xfrm>
            <a:custGeom>
              <a:avLst/>
              <a:gdLst/>
              <a:ahLst/>
              <a:cxnLst>
                <a:cxn ang="0">
                  <a:pos x="101" y="115"/>
                </a:cxn>
                <a:cxn ang="0">
                  <a:pos x="101" y="0"/>
                </a:cxn>
                <a:cxn ang="0">
                  <a:pos x="0" y="26"/>
                </a:cxn>
                <a:cxn ang="0">
                  <a:pos x="0" y="143"/>
                </a:cxn>
                <a:cxn ang="0">
                  <a:pos x="101" y="115"/>
                </a:cxn>
              </a:cxnLst>
              <a:rect l="0" t="0" r="r" b="b"/>
              <a:pathLst>
                <a:path w="102" h="144">
                  <a:moveTo>
                    <a:pt x="101" y="115"/>
                  </a:moveTo>
                  <a:lnTo>
                    <a:pt x="101" y="0"/>
                  </a:lnTo>
                  <a:lnTo>
                    <a:pt x="0" y="26"/>
                  </a:lnTo>
                  <a:lnTo>
                    <a:pt x="0" y="143"/>
                  </a:lnTo>
                  <a:lnTo>
                    <a:pt x="101" y="115"/>
                  </a:lnTo>
                </a:path>
              </a:pathLst>
            </a:custGeom>
            <a:solidFill>
              <a:srgbClr val="7F7F7F"/>
            </a:solidFill>
            <a:ln w="9525" cap="rnd">
              <a:noFill/>
              <a:round/>
              <a:headEnd/>
              <a:tailEnd/>
            </a:ln>
            <a:effectLst/>
          </p:spPr>
          <p:txBody>
            <a:bodyPr/>
            <a:lstStyle/>
            <a:p>
              <a:endParaRPr lang="en-US"/>
            </a:p>
          </p:txBody>
        </p:sp>
        <p:sp>
          <p:nvSpPr>
            <p:cNvPr id="36183" name="Freeform 343"/>
            <p:cNvSpPr>
              <a:spLocks/>
            </p:cNvSpPr>
            <p:nvPr/>
          </p:nvSpPr>
          <p:spPr bwMode="auto">
            <a:xfrm>
              <a:off x="1135" y="3622"/>
              <a:ext cx="28" cy="118"/>
            </a:xfrm>
            <a:custGeom>
              <a:avLst/>
              <a:gdLst/>
              <a:ahLst/>
              <a:cxnLst>
                <a:cxn ang="0">
                  <a:pos x="27" y="117"/>
                </a:cxn>
                <a:cxn ang="0">
                  <a:pos x="27" y="0"/>
                </a:cxn>
                <a:cxn ang="0">
                  <a:pos x="0" y="31"/>
                </a:cxn>
                <a:cxn ang="0">
                  <a:pos x="0" y="105"/>
                </a:cxn>
                <a:cxn ang="0">
                  <a:pos x="27" y="117"/>
                </a:cxn>
              </a:cxnLst>
              <a:rect l="0" t="0" r="r" b="b"/>
              <a:pathLst>
                <a:path w="28" h="118">
                  <a:moveTo>
                    <a:pt x="27" y="117"/>
                  </a:moveTo>
                  <a:lnTo>
                    <a:pt x="27" y="0"/>
                  </a:lnTo>
                  <a:lnTo>
                    <a:pt x="0" y="31"/>
                  </a:lnTo>
                  <a:lnTo>
                    <a:pt x="0" y="105"/>
                  </a:lnTo>
                  <a:lnTo>
                    <a:pt x="27" y="117"/>
                  </a:lnTo>
                </a:path>
              </a:pathLst>
            </a:custGeom>
            <a:solidFill>
              <a:srgbClr val="BFBFBF"/>
            </a:solidFill>
            <a:ln w="9525" cap="rnd">
              <a:noFill/>
              <a:round/>
              <a:headEnd/>
              <a:tailEnd/>
            </a:ln>
            <a:effectLst/>
          </p:spPr>
          <p:txBody>
            <a:bodyPr/>
            <a:lstStyle/>
            <a:p>
              <a:endParaRPr lang="en-US"/>
            </a:p>
          </p:txBody>
        </p:sp>
        <p:sp>
          <p:nvSpPr>
            <p:cNvPr id="36184" name="Freeform 344"/>
            <p:cNvSpPr>
              <a:spLocks/>
            </p:cNvSpPr>
            <p:nvPr/>
          </p:nvSpPr>
          <p:spPr bwMode="auto">
            <a:xfrm>
              <a:off x="1061" y="3649"/>
              <a:ext cx="27" cy="117"/>
            </a:xfrm>
            <a:custGeom>
              <a:avLst/>
              <a:gdLst/>
              <a:ahLst/>
              <a:cxnLst>
                <a:cxn ang="0">
                  <a:pos x="26" y="85"/>
                </a:cxn>
                <a:cxn ang="0">
                  <a:pos x="26" y="21"/>
                </a:cxn>
                <a:cxn ang="0">
                  <a:pos x="0" y="0"/>
                </a:cxn>
                <a:cxn ang="0">
                  <a:pos x="0" y="116"/>
                </a:cxn>
                <a:cxn ang="0">
                  <a:pos x="26" y="85"/>
                </a:cxn>
              </a:cxnLst>
              <a:rect l="0" t="0" r="r" b="b"/>
              <a:pathLst>
                <a:path w="27" h="117">
                  <a:moveTo>
                    <a:pt x="26" y="85"/>
                  </a:moveTo>
                  <a:lnTo>
                    <a:pt x="26" y="21"/>
                  </a:lnTo>
                  <a:lnTo>
                    <a:pt x="0" y="0"/>
                  </a:lnTo>
                  <a:lnTo>
                    <a:pt x="0" y="116"/>
                  </a:lnTo>
                  <a:lnTo>
                    <a:pt x="26" y="85"/>
                  </a:lnTo>
                </a:path>
              </a:pathLst>
            </a:custGeom>
            <a:solidFill>
              <a:srgbClr val="BFBFBF"/>
            </a:solidFill>
            <a:ln w="9525" cap="rnd">
              <a:noFill/>
              <a:round/>
              <a:headEnd/>
              <a:tailEnd/>
            </a:ln>
            <a:effectLst/>
          </p:spPr>
          <p:txBody>
            <a:bodyPr/>
            <a:lstStyle/>
            <a:p>
              <a:endParaRPr lang="en-US"/>
            </a:p>
          </p:txBody>
        </p:sp>
        <p:sp>
          <p:nvSpPr>
            <p:cNvPr id="36185" name="Freeform 345"/>
            <p:cNvSpPr>
              <a:spLocks/>
            </p:cNvSpPr>
            <p:nvPr/>
          </p:nvSpPr>
          <p:spPr bwMode="auto">
            <a:xfrm>
              <a:off x="1073" y="3640"/>
              <a:ext cx="75" cy="110"/>
            </a:xfrm>
            <a:custGeom>
              <a:avLst/>
              <a:gdLst/>
              <a:ahLst/>
              <a:cxnLst>
                <a:cxn ang="0">
                  <a:pos x="74" y="89"/>
                </a:cxn>
                <a:cxn ang="0">
                  <a:pos x="74" y="0"/>
                </a:cxn>
                <a:cxn ang="0">
                  <a:pos x="0" y="19"/>
                </a:cxn>
                <a:cxn ang="0">
                  <a:pos x="0" y="109"/>
                </a:cxn>
                <a:cxn ang="0">
                  <a:pos x="74" y="89"/>
                </a:cxn>
              </a:cxnLst>
              <a:rect l="0" t="0" r="r" b="b"/>
              <a:pathLst>
                <a:path w="75" h="110">
                  <a:moveTo>
                    <a:pt x="74" y="89"/>
                  </a:moveTo>
                  <a:lnTo>
                    <a:pt x="74" y="0"/>
                  </a:lnTo>
                  <a:lnTo>
                    <a:pt x="0" y="19"/>
                  </a:lnTo>
                  <a:lnTo>
                    <a:pt x="0" y="109"/>
                  </a:lnTo>
                  <a:lnTo>
                    <a:pt x="74" y="89"/>
                  </a:lnTo>
                </a:path>
              </a:pathLst>
            </a:custGeom>
            <a:solidFill>
              <a:srgbClr val="E5E5E5"/>
            </a:solidFill>
            <a:ln w="9525" cap="rnd">
              <a:noFill/>
              <a:round/>
              <a:headEnd/>
              <a:tailEnd/>
            </a:ln>
            <a:effectLst/>
          </p:spPr>
          <p:txBody>
            <a:bodyPr/>
            <a:lstStyle/>
            <a:p>
              <a:endParaRPr lang="en-US"/>
            </a:p>
          </p:txBody>
        </p:sp>
        <p:sp>
          <p:nvSpPr>
            <p:cNvPr id="36186" name="Freeform 346"/>
            <p:cNvSpPr>
              <a:spLocks/>
            </p:cNvSpPr>
            <p:nvPr/>
          </p:nvSpPr>
          <p:spPr bwMode="auto">
            <a:xfrm>
              <a:off x="566" y="3252"/>
              <a:ext cx="159" cy="652"/>
            </a:xfrm>
            <a:custGeom>
              <a:avLst/>
              <a:gdLst/>
              <a:ahLst/>
              <a:cxnLst>
                <a:cxn ang="0">
                  <a:pos x="158" y="42"/>
                </a:cxn>
                <a:cxn ang="0">
                  <a:pos x="158" y="651"/>
                </a:cxn>
                <a:cxn ang="0">
                  <a:pos x="0" y="609"/>
                </a:cxn>
                <a:cxn ang="0">
                  <a:pos x="0" y="0"/>
                </a:cxn>
                <a:cxn ang="0">
                  <a:pos x="158" y="42"/>
                </a:cxn>
              </a:cxnLst>
              <a:rect l="0" t="0" r="r" b="b"/>
              <a:pathLst>
                <a:path w="159" h="652">
                  <a:moveTo>
                    <a:pt x="158" y="42"/>
                  </a:moveTo>
                  <a:lnTo>
                    <a:pt x="158" y="651"/>
                  </a:lnTo>
                  <a:lnTo>
                    <a:pt x="0" y="609"/>
                  </a:lnTo>
                  <a:lnTo>
                    <a:pt x="0" y="0"/>
                  </a:lnTo>
                  <a:lnTo>
                    <a:pt x="158" y="42"/>
                  </a:lnTo>
                </a:path>
              </a:pathLst>
            </a:custGeom>
            <a:solidFill>
              <a:srgbClr val="4C4C4C"/>
            </a:solidFill>
            <a:ln w="9525" cap="rnd">
              <a:noFill/>
              <a:round/>
              <a:headEnd/>
              <a:tailEnd/>
            </a:ln>
            <a:effectLst/>
          </p:spPr>
          <p:txBody>
            <a:bodyPr/>
            <a:lstStyle/>
            <a:p>
              <a:endParaRPr lang="en-US"/>
            </a:p>
          </p:txBody>
        </p:sp>
        <p:sp>
          <p:nvSpPr>
            <p:cNvPr id="36187" name="Freeform 347"/>
            <p:cNvSpPr>
              <a:spLocks/>
            </p:cNvSpPr>
            <p:nvPr/>
          </p:nvSpPr>
          <p:spPr bwMode="auto">
            <a:xfrm>
              <a:off x="543" y="3214"/>
              <a:ext cx="182" cy="659"/>
            </a:xfrm>
            <a:custGeom>
              <a:avLst/>
              <a:gdLst/>
              <a:ahLst/>
              <a:cxnLst>
                <a:cxn ang="0">
                  <a:pos x="181" y="49"/>
                </a:cxn>
                <a:cxn ang="0">
                  <a:pos x="181" y="658"/>
                </a:cxn>
                <a:cxn ang="0">
                  <a:pos x="0" y="609"/>
                </a:cxn>
                <a:cxn ang="0">
                  <a:pos x="0" y="0"/>
                </a:cxn>
                <a:cxn ang="0">
                  <a:pos x="181" y="49"/>
                </a:cxn>
              </a:cxnLst>
              <a:rect l="0" t="0" r="r" b="b"/>
              <a:pathLst>
                <a:path w="182" h="659">
                  <a:moveTo>
                    <a:pt x="181" y="49"/>
                  </a:moveTo>
                  <a:lnTo>
                    <a:pt x="181" y="658"/>
                  </a:lnTo>
                  <a:lnTo>
                    <a:pt x="0" y="609"/>
                  </a:lnTo>
                  <a:lnTo>
                    <a:pt x="0" y="0"/>
                  </a:lnTo>
                  <a:lnTo>
                    <a:pt x="181" y="49"/>
                  </a:lnTo>
                </a:path>
              </a:pathLst>
            </a:custGeom>
            <a:solidFill>
              <a:srgbClr val="7F7F7F"/>
            </a:solidFill>
            <a:ln w="9525" cap="rnd">
              <a:noFill/>
              <a:round/>
              <a:headEnd/>
              <a:tailEnd/>
            </a:ln>
            <a:effectLst/>
          </p:spPr>
          <p:txBody>
            <a:bodyPr/>
            <a:lstStyle/>
            <a:p>
              <a:endParaRPr lang="en-US"/>
            </a:p>
          </p:txBody>
        </p:sp>
      </p:grpSp>
      <p:grpSp>
        <p:nvGrpSpPr>
          <p:cNvPr id="36213" name="Group 373"/>
          <p:cNvGrpSpPr>
            <a:grpSpLocks/>
          </p:cNvGrpSpPr>
          <p:nvPr/>
        </p:nvGrpSpPr>
        <p:grpSpPr bwMode="auto">
          <a:xfrm>
            <a:off x="2093913" y="4911725"/>
            <a:ext cx="1009650" cy="1287463"/>
            <a:chOff x="1319" y="3094"/>
            <a:chExt cx="636" cy="811"/>
          </a:xfrm>
        </p:grpSpPr>
        <p:sp>
          <p:nvSpPr>
            <p:cNvPr id="36189" name="Freeform 349"/>
            <p:cNvSpPr>
              <a:spLocks/>
            </p:cNvSpPr>
            <p:nvPr/>
          </p:nvSpPr>
          <p:spPr bwMode="auto">
            <a:xfrm>
              <a:off x="1500" y="3178"/>
              <a:ext cx="432" cy="727"/>
            </a:xfrm>
            <a:custGeom>
              <a:avLst/>
              <a:gdLst/>
              <a:ahLst/>
              <a:cxnLst>
                <a:cxn ang="0">
                  <a:pos x="0" y="115"/>
                </a:cxn>
                <a:cxn ang="0">
                  <a:pos x="0" y="726"/>
                </a:cxn>
                <a:cxn ang="0">
                  <a:pos x="431" y="610"/>
                </a:cxn>
                <a:cxn ang="0">
                  <a:pos x="431" y="0"/>
                </a:cxn>
                <a:cxn ang="0">
                  <a:pos x="0" y="115"/>
                </a:cxn>
              </a:cxnLst>
              <a:rect l="0" t="0" r="r" b="b"/>
              <a:pathLst>
                <a:path w="432" h="727">
                  <a:moveTo>
                    <a:pt x="0" y="115"/>
                  </a:moveTo>
                  <a:lnTo>
                    <a:pt x="0" y="726"/>
                  </a:lnTo>
                  <a:lnTo>
                    <a:pt x="431" y="610"/>
                  </a:lnTo>
                  <a:lnTo>
                    <a:pt x="431" y="0"/>
                  </a:lnTo>
                  <a:lnTo>
                    <a:pt x="0" y="115"/>
                  </a:lnTo>
                </a:path>
              </a:pathLst>
            </a:custGeom>
            <a:solidFill>
              <a:srgbClr val="4C4C4C"/>
            </a:solidFill>
            <a:ln w="9525" cap="rnd">
              <a:noFill/>
              <a:round/>
              <a:headEnd/>
              <a:tailEnd/>
            </a:ln>
            <a:effectLst/>
          </p:spPr>
          <p:txBody>
            <a:bodyPr/>
            <a:lstStyle/>
            <a:p>
              <a:endParaRPr lang="en-US"/>
            </a:p>
          </p:txBody>
        </p:sp>
        <p:sp>
          <p:nvSpPr>
            <p:cNvPr id="36190" name="Freeform 350"/>
            <p:cNvSpPr>
              <a:spLocks/>
            </p:cNvSpPr>
            <p:nvPr/>
          </p:nvSpPr>
          <p:spPr bwMode="auto">
            <a:xfrm>
              <a:off x="1500" y="3141"/>
              <a:ext cx="455" cy="732"/>
            </a:xfrm>
            <a:custGeom>
              <a:avLst/>
              <a:gdLst/>
              <a:ahLst/>
              <a:cxnLst>
                <a:cxn ang="0">
                  <a:pos x="0" y="122"/>
                </a:cxn>
                <a:cxn ang="0">
                  <a:pos x="0" y="731"/>
                </a:cxn>
                <a:cxn ang="0">
                  <a:pos x="454" y="609"/>
                </a:cxn>
                <a:cxn ang="0">
                  <a:pos x="454" y="0"/>
                </a:cxn>
                <a:cxn ang="0">
                  <a:pos x="0" y="122"/>
                </a:cxn>
              </a:cxnLst>
              <a:rect l="0" t="0" r="r" b="b"/>
              <a:pathLst>
                <a:path w="455" h="732">
                  <a:moveTo>
                    <a:pt x="0" y="122"/>
                  </a:moveTo>
                  <a:lnTo>
                    <a:pt x="0" y="731"/>
                  </a:lnTo>
                  <a:lnTo>
                    <a:pt x="454" y="609"/>
                  </a:lnTo>
                  <a:lnTo>
                    <a:pt x="454" y="0"/>
                  </a:lnTo>
                  <a:lnTo>
                    <a:pt x="0" y="122"/>
                  </a:lnTo>
                </a:path>
              </a:pathLst>
            </a:custGeom>
            <a:solidFill>
              <a:srgbClr val="D8D8D8"/>
            </a:solidFill>
            <a:ln w="9525" cap="rnd">
              <a:noFill/>
              <a:round/>
              <a:headEnd/>
              <a:tailEnd/>
            </a:ln>
            <a:effectLst/>
          </p:spPr>
          <p:txBody>
            <a:bodyPr/>
            <a:lstStyle/>
            <a:p>
              <a:endParaRPr lang="en-US"/>
            </a:p>
          </p:txBody>
        </p:sp>
        <p:sp>
          <p:nvSpPr>
            <p:cNvPr id="36191" name="Freeform 351"/>
            <p:cNvSpPr>
              <a:spLocks/>
            </p:cNvSpPr>
            <p:nvPr/>
          </p:nvSpPr>
          <p:spPr bwMode="auto">
            <a:xfrm>
              <a:off x="1320" y="3094"/>
              <a:ext cx="635" cy="170"/>
            </a:xfrm>
            <a:custGeom>
              <a:avLst/>
              <a:gdLst/>
              <a:ahLst/>
              <a:cxnLst>
                <a:cxn ang="0">
                  <a:pos x="0" y="121"/>
                </a:cxn>
                <a:cxn ang="0">
                  <a:pos x="180" y="169"/>
                </a:cxn>
                <a:cxn ang="0">
                  <a:pos x="634" y="46"/>
                </a:cxn>
                <a:cxn ang="0">
                  <a:pos x="454" y="0"/>
                </a:cxn>
                <a:cxn ang="0">
                  <a:pos x="0" y="121"/>
                </a:cxn>
              </a:cxnLst>
              <a:rect l="0" t="0" r="r" b="b"/>
              <a:pathLst>
                <a:path w="635" h="170">
                  <a:moveTo>
                    <a:pt x="0" y="121"/>
                  </a:moveTo>
                  <a:lnTo>
                    <a:pt x="180" y="169"/>
                  </a:lnTo>
                  <a:lnTo>
                    <a:pt x="634" y="46"/>
                  </a:lnTo>
                  <a:lnTo>
                    <a:pt x="454" y="0"/>
                  </a:lnTo>
                  <a:lnTo>
                    <a:pt x="0" y="121"/>
                  </a:lnTo>
                </a:path>
              </a:pathLst>
            </a:custGeom>
            <a:solidFill>
              <a:srgbClr val="B2B2B2"/>
            </a:solidFill>
            <a:ln w="9525" cap="rnd">
              <a:noFill/>
              <a:round/>
              <a:headEnd/>
              <a:tailEnd/>
            </a:ln>
            <a:effectLst/>
          </p:spPr>
          <p:txBody>
            <a:bodyPr/>
            <a:lstStyle/>
            <a:p>
              <a:endParaRPr lang="en-US"/>
            </a:p>
          </p:txBody>
        </p:sp>
        <p:sp>
          <p:nvSpPr>
            <p:cNvPr id="36192" name="Freeform 352"/>
            <p:cNvSpPr>
              <a:spLocks/>
            </p:cNvSpPr>
            <p:nvPr/>
          </p:nvSpPr>
          <p:spPr bwMode="auto">
            <a:xfrm>
              <a:off x="1805" y="3176"/>
              <a:ext cx="20" cy="616"/>
            </a:xfrm>
            <a:custGeom>
              <a:avLst/>
              <a:gdLst/>
              <a:ahLst/>
              <a:cxnLst>
                <a:cxn ang="0">
                  <a:pos x="0" y="615"/>
                </a:cxn>
                <a:cxn ang="0">
                  <a:pos x="0" y="5"/>
                </a:cxn>
                <a:cxn ang="0">
                  <a:pos x="19" y="0"/>
                </a:cxn>
                <a:cxn ang="0">
                  <a:pos x="19" y="609"/>
                </a:cxn>
                <a:cxn ang="0">
                  <a:pos x="0" y="615"/>
                </a:cxn>
              </a:cxnLst>
              <a:rect l="0" t="0" r="r" b="b"/>
              <a:pathLst>
                <a:path w="20" h="616">
                  <a:moveTo>
                    <a:pt x="0" y="615"/>
                  </a:moveTo>
                  <a:lnTo>
                    <a:pt x="0" y="5"/>
                  </a:lnTo>
                  <a:lnTo>
                    <a:pt x="19" y="0"/>
                  </a:lnTo>
                  <a:lnTo>
                    <a:pt x="19" y="609"/>
                  </a:lnTo>
                  <a:lnTo>
                    <a:pt x="0" y="615"/>
                  </a:lnTo>
                </a:path>
              </a:pathLst>
            </a:custGeom>
            <a:solidFill>
              <a:srgbClr val="7F7F7F"/>
            </a:solidFill>
            <a:ln w="9525" cap="rnd">
              <a:noFill/>
              <a:round/>
              <a:headEnd/>
              <a:tailEnd/>
            </a:ln>
            <a:effectLst/>
          </p:spPr>
          <p:txBody>
            <a:bodyPr/>
            <a:lstStyle/>
            <a:p>
              <a:endParaRPr lang="en-US"/>
            </a:p>
          </p:txBody>
        </p:sp>
        <p:sp>
          <p:nvSpPr>
            <p:cNvPr id="36193" name="Freeform 353"/>
            <p:cNvSpPr>
              <a:spLocks/>
            </p:cNvSpPr>
            <p:nvPr/>
          </p:nvSpPr>
          <p:spPr bwMode="auto">
            <a:xfrm>
              <a:off x="1814" y="3176"/>
              <a:ext cx="17" cy="612"/>
            </a:xfrm>
            <a:custGeom>
              <a:avLst/>
              <a:gdLst/>
              <a:ahLst/>
              <a:cxnLst>
                <a:cxn ang="0">
                  <a:pos x="0" y="611"/>
                </a:cxn>
                <a:cxn ang="0">
                  <a:pos x="0" y="2"/>
                </a:cxn>
                <a:cxn ang="0">
                  <a:pos x="16" y="0"/>
                </a:cxn>
                <a:cxn ang="0">
                  <a:pos x="16" y="609"/>
                </a:cxn>
                <a:cxn ang="0">
                  <a:pos x="0" y="611"/>
                </a:cxn>
              </a:cxnLst>
              <a:rect l="0" t="0" r="r" b="b"/>
              <a:pathLst>
                <a:path w="17" h="612">
                  <a:moveTo>
                    <a:pt x="0" y="611"/>
                  </a:moveTo>
                  <a:lnTo>
                    <a:pt x="0" y="2"/>
                  </a:lnTo>
                  <a:lnTo>
                    <a:pt x="16" y="0"/>
                  </a:lnTo>
                  <a:lnTo>
                    <a:pt x="16" y="609"/>
                  </a:lnTo>
                  <a:lnTo>
                    <a:pt x="0" y="611"/>
                  </a:lnTo>
                </a:path>
              </a:pathLst>
            </a:custGeom>
            <a:solidFill>
              <a:srgbClr val="BFBFBF"/>
            </a:solidFill>
            <a:ln w="9525" cap="rnd">
              <a:noFill/>
              <a:round/>
              <a:headEnd/>
              <a:tailEnd/>
            </a:ln>
            <a:effectLst/>
          </p:spPr>
          <p:txBody>
            <a:bodyPr/>
            <a:lstStyle/>
            <a:p>
              <a:endParaRPr lang="en-US"/>
            </a:p>
          </p:txBody>
        </p:sp>
        <p:sp>
          <p:nvSpPr>
            <p:cNvPr id="36194" name="Freeform 354"/>
            <p:cNvSpPr>
              <a:spLocks/>
            </p:cNvSpPr>
            <p:nvPr/>
          </p:nvSpPr>
          <p:spPr bwMode="auto">
            <a:xfrm>
              <a:off x="1520" y="3273"/>
              <a:ext cx="22" cy="79"/>
            </a:xfrm>
            <a:custGeom>
              <a:avLst/>
              <a:gdLst/>
              <a:ahLst/>
              <a:cxnLst>
                <a:cxn ang="0">
                  <a:pos x="21" y="71"/>
                </a:cxn>
                <a:cxn ang="0">
                  <a:pos x="21" y="0"/>
                </a:cxn>
                <a:cxn ang="0">
                  <a:pos x="0" y="6"/>
                </a:cxn>
                <a:cxn ang="0">
                  <a:pos x="0" y="78"/>
                </a:cxn>
                <a:cxn ang="0">
                  <a:pos x="21" y="71"/>
                </a:cxn>
              </a:cxnLst>
              <a:rect l="0" t="0" r="r" b="b"/>
              <a:pathLst>
                <a:path w="22" h="79">
                  <a:moveTo>
                    <a:pt x="21" y="71"/>
                  </a:moveTo>
                  <a:lnTo>
                    <a:pt x="21" y="0"/>
                  </a:lnTo>
                  <a:lnTo>
                    <a:pt x="0" y="6"/>
                  </a:lnTo>
                  <a:lnTo>
                    <a:pt x="0" y="78"/>
                  </a:lnTo>
                  <a:lnTo>
                    <a:pt x="21" y="71"/>
                  </a:lnTo>
                </a:path>
              </a:pathLst>
            </a:custGeom>
            <a:solidFill>
              <a:srgbClr val="7F7F7F"/>
            </a:solidFill>
            <a:ln w="9525" cap="rnd">
              <a:noFill/>
              <a:round/>
              <a:headEnd/>
              <a:tailEnd/>
            </a:ln>
            <a:effectLst/>
          </p:spPr>
          <p:txBody>
            <a:bodyPr/>
            <a:lstStyle/>
            <a:p>
              <a:endParaRPr lang="en-US"/>
            </a:p>
          </p:txBody>
        </p:sp>
        <p:sp>
          <p:nvSpPr>
            <p:cNvPr id="36195" name="Freeform 355"/>
            <p:cNvSpPr>
              <a:spLocks/>
            </p:cNvSpPr>
            <p:nvPr/>
          </p:nvSpPr>
          <p:spPr bwMode="auto">
            <a:xfrm>
              <a:off x="1664" y="3666"/>
              <a:ext cx="120" cy="151"/>
            </a:xfrm>
            <a:custGeom>
              <a:avLst/>
              <a:gdLst/>
              <a:ahLst/>
              <a:cxnLst>
                <a:cxn ang="0">
                  <a:pos x="119" y="117"/>
                </a:cxn>
                <a:cxn ang="0">
                  <a:pos x="119" y="0"/>
                </a:cxn>
                <a:cxn ang="0">
                  <a:pos x="0" y="32"/>
                </a:cxn>
                <a:cxn ang="0">
                  <a:pos x="0" y="150"/>
                </a:cxn>
                <a:cxn ang="0">
                  <a:pos x="119" y="117"/>
                </a:cxn>
              </a:cxnLst>
              <a:rect l="0" t="0" r="r" b="b"/>
              <a:pathLst>
                <a:path w="120" h="151">
                  <a:moveTo>
                    <a:pt x="119" y="117"/>
                  </a:moveTo>
                  <a:lnTo>
                    <a:pt x="119" y="0"/>
                  </a:lnTo>
                  <a:lnTo>
                    <a:pt x="0" y="32"/>
                  </a:lnTo>
                  <a:lnTo>
                    <a:pt x="0" y="150"/>
                  </a:lnTo>
                  <a:lnTo>
                    <a:pt x="119" y="117"/>
                  </a:lnTo>
                </a:path>
              </a:pathLst>
            </a:custGeom>
            <a:solidFill>
              <a:srgbClr val="7F7F7F"/>
            </a:solidFill>
            <a:ln w="9525" cap="rnd">
              <a:noFill/>
              <a:round/>
              <a:headEnd/>
              <a:tailEnd/>
            </a:ln>
            <a:effectLst/>
          </p:spPr>
          <p:txBody>
            <a:bodyPr/>
            <a:lstStyle/>
            <a:p>
              <a:endParaRPr lang="en-US"/>
            </a:p>
          </p:txBody>
        </p:sp>
        <p:sp>
          <p:nvSpPr>
            <p:cNvPr id="36196" name="Freeform 356"/>
            <p:cNvSpPr>
              <a:spLocks/>
            </p:cNvSpPr>
            <p:nvPr/>
          </p:nvSpPr>
          <p:spPr bwMode="auto">
            <a:xfrm>
              <a:off x="1756" y="3666"/>
              <a:ext cx="28" cy="119"/>
            </a:xfrm>
            <a:custGeom>
              <a:avLst/>
              <a:gdLst/>
              <a:ahLst/>
              <a:cxnLst>
                <a:cxn ang="0">
                  <a:pos x="27" y="118"/>
                </a:cxn>
                <a:cxn ang="0">
                  <a:pos x="27" y="0"/>
                </a:cxn>
                <a:cxn ang="0">
                  <a:pos x="0" y="32"/>
                </a:cxn>
                <a:cxn ang="0">
                  <a:pos x="0" y="106"/>
                </a:cxn>
                <a:cxn ang="0">
                  <a:pos x="27" y="118"/>
                </a:cxn>
              </a:cxnLst>
              <a:rect l="0" t="0" r="r" b="b"/>
              <a:pathLst>
                <a:path w="28" h="119">
                  <a:moveTo>
                    <a:pt x="27" y="118"/>
                  </a:moveTo>
                  <a:lnTo>
                    <a:pt x="27" y="0"/>
                  </a:lnTo>
                  <a:lnTo>
                    <a:pt x="0" y="32"/>
                  </a:lnTo>
                  <a:lnTo>
                    <a:pt x="0" y="106"/>
                  </a:lnTo>
                  <a:lnTo>
                    <a:pt x="27" y="118"/>
                  </a:lnTo>
                </a:path>
              </a:pathLst>
            </a:custGeom>
            <a:solidFill>
              <a:srgbClr val="BFBFBF"/>
            </a:solidFill>
            <a:ln w="9525" cap="rnd">
              <a:noFill/>
              <a:round/>
              <a:headEnd/>
              <a:tailEnd/>
            </a:ln>
            <a:effectLst/>
          </p:spPr>
          <p:txBody>
            <a:bodyPr/>
            <a:lstStyle/>
            <a:p>
              <a:endParaRPr lang="en-US"/>
            </a:p>
          </p:txBody>
        </p:sp>
        <p:sp>
          <p:nvSpPr>
            <p:cNvPr id="36197" name="Freeform 357"/>
            <p:cNvSpPr>
              <a:spLocks/>
            </p:cNvSpPr>
            <p:nvPr/>
          </p:nvSpPr>
          <p:spPr bwMode="auto">
            <a:xfrm>
              <a:off x="1664" y="3699"/>
              <a:ext cx="27" cy="118"/>
            </a:xfrm>
            <a:custGeom>
              <a:avLst/>
              <a:gdLst/>
              <a:ahLst/>
              <a:cxnLst>
                <a:cxn ang="0">
                  <a:pos x="26" y="85"/>
                </a:cxn>
                <a:cxn ang="0">
                  <a:pos x="26" y="21"/>
                </a:cxn>
                <a:cxn ang="0">
                  <a:pos x="0" y="0"/>
                </a:cxn>
                <a:cxn ang="0">
                  <a:pos x="0" y="117"/>
                </a:cxn>
                <a:cxn ang="0">
                  <a:pos x="26" y="85"/>
                </a:cxn>
              </a:cxnLst>
              <a:rect l="0" t="0" r="r" b="b"/>
              <a:pathLst>
                <a:path w="27" h="118">
                  <a:moveTo>
                    <a:pt x="26" y="85"/>
                  </a:moveTo>
                  <a:lnTo>
                    <a:pt x="26" y="21"/>
                  </a:lnTo>
                  <a:lnTo>
                    <a:pt x="0" y="0"/>
                  </a:lnTo>
                  <a:lnTo>
                    <a:pt x="0" y="117"/>
                  </a:lnTo>
                  <a:lnTo>
                    <a:pt x="26" y="85"/>
                  </a:lnTo>
                </a:path>
              </a:pathLst>
            </a:custGeom>
            <a:solidFill>
              <a:srgbClr val="BFBFBF"/>
            </a:solidFill>
            <a:ln w="9525" cap="rnd">
              <a:noFill/>
              <a:round/>
              <a:headEnd/>
              <a:tailEnd/>
            </a:ln>
            <a:effectLst/>
          </p:spPr>
          <p:txBody>
            <a:bodyPr/>
            <a:lstStyle/>
            <a:p>
              <a:endParaRPr lang="en-US"/>
            </a:p>
          </p:txBody>
        </p:sp>
        <p:sp>
          <p:nvSpPr>
            <p:cNvPr id="36198" name="Freeform 358"/>
            <p:cNvSpPr>
              <a:spLocks/>
            </p:cNvSpPr>
            <p:nvPr/>
          </p:nvSpPr>
          <p:spPr bwMode="auto">
            <a:xfrm>
              <a:off x="1676" y="3685"/>
              <a:ext cx="92" cy="114"/>
            </a:xfrm>
            <a:custGeom>
              <a:avLst/>
              <a:gdLst/>
              <a:ahLst/>
              <a:cxnLst>
                <a:cxn ang="0">
                  <a:pos x="91" y="88"/>
                </a:cxn>
                <a:cxn ang="0">
                  <a:pos x="91" y="0"/>
                </a:cxn>
                <a:cxn ang="0">
                  <a:pos x="0" y="24"/>
                </a:cxn>
                <a:cxn ang="0">
                  <a:pos x="0" y="113"/>
                </a:cxn>
                <a:cxn ang="0">
                  <a:pos x="91" y="88"/>
                </a:cxn>
              </a:cxnLst>
              <a:rect l="0" t="0" r="r" b="b"/>
              <a:pathLst>
                <a:path w="92" h="114">
                  <a:moveTo>
                    <a:pt x="91" y="88"/>
                  </a:moveTo>
                  <a:lnTo>
                    <a:pt x="91" y="0"/>
                  </a:lnTo>
                  <a:lnTo>
                    <a:pt x="0" y="24"/>
                  </a:lnTo>
                  <a:lnTo>
                    <a:pt x="0" y="113"/>
                  </a:lnTo>
                  <a:lnTo>
                    <a:pt x="91" y="88"/>
                  </a:lnTo>
                </a:path>
              </a:pathLst>
            </a:custGeom>
            <a:solidFill>
              <a:srgbClr val="E5E5E5"/>
            </a:solidFill>
            <a:ln w="9525" cap="rnd">
              <a:noFill/>
              <a:round/>
              <a:headEnd/>
              <a:tailEnd/>
            </a:ln>
            <a:effectLst/>
          </p:spPr>
          <p:txBody>
            <a:bodyPr/>
            <a:lstStyle/>
            <a:p>
              <a:endParaRPr lang="en-US"/>
            </a:p>
          </p:txBody>
        </p:sp>
        <p:sp>
          <p:nvSpPr>
            <p:cNvPr id="36199" name="Freeform 359"/>
            <p:cNvSpPr>
              <a:spLocks/>
            </p:cNvSpPr>
            <p:nvPr/>
          </p:nvSpPr>
          <p:spPr bwMode="auto">
            <a:xfrm>
              <a:off x="1520" y="3705"/>
              <a:ext cx="121" cy="150"/>
            </a:xfrm>
            <a:custGeom>
              <a:avLst/>
              <a:gdLst/>
              <a:ahLst/>
              <a:cxnLst>
                <a:cxn ang="0">
                  <a:pos x="120" y="116"/>
                </a:cxn>
                <a:cxn ang="0">
                  <a:pos x="120" y="0"/>
                </a:cxn>
                <a:cxn ang="0">
                  <a:pos x="0" y="31"/>
                </a:cxn>
                <a:cxn ang="0">
                  <a:pos x="0" y="149"/>
                </a:cxn>
                <a:cxn ang="0">
                  <a:pos x="120" y="116"/>
                </a:cxn>
              </a:cxnLst>
              <a:rect l="0" t="0" r="r" b="b"/>
              <a:pathLst>
                <a:path w="121" h="150">
                  <a:moveTo>
                    <a:pt x="120" y="116"/>
                  </a:moveTo>
                  <a:lnTo>
                    <a:pt x="120" y="0"/>
                  </a:lnTo>
                  <a:lnTo>
                    <a:pt x="0" y="31"/>
                  </a:lnTo>
                  <a:lnTo>
                    <a:pt x="0" y="149"/>
                  </a:lnTo>
                  <a:lnTo>
                    <a:pt x="120" y="116"/>
                  </a:lnTo>
                </a:path>
              </a:pathLst>
            </a:custGeom>
            <a:solidFill>
              <a:srgbClr val="7F7F7F"/>
            </a:solidFill>
            <a:ln w="9525" cap="rnd">
              <a:noFill/>
              <a:round/>
              <a:headEnd/>
              <a:tailEnd/>
            </a:ln>
            <a:effectLst/>
          </p:spPr>
          <p:txBody>
            <a:bodyPr/>
            <a:lstStyle/>
            <a:p>
              <a:endParaRPr lang="en-US"/>
            </a:p>
          </p:txBody>
        </p:sp>
        <p:sp>
          <p:nvSpPr>
            <p:cNvPr id="36200" name="Freeform 360"/>
            <p:cNvSpPr>
              <a:spLocks/>
            </p:cNvSpPr>
            <p:nvPr/>
          </p:nvSpPr>
          <p:spPr bwMode="auto">
            <a:xfrm>
              <a:off x="1612" y="3705"/>
              <a:ext cx="29" cy="117"/>
            </a:xfrm>
            <a:custGeom>
              <a:avLst/>
              <a:gdLst/>
              <a:ahLst/>
              <a:cxnLst>
                <a:cxn ang="0">
                  <a:pos x="28" y="116"/>
                </a:cxn>
                <a:cxn ang="0">
                  <a:pos x="28" y="0"/>
                </a:cxn>
                <a:cxn ang="0">
                  <a:pos x="0" y="30"/>
                </a:cxn>
                <a:cxn ang="0">
                  <a:pos x="0" y="104"/>
                </a:cxn>
                <a:cxn ang="0">
                  <a:pos x="28" y="116"/>
                </a:cxn>
              </a:cxnLst>
              <a:rect l="0" t="0" r="r" b="b"/>
              <a:pathLst>
                <a:path w="29" h="117">
                  <a:moveTo>
                    <a:pt x="28" y="116"/>
                  </a:moveTo>
                  <a:lnTo>
                    <a:pt x="28" y="0"/>
                  </a:lnTo>
                  <a:lnTo>
                    <a:pt x="0" y="30"/>
                  </a:lnTo>
                  <a:lnTo>
                    <a:pt x="0" y="104"/>
                  </a:lnTo>
                  <a:lnTo>
                    <a:pt x="28" y="116"/>
                  </a:lnTo>
                </a:path>
              </a:pathLst>
            </a:custGeom>
            <a:solidFill>
              <a:srgbClr val="BFBFBF"/>
            </a:solidFill>
            <a:ln w="9525" cap="rnd">
              <a:noFill/>
              <a:round/>
              <a:headEnd/>
              <a:tailEnd/>
            </a:ln>
            <a:effectLst/>
          </p:spPr>
          <p:txBody>
            <a:bodyPr/>
            <a:lstStyle/>
            <a:p>
              <a:endParaRPr lang="en-US"/>
            </a:p>
          </p:txBody>
        </p:sp>
        <p:sp>
          <p:nvSpPr>
            <p:cNvPr id="36201" name="Freeform 361"/>
            <p:cNvSpPr>
              <a:spLocks/>
            </p:cNvSpPr>
            <p:nvPr/>
          </p:nvSpPr>
          <p:spPr bwMode="auto">
            <a:xfrm>
              <a:off x="1520" y="3737"/>
              <a:ext cx="28" cy="118"/>
            </a:xfrm>
            <a:custGeom>
              <a:avLst/>
              <a:gdLst/>
              <a:ahLst/>
              <a:cxnLst>
                <a:cxn ang="0">
                  <a:pos x="27" y="86"/>
                </a:cxn>
                <a:cxn ang="0">
                  <a:pos x="27" y="21"/>
                </a:cxn>
                <a:cxn ang="0">
                  <a:pos x="0" y="0"/>
                </a:cxn>
                <a:cxn ang="0">
                  <a:pos x="0" y="117"/>
                </a:cxn>
                <a:cxn ang="0">
                  <a:pos x="27" y="86"/>
                </a:cxn>
              </a:cxnLst>
              <a:rect l="0" t="0" r="r" b="b"/>
              <a:pathLst>
                <a:path w="28" h="118">
                  <a:moveTo>
                    <a:pt x="27" y="86"/>
                  </a:moveTo>
                  <a:lnTo>
                    <a:pt x="27" y="21"/>
                  </a:lnTo>
                  <a:lnTo>
                    <a:pt x="0" y="0"/>
                  </a:lnTo>
                  <a:lnTo>
                    <a:pt x="0" y="117"/>
                  </a:lnTo>
                  <a:lnTo>
                    <a:pt x="27" y="86"/>
                  </a:lnTo>
                </a:path>
              </a:pathLst>
            </a:custGeom>
            <a:solidFill>
              <a:srgbClr val="BFBFBF"/>
            </a:solidFill>
            <a:ln w="9525" cap="rnd">
              <a:noFill/>
              <a:round/>
              <a:headEnd/>
              <a:tailEnd/>
            </a:ln>
            <a:effectLst/>
          </p:spPr>
          <p:txBody>
            <a:bodyPr/>
            <a:lstStyle/>
            <a:p>
              <a:endParaRPr lang="en-US"/>
            </a:p>
          </p:txBody>
        </p:sp>
        <p:sp>
          <p:nvSpPr>
            <p:cNvPr id="36202" name="Freeform 362"/>
            <p:cNvSpPr>
              <a:spLocks/>
            </p:cNvSpPr>
            <p:nvPr/>
          </p:nvSpPr>
          <p:spPr bwMode="auto">
            <a:xfrm>
              <a:off x="1533" y="3723"/>
              <a:ext cx="92" cy="114"/>
            </a:xfrm>
            <a:custGeom>
              <a:avLst/>
              <a:gdLst/>
              <a:ahLst/>
              <a:cxnLst>
                <a:cxn ang="0">
                  <a:pos x="91" y="89"/>
                </a:cxn>
                <a:cxn ang="0">
                  <a:pos x="91" y="0"/>
                </a:cxn>
                <a:cxn ang="0">
                  <a:pos x="0" y="23"/>
                </a:cxn>
                <a:cxn ang="0">
                  <a:pos x="0" y="113"/>
                </a:cxn>
                <a:cxn ang="0">
                  <a:pos x="91" y="89"/>
                </a:cxn>
              </a:cxnLst>
              <a:rect l="0" t="0" r="r" b="b"/>
              <a:pathLst>
                <a:path w="92" h="114">
                  <a:moveTo>
                    <a:pt x="91" y="89"/>
                  </a:moveTo>
                  <a:lnTo>
                    <a:pt x="91" y="0"/>
                  </a:lnTo>
                  <a:lnTo>
                    <a:pt x="0" y="23"/>
                  </a:lnTo>
                  <a:lnTo>
                    <a:pt x="0" y="113"/>
                  </a:lnTo>
                  <a:lnTo>
                    <a:pt x="91" y="89"/>
                  </a:lnTo>
                </a:path>
              </a:pathLst>
            </a:custGeom>
            <a:solidFill>
              <a:srgbClr val="E5E5E5"/>
            </a:solidFill>
            <a:ln w="9525" cap="rnd">
              <a:noFill/>
              <a:round/>
              <a:headEnd/>
              <a:tailEnd/>
            </a:ln>
            <a:effectLst/>
          </p:spPr>
          <p:txBody>
            <a:bodyPr/>
            <a:lstStyle/>
            <a:p>
              <a:endParaRPr lang="en-US"/>
            </a:p>
          </p:txBody>
        </p:sp>
        <p:sp>
          <p:nvSpPr>
            <p:cNvPr id="36203" name="Freeform 363"/>
            <p:cNvSpPr>
              <a:spLocks/>
            </p:cNvSpPr>
            <p:nvPr/>
          </p:nvSpPr>
          <p:spPr bwMode="auto">
            <a:xfrm>
              <a:off x="1837" y="3160"/>
              <a:ext cx="102" cy="145"/>
            </a:xfrm>
            <a:custGeom>
              <a:avLst/>
              <a:gdLst/>
              <a:ahLst/>
              <a:cxnLst>
                <a:cxn ang="0">
                  <a:pos x="101" y="117"/>
                </a:cxn>
                <a:cxn ang="0">
                  <a:pos x="101" y="0"/>
                </a:cxn>
                <a:cxn ang="0">
                  <a:pos x="0" y="27"/>
                </a:cxn>
                <a:cxn ang="0">
                  <a:pos x="0" y="144"/>
                </a:cxn>
                <a:cxn ang="0">
                  <a:pos x="101" y="117"/>
                </a:cxn>
              </a:cxnLst>
              <a:rect l="0" t="0" r="r" b="b"/>
              <a:pathLst>
                <a:path w="102" h="145">
                  <a:moveTo>
                    <a:pt x="101" y="117"/>
                  </a:moveTo>
                  <a:lnTo>
                    <a:pt x="101" y="0"/>
                  </a:lnTo>
                  <a:lnTo>
                    <a:pt x="0" y="27"/>
                  </a:lnTo>
                  <a:lnTo>
                    <a:pt x="0" y="144"/>
                  </a:lnTo>
                  <a:lnTo>
                    <a:pt x="101" y="117"/>
                  </a:lnTo>
                </a:path>
              </a:pathLst>
            </a:custGeom>
            <a:solidFill>
              <a:srgbClr val="7F7F7F"/>
            </a:solidFill>
            <a:ln w="9525" cap="rnd">
              <a:noFill/>
              <a:round/>
              <a:headEnd/>
              <a:tailEnd/>
            </a:ln>
            <a:effectLst/>
          </p:spPr>
          <p:txBody>
            <a:bodyPr/>
            <a:lstStyle/>
            <a:p>
              <a:endParaRPr lang="en-US"/>
            </a:p>
          </p:txBody>
        </p:sp>
        <p:sp>
          <p:nvSpPr>
            <p:cNvPr id="36204" name="Freeform 364"/>
            <p:cNvSpPr>
              <a:spLocks/>
            </p:cNvSpPr>
            <p:nvPr/>
          </p:nvSpPr>
          <p:spPr bwMode="auto">
            <a:xfrm>
              <a:off x="1911" y="3160"/>
              <a:ext cx="28" cy="118"/>
            </a:xfrm>
            <a:custGeom>
              <a:avLst/>
              <a:gdLst/>
              <a:ahLst/>
              <a:cxnLst>
                <a:cxn ang="0">
                  <a:pos x="27" y="117"/>
                </a:cxn>
                <a:cxn ang="0">
                  <a:pos x="27" y="0"/>
                </a:cxn>
                <a:cxn ang="0">
                  <a:pos x="0" y="31"/>
                </a:cxn>
                <a:cxn ang="0">
                  <a:pos x="0" y="104"/>
                </a:cxn>
                <a:cxn ang="0">
                  <a:pos x="27" y="117"/>
                </a:cxn>
              </a:cxnLst>
              <a:rect l="0" t="0" r="r" b="b"/>
              <a:pathLst>
                <a:path w="28" h="118">
                  <a:moveTo>
                    <a:pt x="27" y="117"/>
                  </a:moveTo>
                  <a:lnTo>
                    <a:pt x="27" y="0"/>
                  </a:lnTo>
                  <a:lnTo>
                    <a:pt x="0" y="31"/>
                  </a:lnTo>
                  <a:lnTo>
                    <a:pt x="0" y="104"/>
                  </a:lnTo>
                  <a:lnTo>
                    <a:pt x="27" y="117"/>
                  </a:lnTo>
                </a:path>
              </a:pathLst>
            </a:custGeom>
            <a:solidFill>
              <a:srgbClr val="BFBFBF"/>
            </a:solidFill>
            <a:ln w="9525" cap="rnd">
              <a:noFill/>
              <a:round/>
              <a:headEnd/>
              <a:tailEnd/>
            </a:ln>
            <a:effectLst/>
          </p:spPr>
          <p:txBody>
            <a:bodyPr/>
            <a:lstStyle/>
            <a:p>
              <a:endParaRPr lang="en-US"/>
            </a:p>
          </p:txBody>
        </p:sp>
        <p:sp>
          <p:nvSpPr>
            <p:cNvPr id="36205" name="Freeform 365"/>
            <p:cNvSpPr>
              <a:spLocks/>
            </p:cNvSpPr>
            <p:nvPr/>
          </p:nvSpPr>
          <p:spPr bwMode="auto">
            <a:xfrm>
              <a:off x="1837" y="3188"/>
              <a:ext cx="27" cy="117"/>
            </a:xfrm>
            <a:custGeom>
              <a:avLst/>
              <a:gdLst/>
              <a:ahLst/>
              <a:cxnLst>
                <a:cxn ang="0">
                  <a:pos x="26" y="85"/>
                </a:cxn>
                <a:cxn ang="0">
                  <a:pos x="26" y="21"/>
                </a:cxn>
                <a:cxn ang="0">
                  <a:pos x="0" y="0"/>
                </a:cxn>
                <a:cxn ang="0">
                  <a:pos x="0" y="116"/>
                </a:cxn>
                <a:cxn ang="0">
                  <a:pos x="26" y="85"/>
                </a:cxn>
              </a:cxnLst>
              <a:rect l="0" t="0" r="r" b="b"/>
              <a:pathLst>
                <a:path w="27" h="117">
                  <a:moveTo>
                    <a:pt x="26" y="85"/>
                  </a:moveTo>
                  <a:lnTo>
                    <a:pt x="26" y="21"/>
                  </a:lnTo>
                  <a:lnTo>
                    <a:pt x="0" y="0"/>
                  </a:lnTo>
                  <a:lnTo>
                    <a:pt x="0" y="116"/>
                  </a:lnTo>
                  <a:lnTo>
                    <a:pt x="26" y="85"/>
                  </a:lnTo>
                </a:path>
              </a:pathLst>
            </a:custGeom>
            <a:solidFill>
              <a:srgbClr val="BFBFBF"/>
            </a:solidFill>
            <a:ln w="9525" cap="rnd">
              <a:noFill/>
              <a:round/>
              <a:headEnd/>
              <a:tailEnd/>
            </a:ln>
            <a:effectLst/>
          </p:spPr>
          <p:txBody>
            <a:bodyPr/>
            <a:lstStyle/>
            <a:p>
              <a:endParaRPr lang="en-US"/>
            </a:p>
          </p:txBody>
        </p:sp>
        <p:sp>
          <p:nvSpPr>
            <p:cNvPr id="36206" name="Freeform 366"/>
            <p:cNvSpPr>
              <a:spLocks/>
            </p:cNvSpPr>
            <p:nvPr/>
          </p:nvSpPr>
          <p:spPr bwMode="auto">
            <a:xfrm>
              <a:off x="1849" y="3178"/>
              <a:ext cx="75" cy="110"/>
            </a:xfrm>
            <a:custGeom>
              <a:avLst/>
              <a:gdLst/>
              <a:ahLst/>
              <a:cxnLst>
                <a:cxn ang="0">
                  <a:pos x="74" y="89"/>
                </a:cxn>
                <a:cxn ang="0">
                  <a:pos x="74" y="0"/>
                </a:cxn>
                <a:cxn ang="0">
                  <a:pos x="0" y="19"/>
                </a:cxn>
                <a:cxn ang="0">
                  <a:pos x="0" y="109"/>
                </a:cxn>
                <a:cxn ang="0">
                  <a:pos x="74" y="89"/>
                </a:cxn>
              </a:cxnLst>
              <a:rect l="0" t="0" r="r" b="b"/>
              <a:pathLst>
                <a:path w="75" h="110">
                  <a:moveTo>
                    <a:pt x="74" y="89"/>
                  </a:moveTo>
                  <a:lnTo>
                    <a:pt x="74" y="0"/>
                  </a:lnTo>
                  <a:lnTo>
                    <a:pt x="0" y="19"/>
                  </a:lnTo>
                  <a:lnTo>
                    <a:pt x="0" y="109"/>
                  </a:lnTo>
                  <a:lnTo>
                    <a:pt x="74" y="89"/>
                  </a:lnTo>
                </a:path>
              </a:pathLst>
            </a:custGeom>
            <a:solidFill>
              <a:srgbClr val="E5E5E5"/>
            </a:solidFill>
            <a:ln w="9525" cap="rnd">
              <a:noFill/>
              <a:round/>
              <a:headEnd/>
              <a:tailEnd/>
            </a:ln>
            <a:effectLst/>
          </p:spPr>
          <p:txBody>
            <a:bodyPr/>
            <a:lstStyle/>
            <a:p>
              <a:endParaRPr lang="en-US"/>
            </a:p>
          </p:txBody>
        </p:sp>
        <p:sp>
          <p:nvSpPr>
            <p:cNvPr id="36207" name="Freeform 367"/>
            <p:cNvSpPr>
              <a:spLocks/>
            </p:cNvSpPr>
            <p:nvPr/>
          </p:nvSpPr>
          <p:spPr bwMode="auto">
            <a:xfrm>
              <a:off x="1837" y="3622"/>
              <a:ext cx="102" cy="144"/>
            </a:xfrm>
            <a:custGeom>
              <a:avLst/>
              <a:gdLst/>
              <a:ahLst/>
              <a:cxnLst>
                <a:cxn ang="0">
                  <a:pos x="101" y="115"/>
                </a:cxn>
                <a:cxn ang="0">
                  <a:pos x="101" y="0"/>
                </a:cxn>
                <a:cxn ang="0">
                  <a:pos x="0" y="26"/>
                </a:cxn>
                <a:cxn ang="0">
                  <a:pos x="0" y="143"/>
                </a:cxn>
                <a:cxn ang="0">
                  <a:pos x="101" y="115"/>
                </a:cxn>
              </a:cxnLst>
              <a:rect l="0" t="0" r="r" b="b"/>
              <a:pathLst>
                <a:path w="102" h="144">
                  <a:moveTo>
                    <a:pt x="101" y="115"/>
                  </a:moveTo>
                  <a:lnTo>
                    <a:pt x="101" y="0"/>
                  </a:lnTo>
                  <a:lnTo>
                    <a:pt x="0" y="26"/>
                  </a:lnTo>
                  <a:lnTo>
                    <a:pt x="0" y="143"/>
                  </a:lnTo>
                  <a:lnTo>
                    <a:pt x="101" y="115"/>
                  </a:lnTo>
                </a:path>
              </a:pathLst>
            </a:custGeom>
            <a:solidFill>
              <a:srgbClr val="7F7F7F"/>
            </a:solidFill>
            <a:ln w="9525" cap="rnd">
              <a:noFill/>
              <a:round/>
              <a:headEnd/>
              <a:tailEnd/>
            </a:ln>
            <a:effectLst/>
          </p:spPr>
          <p:txBody>
            <a:bodyPr/>
            <a:lstStyle/>
            <a:p>
              <a:endParaRPr lang="en-US"/>
            </a:p>
          </p:txBody>
        </p:sp>
        <p:sp>
          <p:nvSpPr>
            <p:cNvPr id="36208" name="Freeform 368"/>
            <p:cNvSpPr>
              <a:spLocks/>
            </p:cNvSpPr>
            <p:nvPr/>
          </p:nvSpPr>
          <p:spPr bwMode="auto">
            <a:xfrm>
              <a:off x="1911" y="3622"/>
              <a:ext cx="28" cy="118"/>
            </a:xfrm>
            <a:custGeom>
              <a:avLst/>
              <a:gdLst/>
              <a:ahLst/>
              <a:cxnLst>
                <a:cxn ang="0">
                  <a:pos x="27" y="117"/>
                </a:cxn>
                <a:cxn ang="0">
                  <a:pos x="27" y="0"/>
                </a:cxn>
                <a:cxn ang="0">
                  <a:pos x="0" y="31"/>
                </a:cxn>
                <a:cxn ang="0">
                  <a:pos x="0" y="105"/>
                </a:cxn>
                <a:cxn ang="0">
                  <a:pos x="27" y="117"/>
                </a:cxn>
              </a:cxnLst>
              <a:rect l="0" t="0" r="r" b="b"/>
              <a:pathLst>
                <a:path w="28" h="118">
                  <a:moveTo>
                    <a:pt x="27" y="117"/>
                  </a:moveTo>
                  <a:lnTo>
                    <a:pt x="27" y="0"/>
                  </a:lnTo>
                  <a:lnTo>
                    <a:pt x="0" y="31"/>
                  </a:lnTo>
                  <a:lnTo>
                    <a:pt x="0" y="105"/>
                  </a:lnTo>
                  <a:lnTo>
                    <a:pt x="27" y="117"/>
                  </a:lnTo>
                </a:path>
              </a:pathLst>
            </a:custGeom>
            <a:solidFill>
              <a:srgbClr val="BFBFBF"/>
            </a:solidFill>
            <a:ln w="9525" cap="rnd">
              <a:noFill/>
              <a:round/>
              <a:headEnd/>
              <a:tailEnd/>
            </a:ln>
            <a:effectLst/>
          </p:spPr>
          <p:txBody>
            <a:bodyPr/>
            <a:lstStyle/>
            <a:p>
              <a:endParaRPr lang="en-US"/>
            </a:p>
          </p:txBody>
        </p:sp>
        <p:sp>
          <p:nvSpPr>
            <p:cNvPr id="36209" name="Freeform 369"/>
            <p:cNvSpPr>
              <a:spLocks/>
            </p:cNvSpPr>
            <p:nvPr/>
          </p:nvSpPr>
          <p:spPr bwMode="auto">
            <a:xfrm>
              <a:off x="1837" y="3649"/>
              <a:ext cx="27" cy="117"/>
            </a:xfrm>
            <a:custGeom>
              <a:avLst/>
              <a:gdLst/>
              <a:ahLst/>
              <a:cxnLst>
                <a:cxn ang="0">
                  <a:pos x="26" y="85"/>
                </a:cxn>
                <a:cxn ang="0">
                  <a:pos x="26" y="21"/>
                </a:cxn>
                <a:cxn ang="0">
                  <a:pos x="0" y="0"/>
                </a:cxn>
                <a:cxn ang="0">
                  <a:pos x="0" y="116"/>
                </a:cxn>
                <a:cxn ang="0">
                  <a:pos x="26" y="85"/>
                </a:cxn>
              </a:cxnLst>
              <a:rect l="0" t="0" r="r" b="b"/>
              <a:pathLst>
                <a:path w="27" h="117">
                  <a:moveTo>
                    <a:pt x="26" y="85"/>
                  </a:moveTo>
                  <a:lnTo>
                    <a:pt x="26" y="21"/>
                  </a:lnTo>
                  <a:lnTo>
                    <a:pt x="0" y="0"/>
                  </a:lnTo>
                  <a:lnTo>
                    <a:pt x="0" y="116"/>
                  </a:lnTo>
                  <a:lnTo>
                    <a:pt x="26" y="85"/>
                  </a:lnTo>
                </a:path>
              </a:pathLst>
            </a:custGeom>
            <a:solidFill>
              <a:srgbClr val="BFBFBF"/>
            </a:solidFill>
            <a:ln w="9525" cap="rnd">
              <a:noFill/>
              <a:round/>
              <a:headEnd/>
              <a:tailEnd/>
            </a:ln>
            <a:effectLst/>
          </p:spPr>
          <p:txBody>
            <a:bodyPr/>
            <a:lstStyle/>
            <a:p>
              <a:endParaRPr lang="en-US"/>
            </a:p>
          </p:txBody>
        </p:sp>
        <p:sp>
          <p:nvSpPr>
            <p:cNvPr id="36210" name="Freeform 370"/>
            <p:cNvSpPr>
              <a:spLocks/>
            </p:cNvSpPr>
            <p:nvPr/>
          </p:nvSpPr>
          <p:spPr bwMode="auto">
            <a:xfrm>
              <a:off x="1849" y="3640"/>
              <a:ext cx="75" cy="110"/>
            </a:xfrm>
            <a:custGeom>
              <a:avLst/>
              <a:gdLst/>
              <a:ahLst/>
              <a:cxnLst>
                <a:cxn ang="0">
                  <a:pos x="74" y="89"/>
                </a:cxn>
                <a:cxn ang="0">
                  <a:pos x="74" y="0"/>
                </a:cxn>
                <a:cxn ang="0">
                  <a:pos x="0" y="19"/>
                </a:cxn>
                <a:cxn ang="0">
                  <a:pos x="0" y="109"/>
                </a:cxn>
                <a:cxn ang="0">
                  <a:pos x="74" y="89"/>
                </a:cxn>
              </a:cxnLst>
              <a:rect l="0" t="0" r="r" b="b"/>
              <a:pathLst>
                <a:path w="75" h="110">
                  <a:moveTo>
                    <a:pt x="74" y="89"/>
                  </a:moveTo>
                  <a:lnTo>
                    <a:pt x="74" y="0"/>
                  </a:lnTo>
                  <a:lnTo>
                    <a:pt x="0" y="19"/>
                  </a:lnTo>
                  <a:lnTo>
                    <a:pt x="0" y="109"/>
                  </a:lnTo>
                  <a:lnTo>
                    <a:pt x="74" y="89"/>
                  </a:lnTo>
                </a:path>
              </a:pathLst>
            </a:custGeom>
            <a:solidFill>
              <a:srgbClr val="E5E5E5"/>
            </a:solidFill>
            <a:ln w="9525" cap="rnd">
              <a:noFill/>
              <a:round/>
              <a:headEnd/>
              <a:tailEnd/>
            </a:ln>
            <a:effectLst/>
          </p:spPr>
          <p:txBody>
            <a:bodyPr/>
            <a:lstStyle/>
            <a:p>
              <a:endParaRPr lang="en-US"/>
            </a:p>
          </p:txBody>
        </p:sp>
        <p:sp>
          <p:nvSpPr>
            <p:cNvPr id="36211" name="Freeform 371"/>
            <p:cNvSpPr>
              <a:spLocks/>
            </p:cNvSpPr>
            <p:nvPr/>
          </p:nvSpPr>
          <p:spPr bwMode="auto">
            <a:xfrm>
              <a:off x="1342" y="3252"/>
              <a:ext cx="159" cy="652"/>
            </a:xfrm>
            <a:custGeom>
              <a:avLst/>
              <a:gdLst/>
              <a:ahLst/>
              <a:cxnLst>
                <a:cxn ang="0">
                  <a:pos x="158" y="42"/>
                </a:cxn>
                <a:cxn ang="0">
                  <a:pos x="158" y="651"/>
                </a:cxn>
                <a:cxn ang="0">
                  <a:pos x="0" y="609"/>
                </a:cxn>
                <a:cxn ang="0">
                  <a:pos x="0" y="0"/>
                </a:cxn>
                <a:cxn ang="0">
                  <a:pos x="158" y="42"/>
                </a:cxn>
              </a:cxnLst>
              <a:rect l="0" t="0" r="r" b="b"/>
              <a:pathLst>
                <a:path w="159" h="652">
                  <a:moveTo>
                    <a:pt x="158" y="42"/>
                  </a:moveTo>
                  <a:lnTo>
                    <a:pt x="158" y="651"/>
                  </a:lnTo>
                  <a:lnTo>
                    <a:pt x="0" y="609"/>
                  </a:lnTo>
                  <a:lnTo>
                    <a:pt x="0" y="0"/>
                  </a:lnTo>
                  <a:lnTo>
                    <a:pt x="158" y="42"/>
                  </a:lnTo>
                </a:path>
              </a:pathLst>
            </a:custGeom>
            <a:solidFill>
              <a:srgbClr val="4C4C4C"/>
            </a:solidFill>
            <a:ln w="9525" cap="rnd">
              <a:noFill/>
              <a:round/>
              <a:headEnd/>
              <a:tailEnd/>
            </a:ln>
            <a:effectLst/>
          </p:spPr>
          <p:txBody>
            <a:bodyPr/>
            <a:lstStyle/>
            <a:p>
              <a:endParaRPr lang="en-US"/>
            </a:p>
          </p:txBody>
        </p:sp>
        <p:sp>
          <p:nvSpPr>
            <p:cNvPr id="36212" name="Freeform 372"/>
            <p:cNvSpPr>
              <a:spLocks/>
            </p:cNvSpPr>
            <p:nvPr/>
          </p:nvSpPr>
          <p:spPr bwMode="auto">
            <a:xfrm>
              <a:off x="1319" y="3214"/>
              <a:ext cx="182" cy="659"/>
            </a:xfrm>
            <a:custGeom>
              <a:avLst/>
              <a:gdLst/>
              <a:ahLst/>
              <a:cxnLst>
                <a:cxn ang="0">
                  <a:pos x="181" y="49"/>
                </a:cxn>
                <a:cxn ang="0">
                  <a:pos x="181" y="658"/>
                </a:cxn>
                <a:cxn ang="0">
                  <a:pos x="0" y="609"/>
                </a:cxn>
                <a:cxn ang="0">
                  <a:pos x="0" y="0"/>
                </a:cxn>
                <a:cxn ang="0">
                  <a:pos x="181" y="49"/>
                </a:cxn>
              </a:cxnLst>
              <a:rect l="0" t="0" r="r" b="b"/>
              <a:pathLst>
                <a:path w="182" h="659">
                  <a:moveTo>
                    <a:pt x="181" y="49"/>
                  </a:moveTo>
                  <a:lnTo>
                    <a:pt x="181" y="658"/>
                  </a:lnTo>
                  <a:lnTo>
                    <a:pt x="0" y="609"/>
                  </a:lnTo>
                  <a:lnTo>
                    <a:pt x="0" y="0"/>
                  </a:lnTo>
                  <a:lnTo>
                    <a:pt x="181" y="49"/>
                  </a:lnTo>
                </a:path>
              </a:pathLst>
            </a:custGeom>
            <a:solidFill>
              <a:srgbClr val="7F7F7F"/>
            </a:solidFill>
            <a:ln w="9525" cap="rnd">
              <a:noFill/>
              <a:round/>
              <a:headEnd/>
              <a:tailEnd/>
            </a:ln>
            <a:effectLst/>
          </p:spPr>
          <p:txBody>
            <a:bodyPr/>
            <a:lstStyle/>
            <a:p>
              <a:endParaRPr lang="en-US"/>
            </a:p>
          </p:txBody>
        </p:sp>
      </p:gr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1524000" y="1085850"/>
            <a:ext cx="6091238" cy="5200650"/>
          </a:xfrm>
          <a:prstGeom prst="rect">
            <a:avLst/>
          </a:prstGeom>
          <a:solidFill>
            <a:srgbClr val="FFCC66"/>
          </a:solidFill>
          <a:ln w="9525">
            <a:noFill/>
            <a:miter lim="800000"/>
            <a:headEnd/>
            <a:tailEnd/>
          </a:ln>
          <a:effectLst/>
        </p:spPr>
        <p:txBody>
          <a:bodyPr wrap="none" anchor="ctr"/>
          <a:lstStyle/>
          <a:p>
            <a:endParaRPr lang="en-US"/>
          </a:p>
        </p:txBody>
      </p:sp>
      <p:sp>
        <p:nvSpPr>
          <p:cNvPr id="48131" name="Rectangle 3"/>
          <p:cNvSpPr>
            <a:spLocks noChangeArrowheads="1"/>
          </p:cNvSpPr>
          <p:nvPr/>
        </p:nvSpPr>
        <p:spPr bwMode="blackWhite">
          <a:xfrm>
            <a:off x="1658938" y="5429250"/>
            <a:ext cx="5765800" cy="749300"/>
          </a:xfrm>
          <a:prstGeom prst="rect">
            <a:avLst/>
          </a:prstGeom>
          <a:gradFill rotWithShape="0">
            <a:gsLst>
              <a:gs pos="0">
                <a:srgbClr val="0066CC"/>
              </a:gs>
              <a:gs pos="100000">
                <a:srgbClr val="0066CC">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48132" name="Rectangle 4"/>
          <p:cNvSpPr>
            <a:spLocks noChangeArrowheads="1"/>
          </p:cNvSpPr>
          <p:nvPr/>
        </p:nvSpPr>
        <p:spPr bwMode="blackWhite">
          <a:xfrm>
            <a:off x="1658938" y="4362450"/>
            <a:ext cx="5765800" cy="990600"/>
          </a:xfrm>
          <a:prstGeom prst="rect">
            <a:avLst/>
          </a:prstGeom>
          <a:gradFill rotWithShape="0">
            <a:gsLst>
              <a:gs pos="0">
                <a:srgbClr val="0066CC"/>
              </a:gs>
              <a:gs pos="100000">
                <a:srgbClr val="0066CC">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48133" name="Rectangle 5"/>
          <p:cNvSpPr>
            <a:spLocks noChangeArrowheads="1"/>
          </p:cNvSpPr>
          <p:nvPr/>
        </p:nvSpPr>
        <p:spPr bwMode="blackWhite">
          <a:xfrm>
            <a:off x="1658938" y="2749550"/>
            <a:ext cx="5765800" cy="1536700"/>
          </a:xfrm>
          <a:prstGeom prst="rect">
            <a:avLst/>
          </a:prstGeom>
          <a:gradFill rotWithShape="0">
            <a:gsLst>
              <a:gs pos="0">
                <a:srgbClr val="0066CC"/>
              </a:gs>
              <a:gs pos="100000">
                <a:srgbClr val="0066CC">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48134" name="Rectangle 6"/>
          <p:cNvSpPr>
            <a:spLocks noChangeArrowheads="1"/>
          </p:cNvSpPr>
          <p:nvPr/>
        </p:nvSpPr>
        <p:spPr bwMode="blackWhite">
          <a:xfrm>
            <a:off x="1658938" y="1771650"/>
            <a:ext cx="5765800" cy="901700"/>
          </a:xfrm>
          <a:prstGeom prst="rect">
            <a:avLst/>
          </a:prstGeom>
          <a:gradFill rotWithShape="0">
            <a:gsLst>
              <a:gs pos="0">
                <a:srgbClr val="0066CC"/>
              </a:gs>
              <a:gs pos="100000">
                <a:srgbClr val="0066CC">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48135" name="Rectangle 7"/>
          <p:cNvSpPr>
            <a:spLocks noChangeArrowheads="1"/>
          </p:cNvSpPr>
          <p:nvPr/>
        </p:nvSpPr>
        <p:spPr bwMode="blackWhite">
          <a:xfrm>
            <a:off x="1658938" y="1174750"/>
            <a:ext cx="5765800" cy="520700"/>
          </a:xfrm>
          <a:prstGeom prst="rect">
            <a:avLst/>
          </a:prstGeom>
          <a:gradFill rotWithShape="0">
            <a:gsLst>
              <a:gs pos="0">
                <a:srgbClr val="0066CC"/>
              </a:gs>
              <a:gs pos="100000">
                <a:srgbClr val="0066CC">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48136" name="Rectangle 8"/>
          <p:cNvSpPr>
            <a:spLocks noGrp="1" noChangeArrowheads="1"/>
          </p:cNvSpPr>
          <p:nvPr>
            <p:ph type="title"/>
          </p:nvPr>
        </p:nvSpPr>
        <p:spPr>
          <a:noFill/>
          <a:ln/>
        </p:spPr>
        <p:txBody>
          <a:bodyPr/>
          <a:lstStyle/>
          <a:p>
            <a:r>
              <a:rPr lang="en-US"/>
              <a:t>SQL Statements</a:t>
            </a:r>
          </a:p>
        </p:txBody>
      </p:sp>
      <p:sp>
        <p:nvSpPr>
          <p:cNvPr id="48137" name="Rectangle 9"/>
          <p:cNvSpPr>
            <a:spLocks noGrp="1" noChangeArrowheads="1"/>
          </p:cNvSpPr>
          <p:nvPr>
            <p:ph type="body" idx="1"/>
          </p:nvPr>
        </p:nvSpPr>
        <p:spPr>
          <a:xfrm>
            <a:off x="1652588" y="1270000"/>
            <a:ext cx="7073900" cy="4938713"/>
          </a:xfrm>
          <a:noFill/>
          <a:ln/>
          <a:effectLst/>
        </p:spPr>
        <p:txBody>
          <a:bodyPr/>
          <a:lstStyle/>
          <a:p>
            <a:pPr>
              <a:lnSpc>
                <a:spcPct val="65000"/>
              </a:lnSpc>
            </a:pPr>
            <a:r>
              <a:rPr lang="en-US" sz="1800"/>
              <a:t>SELECT </a:t>
            </a:r>
          </a:p>
          <a:p>
            <a:pPr>
              <a:lnSpc>
                <a:spcPct val="65000"/>
              </a:lnSpc>
            </a:pPr>
            <a:r>
              <a:rPr lang="en-US" sz="1800"/>
              <a:t>    </a:t>
            </a:r>
          </a:p>
          <a:p>
            <a:pPr>
              <a:lnSpc>
                <a:spcPct val="65000"/>
              </a:lnSpc>
            </a:pPr>
            <a:r>
              <a:rPr lang="en-US" sz="1800"/>
              <a:t>INSERT</a:t>
            </a:r>
          </a:p>
          <a:p>
            <a:pPr>
              <a:lnSpc>
                <a:spcPct val="65000"/>
              </a:lnSpc>
            </a:pPr>
            <a:r>
              <a:rPr lang="en-US" sz="1800"/>
              <a:t>UPDATE</a:t>
            </a:r>
          </a:p>
          <a:p>
            <a:pPr>
              <a:lnSpc>
                <a:spcPct val="65000"/>
              </a:lnSpc>
            </a:pPr>
            <a:r>
              <a:rPr lang="en-US" sz="1800"/>
              <a:t>DELETE</a:t>
            </a:r>
          </a:p>
          <a:p>
            <a:pPr>
              <a:lnSpc>
                <a:spcPct val="65000"/>
              </a:lnSpc>
            </a:pPr>
            <a:endParaRPr lang="en-US" sz="1800"/>
          </a:p>
          <a:p>
            <a:pPr>
              <a:lnSpc>
                <a:spcPct val="65000"/>
              </a:lnSpc>
            </a:pPr>
            <a:r>
              <a:rPr lang="en-US" sz="1800"/>
              <a:t>CREATE</a:t>
            </a:r>
          </a:p>
          <a:p>
            <a:pPr>
              <a:lnSpc>
                <a:spcPct val="65000"/>
              </a:lnSpc>
            </a:pPr>
            <a:r>
              <a:rPr lang="en-US" sz="1800"/>
              <a:t>ALTER</a:t>
            </a:r>
          </a:p>
          <a:p>
            <a:pPr>
              <a:lnSpc>
                <a:spcPct val="65000"/>
              </a:lnSpc>
            </a:pPr>
            <a:r>
              <a:rPr lang="en-US" sz="1800"/>
              <a:t>DROP</a:t>
            </a:r>
          </a:p>
          <a:p>
            <a:pPr>
              <a:lnSpc>
                <a:spcPct val="65000"/>
              </a:lnSpc>
            </a:pPr>
            <a:r>
              <a:rPr lang="en-US" sz="1800"/>
              <a:t>RENAME</a:t>
            </a:r>
          </a:p>
          <a:p>
            <a:pPr>
              <a:lnSpc>
                <a:spcPct val="65000"/>
              </a:lnSpc>
            </a:pPr>
            <a:r>
              <a:rPr lang="en-US" sz="1800"/>
              <a:t>TRUNCATE</a:t>
            </a:r>
          </a:p>
          <a:p>
            <a:pPr>
              <a:lnSpc>
                <a:spcPct val="65000"/>
              </a:lnSpc>
            </a:pPr>
            <a:endParaRPr lang="en-US" sz="1800"/>
          </a:p>
          <a:p>
            <a:pPr>
              <a:lnSpc>
                <a:spcPct val="65000"/>
              </a:lnSpc>
            </a:pPr>
            <a:r>
              <a:rPr lang="en-US" sz="1800"/>
              <a:t>COMMIT</a:t>
            </a:r>
          </a:p>
          <a:p>
            <a:pPr>
              <a:lnSpc>
                <a:spcPct val="65000"/>
              </a:lnSpc>
            </a:pPr>
            <a:r>
              <a:rPr lang="en-US" sz="1800"/>
              <a:t>ROLLBACK</a:t>
            </a:r>
          </a:p>
          <a:p>
            <a:pPr>
              <a:lnSpc>
                <a:spcPct val="65000"/>
              </a:lnSpc>
            </a:pPr>
            <a:r>
              <a:rPr lang="en-US" sz="1800"/>
              <a:t>SAVEPOINT</a:t>
            </a:r>
          </a:p>
          <a:p>
            <a:pPr>
              <a:lnSpc>
                <a:spcPct val="65000"/>
              </a:lnSpc>
            </a:pPr>
            <a:endParaRPr lang="en-US" sz="1800"/>
          </a:p>
          <a:p>
            <a:pPr>
              <a:lnSpc>
                <a:spcPct val="65000"/>
              </a:lnSpc>
            </a:pPr>
            <a:r>
              <a:rPr lang="en-US" sz="1800"/>
              <a:t>GRANT</a:t>
            </a:r>
          </a:p>
          <a:p>
            <a:pPr>
              <a:lnSpc>
                <a:spcPct val="65000"/>
              </a:lnSpc>
            </a:pPr>
            <a:r>
              <a:rPr lang="en-US" sz="1800"/>
              <a:t>REVOKE</a:t>
            </a:r>
          </a:p>
        </p:txBody>
      </p:sp>
      <p:sp>
        <p:nvSpPr>
          <p:cNvPr id="48138" name="Rectangle 10"/>
          <p:cNvSpPr>
            <a:spLocks noChangeArrowheads="1"/>
          </p:cNvSpPr>
          <p:nvPr/>
        </p:nvSpPr>
        <p:spPr bwMode="auto">
          <a:xfrm>
            <a:off x="3294063" y="1271588"/>
            <a:ext cx="1760537"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Data retrieval </a:t>
            </a:r>
          </a:p>
        </p:txBody>
      </p:sp>
      <p:sp>
        <p:nvSpPr>
          <p:cNvPr id="48139" name="Rectangle 11"/>
          <p:cNvSpPr>
            <a:spLocks noChangeArrowheads="1"/>
          </p:cNvSpPr>
          <p:nvPr/>
        </p:nvSpPr>
        <p:spPr bwMode="auto">
          <a:xfrm>
            <a:off x="3351213" y="2058988"/>
            <a:ext cx="3943350"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Data manipulation language (DML)</a:t>
            </a:r>
          </a:p>
        </p:txBody>
      </p:sp>
      <p:sp>
        <p:nvSpPr>
          <p:cNvPr id="48140" name="Rectangle 12"/>
          <p:cNvSpPr>
            <a:spLocks noChangeArrowheads="1"/>
          </p:cNvSpPr>
          <p:nvPr/>
        </p:nvSpPr>
        <p:spPr bwMode="auto">
          <a:xfrm>
            <a:off x="3351213" y="3392488"/>
            <a:ext cx="3524250"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Data definition language (DDL)</a:t>
            </a:r>
          </a:p>
        </p:txBody>
      </p:sp>
      <p:sp>
        <p:nvSpPr>
          <p:cNvPr id="48141" name="Rectangle 13"/>
          <p:cNvSpPr>
            <a:spLocks noChangeArrowheads="1"/>
          </p:cNvSpPr>
          <p:nvPr/>
        </p:nvSpPr>
        <p:spPr bwMode="auto">
          <a:xfrm>
            <a:off x="3351213" y="4713288"/>
            <a:ext cx="2317750"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Transaction control</a:t>
            </a:r>
          </a:p>
        </p:txBody>
      </p:sp>
      <p:sp>
        <p:nvSpPr>
          <p:cNvPr id="48142" name="Rectangle 14"/>
          <p:cNvSpPr>
            <a:spLocks noChangeArrowheads="1"/>
          </p:cNvSpPr>
          <p:nvPr/>
        </p:nvSpPr>
        <p:spPr bwMode="auto">
          <a:xfrm>
            <a:off x="3351213" y="5627688"/>
            <a:ext cx="3270250" cy="366712"/>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Data control language (DCL)</a:t>
            </a: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a:ln/>
        </p:spPr>
        <p:txBody>
          <a:bodyPr/>
          <a:lstStyle/>
          <a:p>
            <a:r>
              <a:rPr lang="en-US"/>
              <a:t>Tables Used in the Course</a:t>
            </a:r>
          </a:p>
        </p:txBody>
      </p:sp>
      <p:sp>
        <p:nvSpPr>
          <p:cNvPr id="54275" name="Rectangle 3"/>
          <p:cNvSpPr>
            <a:spLocks noChangeArrowheads="1"/>
          </p:cNvSpPr>
          <p:nvPr/>
        </p:nvSpPr>
        <p:spPr bwMode="blackWhite">
          <a:xfrm>
            <a:off x="842963" y="1416050"/>
            <a:ext cx="7723187" cy="3762375"/>
          </a:xfrm>
          <a:prstGeom prst="rect">
            <a:avLst/>
          </a:prstGeom>
          <a:solidFill>
            <a:srgbClr val="99CCFF"/>
          </a:soli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EMPNO ENAME      JOB             MGR HIREDATE        SAL      COMM    DEPTNO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 --------- --------- --------- --------- --------- ---------</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7839 KING       PRESIDENT           17-NOV-81      5000                  10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7698 BLAKE      MANAGER        7839 01-MAY-81      2850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7782 CLARK      MANAGER        7839 09-JUN-81      2450                  10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7566 JONES      MANAGER        7839 02-APR-81      2975                  20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7654 MARTIN     SALESMAN       7698 28-SEP-81      1250      1400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7499 ALLEN      SALESMAN       7698 20-FEB-81      1600       300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7844 TURNER     SALESMAN       7698 08-SEP-81      1500         0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7900 JAMES      CLERK          7698 03-DEC-81       950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7521 WARD       SALESMAN       7698 22-FEB-81      1250       500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7902 FORD       ANALYST        7566 03-DEC-81      3000                  20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7369 SMITH      CLERK          7902 17-DEC-80       800                  20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7788 SCOTT      ANALYST        7566 09-DEC-82      3000                  20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7876 ADAMS      CLERK          7788 12-JAN-83      1100                  20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7934 MILLER     CLERK          7782 23-JAN-82      1300                  10</a:t>
            </a:r>
          </a:p>
        </p:txBody>
      </p:sp>
      <p:sp>
        <p:nvSpPr>
          <p:cNvPr id="54276" name="Rectangle 4"/>
          <p:cNvSpPr>
            <a:spLocks noChangeArrowheads="1"/>
          </p:cNvSpPr>
          <p:nvPr/>
        </p:nvSpPr>
        <p:spPr bwMode="auto">
          <a:xfrm>
            <a:off x="769938" y="1079500"/>
            <a:ext cx="1689100" cy="357188"/>
          </a:xfrm>
          <a:prstGeom prst="rect">
            <a:avLst/>
          </a:prstGeom>
          <a:noFill/>
          <a:ln w="9525">
            <a:noFill/>
            <a:miter lim="800000"/>
            <a:headEnd/>
            <a:tailEnd/>
          </a:ln>
          <a:effectLst/>
        </p:spPr>
        <p:txBody>
          <a:bodyPr lIns="82550" tIns="41275" rIns="82550" bIns="41275">
            <a:spAutoFit/>
          </a:bodyPr>
          <a:lstStyle/>
          <a:p>
            <a:pPr algn="l" defTabSz="822325">
              <a:lnSpc>
                <a:spcPct val="100000"/>
              </a:lnSpc>
              <a:spcBef>
                <a:spcPct val="50000"/>
              </a:spcBef>
            </a:pPr>
            <a:r>
              <a:rPr lang="en-US" sz="1800" b="1">
                <a:solidFill>
                  <a:srgbClr val="FFCC00"/>
                </a:solidFill>
                <a:effectLst>
                  <a:outerShdw blurRad="38100" dist="38100" dir="2700000" algn="tl">
                    <a:srgbClr val="000000"/>
                  </a:outerShdw>
                </a:effectLst>
                <a:latin typeface="Arial" pitchFamily="34" charset="0"/>
              </a:rPr>
              <a:t>EMP</a:t>
            </a:r>
          </a:p>
        </p:txBody>
      </p:sp>
      <p:grpSp>
        <p:nvGrpSpPr>
          <p:cNvPr id="54279" name="Group 7"/>
          <p:cNvGrpSpPr>
            <a:grpSpLocks/>
          </p:cNvGrpSpPr>
          <p:nvPr/>
        </p:nvGrpSpPr>
        <p:grpSpPr bwMode="auto">
          <a:xfrm>
            <a:off x="350838" y="3422650"/>
            <a:ext cx="3530600" cy="2035175"/>
            <a:chOff x="221" y="2156"/>
            <a:chExt cx="2224" cy="1282"/>
          </a:xfrm>
        </p:grpSpPr>
        <p:sp>
          <p:nvSpPr>
            <p:cNvPr id="54277" name="Rectangle 5"/>
            <p:cNvSpPr>
              <a:spLocks noChangeArrowheads="1"/>
            </p:cNvSpPr>
            <p:nvPr/>
          </p:nvSpPr>
          <p:spPr bwMode="auto">
            <a:xfrm>
              <a:off x="221" y="2156"/>
              <a:ext cx="1064" cy="225"/>
            </a:xfrm>
            <a:prstGeom prst="rect">
              <a:avLst/>
            </a:prstGeom>
            <a:noFill/>
            <a:ln w="9525">
              <a:noFill/>
              <a:miter lim="800000"/>
              <a:headEnd/>
              <a:tailEnd/>
            </a:ln>
            <a:effectLst/>
          </p:spPr>
          <p:txBody>
            <a:bodyPr lIns="82550" tIns="41275" rIns="82550" bIns="41275">
              <a:spAutoFit/>
            </a:bodyPr>
            <a:lstStyle/>
            <a:p>
              <a:pPr algn="l" defTabSz="822325">
                <a:lnSpc>
                  <a:spcPct val="100000"/>
                </a:lnSpc>
                <a:spcBef>
                  <a:spcPct val="50000"/>
                </a:spcBef>
              </a:pPr>
              <a:r>
                <a:rPr lang="en-US" sz="1800" b="1">
                  <a:solidFill>
                    <a:srgbClr val="FFCC00"/>
                  </a:solidFill>
                  <a:effectLst>
                    <a:outerShdw blurRad="38100" dist="38100" dir="2700000" algn="tl">
                      <a:srgbClr val="000000"/>
                    </a:outerShdw>
                  </a:effectLst>
                  <a:latin typeface="Arial" pitchFamily="34" charset="0"/>
                </a:rPr>
                <a:t>DEPT</a:t>
              </a:r>
            </a:p>
          </p:txBody>
        </p:sp>
        <p:sp>
          <p:nvSpPr>
            <p:cNvPr id="54278" name="Rectangle 6"/>
            <p:cNvSpPr>
              <a:spLocks noChangeArrowheads="1"/>
            </p:cNvSpPr>
            <p:nvPr/>
          </p:nvSpPr>
          <p:spPr bwMode="blackWhite">
            <a:xfrm>
              <a:off x="261" y="2364"/>
              <a:ext cx="2184" cy="1074"/>
            </a:xfrm>
            <a:prstGeom prst="rect">
              <a:avLst/>
            </a:prstGeom>
            <a:solidFill>
              <a:srgbClr val="FFCC99"/>
            </a:soli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DEPTNO DNAME          LOC</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 ----------        	       10 ACCOUNTING     NEW YORK</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20 RESEARCH       DALLAS</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30 SALES          CHICAGO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40 OPERATIONS     BOSTON</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a:t>
              </a:r>
            </a:p>
          </p:txBody>
        </p:sp>
      </p:grpSp>
      <p:grpSp>
        <p:nvGrpSpPr>
          <p:cNvPr id="54282" name="Group 10"/>
          <p:cNvGrpSpPr>
            <a:grpSpLocks/>
          </p:cNvGrpSpPr>
          <p:nvPr/>
        </p:nvGrpSpPr>
        <p:grpSpPr bwMode="auto">
          <a:xfrm>
            <a:off x="5551488" y="3879850"/>
            <a:ext cx="3138487" cy="2033588"/>
            <a:chOff x="3497" y="2444"/>
            <a:chExt cx="1977" cy="1281"/>
          </a:xfrm>
        </p:grpSpPr>
        <p:sp>
          <p:nvSpPr>
            <p:cNvPr id="54280" name="Rectangle 8"/>
            <p:cNvSpPr>
              <a:spLocks noChangeArrowheads="1"/>
            </p:cNvSpPr>
            <p:nvPr/>
          </p:nvSpPr>
          <p:spPr bwMode="blackWhite">
            <a:xfrm>
              <a:off x="3562" y="2651"/>
              <a:ext cx="1912" cy="1074"/>
            </a:xfrm>
            <a:prstGeom prst="rect">
              <a:avLst/>
            </a:prstGeom>
            <a:solidFill>
              <a:srgbClr val="FF9966"/>
            </a:soli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GRADE     LOSAL     HISAL</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 ---------</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1       700      1200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2      1201      1400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3      1401      2000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4      2001      3000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5      3001      9999</a:t>
              </a:r>
            </a:p>
          </p:txBody>
        </p:sp>
        <p:sp>
          <p:nvSpPr>
            <p:cNvPr id="54281" name="Rectangle 9"/>
            <p:cNvSpPr>
              <a:spLocks noChangeArrowheads="1"/>
            </p:cNvSpPr>
            <p:nvPr/>
          </p:nvSpPr>
          <p:spPr bwMode="auto">
            <a:xfrm>
              <a:off x="3497" y="2444"/>
              <a:ext cx="1064" cy="225"/>
            </a:xfrm>
            <a:prstGeom prst="rect">
              <a:avLst/>
            </a:prstGeom>
            <a:noFill/>
            <a:ln w="9525">
              <a:noFill/>
              <a:miter lim="800000"/>
              <a:headEnd/>
              <a:tailEnd/>
            </a:ln>
            <a:effectLst/>
          </p:spPr>
          <p:txBody>
            <a:bodyPr lIns="82550" tIns="41275" rIns="82550" bIns="41275">
              <a:spAutoFit/>
            </a:bodyPr>
            <a:lstStyle/>
            <a:p>
              <a:pPr algn="l" defTabSz="822325">
                <a:lnSpc>
                  <a:spcPct val="100000"/>
                </a:lnSpc>
                <a:spcBef>
                  <a:spcPct val="50000"/>
                </a:spcBef>
              </a:pPr>
              <a:r>
                <a:rPr lang="en-US" sz="1800" b="1">
                  <a:solidFill>
                    <a:srgbClr val="FFCC00"/>
                  </a:solidFill>
                  <a:effectLst>
                    <a:outerShdw blurRad="38100" dist="38100" dir="2700000" algn="tl">
                      <a:srgbClr val="000000"/>
                    </a:outerShdw>
                  </a:effectLst>
                  <a:latin typeface="Arial" pitchFamily="34" charset="0"/>
                </a:rPr>
                <a:t>SALGRADE</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54279"/>
                                        </p:tgtEl>
                                        <p:attrNameLst>
                                          <p:attrName>style.visibility</p:attrName>
                                        </p:attrNameLst>
                                      </p:cBhvr>
                                      <p:to>
                                        <p:strVal val="visible"/>
                                      </p:to>
                                    </p:set>
                                    <p:anim calcmode="lin" valueType="num">
                                      <p:cBhvr additive="base">
                                        <p:cTn id="7" dur="500" fill="hold"/>
                                        <p:tgtEl>
                                          <p:spTgt spid="54279"/>
                                        </p:tgtEl>
                                        <p:attrNameLst>
                                          <p:attrName>ppt_x</p:attrName>
                                        </p:attrNameLst>
                                      </p:cBhvr>
                                      <p:tavLst>
                                        <p:tav tm="0">
                                          <p:val>
                                            <p:strVal val="0-#ppt_w/2"/>
                                          </p:val>
                                        </p:tav>
                                        <p:tav tm="100000">
                                          <p:val>
                                            <p:strVal val="#ppt_x"/>
                                          </p:val>
                                        </p:tav>
                                      </p:tavLst>
                                    </p:anim>
                                    <p:anim calcmode="lin" valueType="num">
                                      <p:cBhvr additive="base">
                                        <p:cTn id="8" dur="500" fill="hold"/>
                                        <p:tgtEl>
                                          <p:spTgt spid="542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54282"/>
                                        </p:tgtEl>
                                        <p:attrNameLst>
                                          <p:attrName>style.visibility</p:attrName>
                                        </p:attrNameLst>
                                      </p:cBhvr>
                                      <p:to>
                                        <p:strVal val="visible"/>
                                      </p:to>
                                    </p:set>
                                    <p:anim calcmode="lin" valueType="num">
                                      <p:cBhvr additive="base">
                                        <p:cTn id="13" dur="500" fill="hold"/>
                                        <p:tgtEl>
                                          <p:spTgt spid="54282"/>
                                        </p:tgtEl>
                                        <p:attrNameLst>
                                          <p:attrName>ppt_x</p:attrName>
                                        </p:attrNameLst>
                                      </p:cBhvr>
                                      <p:tavLst>
                                        <p:tav tm="0">
                                          <p:val>
                                            <p:strVal val="1+#ppt_w/2"/>
                                          </p:val>
                                        </p:tav>
                                        <p:tav tm="100000">
                                          <p:val>
                                            <p:strVal val="#ppt_x"/>
                                          </p:val>
                                        </p:tav>
                                      </p:tavLst>
                                    </p:anim>
                                    <p:anim calcmode="lin" valueType="num">
                                      <p:cBhvr additive="base">
                                        <p:cTn id="14" dur="500" fill="hold"/>
                                        <p:tgtEl>
                                          <p:spTgt spid="542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noFill/>
          <a:ln/>
        </p:spPr>
        <p:txBody>
          <a:bodyPr/>
          <a:lstStyle/>
          <a:p>
            <a:r>
              <a:rPr lang="en-US"/>
              <a:t>Summary</a:t>
            </a:r>
          </a:p>
        </p:txBody>
      </p:sp>
      <p:sp>
        <p:nvSpPr>
          <p:cNvPr id="56323" name="Rectangle 3"/>
          <p:cNvSpPr>
            <a:spLocks noGrp="1" noChangeArrowheads="1"/>
          </p:cNvSpPr>
          <p:nvPr>
            <p:ph type="body" idx="1"/>
          </p:nvPr>
        </p:nvSpPr>
        <p:spPr>
          <a:xfrm>
            <a:off x="860425" y="1301750"/>
            <a:ext cx="7540625" cy="4454525"/>
          </a:xfrm>
          <a:noFill/>
          <a:ln/>
        </p:spPr>
        <p:txBody>
          <a:bodyPr/>
          <a:lstStyle/>
          <a:p>
            <a:pPr lvl="1"/>
            <a:r>
              <a:rPr lang="en-US"/>
              <a:t>Relational databases are composed of relations, managed by relational operations, and governed by data integrity constraints.</a:t>
            </a:r>
          </a:p>
          <a:p>
            <a:pPr lvl="1"/>
            <a:r>
              <a:rPr lang="en-US"/>
              <a:t>The Oracle Server allows you to store and manage information by using the SQL language and PL/SQL engine.</a:t>
            </a:r>
          </a:p>
          <a:p>
            <a:pPr lvl="1"/>
            <a:r>
              <a:rPr lang="en-US"/>
              <a:t>PL/SQL is an extension to SQL with design features of programming languages.</a:t>
            </a: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noFill/>
          <a:ln/>
        </p:spPr>
        <p:txBody>
          <a:bodyPr/>
          <a:lstStyle/>
          <a:p>
            <a:r>
              <a:rPr lang="en-US"/>
              <a:t>Objectives</a:t>
            </a:r>
          </a:p>
        </p:txBody>
      </p:sp>
      <p:sp>
        <p:nvSpPr>
          <p:cNvPr id="7171" name="Rectangle 3"/>
          <p:cNvSpPr>
            <a:spLocks noGrp="1" noChangeArrowheads="1"/>
          </p:cNvSpPr>
          <p:nvPr>
            <p:ph type="body" idx="1"/>
          </p:nvPr>
        </p:nvSpPr>
        <p:spPr>
          <a:xfrm>
            <a:off x="574675" y="1376363"/>
            <a:ext cx="8150225" cy="4346575"/>
          </a:xfrm>
          <a:noFill/>
          <a:ln/>
        </p:spPr>
        <p:txBody>
          <a:bodyPr/>
          <a:lstStyle/>
          <a:p>
            <a:r>
              <a:rPr lang="en-US"/>
              <a:t>After completing this lesson, you should be able to do the following:  </a:t>
            </a:r>
          </a:p>
          <a:p>
            <a:pPr lvl="1"/>
            <a:r>
              <a:rPr lang="en-US"/>
              <a:t>Discuss the theoretical and physical aspects of a relational database</a:t>
            </a:r>
          </a:p>
          <a:p>
            <a:pPr lvl="1"/>
            <a:r>
              <a:rPr lang="en-US"/>
              <a:t>Describe the Oracle implementation of the RDBMS and ORDBMS</a:t>
            </a:r>
          </a:p>
          <a:p>
            <a:pPr lvl="1"/>
            <a:r>
              <a:rPr lang="en-US"/>
              <a:t>Describe how SQL and PL/SQL are used in the Oracle product set</a:t>
            </a:r>
          </a:p>
          <a:p>
            <a:pPr lvl="1"/>
            <a:r>
              <a:rPr lang="en-US"/>
              <a:t>Describe the use and benefits of PL/SQL</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noFill/>
          <a:ln/>
        </p:spPr>
        <p:txBody>
          <a:bodyPr/>
          <a:lstStyle/>
          <a:p>
            <a:r>
              <a:rPr lang="en-US"/>
              <a:t>System Development Life Cycle</a:t>
            </a:r>
          </a:p>
        </p:txBody>
      </p:sp>
      <p:grpSp>
        <p:nvGrpSpPr>
          <p:cNvPr id="9221" name="Group 5"/>
          <p:cNvGrpSpPr>
            <a:grpSpLocks/>
          </p:cNvGrpSpPr>
          <p:nvPr/>
        </p:nvGrpSpPr>
        <p:grpSpPr bwMode="auto">
          <a:xfrm>
            <a:off x="523875" y="1677988"/>
            <a:ext cx="2314575" cy="1330325"/>
            <a:chOff x="330" y="1057"/>
            <a:chExt cx="1458" cy="838"/>
          </a:xfrm>
        </p:grpSpPr>
        <p:sp>
          <p:nvSpPr>
            <p:cNvPr id="9219" name="Oval 3"/>
            <p:cNvSpPr>
              <a:spLocks noChangeArrowheads="1"/>
            </p:cNvSpPr>
            <p:nvPr/>
          </p:nvSpPr>
          <p:spPr bwMode="blackWhite">
            <a:xfrm>
              <a:off x="490" y="1086"/>
              <a:ext cx="1298" cy="780"/>
            </a:xfrm>
            <a:prstGeom prst="ellipse">
              <a:avLst/>
            </a:prstGeom>
            <a:gradFill rotWithShape="0">
              <a:gsLst>
                <a:gs pos="0">
                  <a:srgbClr val="FF6633"/>
                </a:gs>
                <a:gs pos="100000">
                  <a:srgbClr val="FF6633">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9220" name="Rectangle 4"/>
            <p:cNvSpPr>
              <a:spLocks noChangeArrowheads="1"/>
            </p:cNvSpPr>
            <p:nvPr/>
          </p:nvSpPr>
          <p:spPr bwMode="auto">
            <a:xfrm>
              <a:off x="330" y="1057"/>
              <a:ext cx="1457" cy="838"/>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Strategy</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and</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Analysis</a:t>
              </a:r>
            </a:p>
          </p:txBody>
        </p:sp>
      </p:grpSp>
      <p:grpSp>
        <p:nvGrpSpPr>
          <p:cNvPr id="9224" name="Group 8"/>
          <p:cNvGrpSpPr>
            <a:grpSpLocks/>
          </p:cNvGrpSpPr>
          <p:nvPr/>
        </p:nvGrpSpPr>
        <p:grpSpPr bwMode="auto">
          <a:xfrm>
            <a:off x="2179638" y="2303463"/>
            <a:ext cx="2060575" cy="1238250"/>
            <a:chOff x="1373" y="1451"/>
            <a:chExt cx="1298" cy="780"/>
          </a:xfrm>
        </p:grpSpPr>
        <p:sp>
          <p:nvSpPr>
            <p:cNvPr id="9222" name="Oval 6"/>
            <p:cNvSpPr>
              <a:spLocks noChangeArrowheads="1"/>
            </p:cNvSpPr>
            <p:nvPr/>
          </p:nvSpPr>
          <p:spPr bwMode="blackWhite">
            <a:xfrm>
              <a:off x="1373" y="1451"/>
              <a:ext cx="1298" cy="780"/>
            </a:xfrm>
            <a:prstGeom prst="ellipse">
              <a:avLst/>
            </a:prstGeom>
            <a:gradFill rotWithShape="0">
              <a:gsLst>
                <a:gs pos="0">
                  <a:srgbClr val="336600"/>
                </a:gs>
                <a:gs pos="100000">
                  <a:srgbClr val="336600">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9223" name="Rectangle 7"/>
            <p:cNvSpPr>
              <a:spLocks noChangeArrowheads="1"/>
            </p:cNvSpPr>
            <p:nvPr/>
          </p:nvSpPr>
          <p:spPr bwMode="auto">
            <a:xfrm>
              <a:off x="1618" y="1716"/>
              <a:ext cx="808" cy="250"/>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Design</a:t>
              </a:r>
            </a:p>
          </p:txBody>
        </p:sp>
      </p:grpSp>
      <p:grpSp>
        <p:nvGrpSpPr>
          <p:cNvPr id="9227" name="Group 11"/>
          <p:cNvGrpSpPr>
            <a:grpSpLocks/>
          </p:cNvGrpSpPr>
          <p:nvPr/>
        </p:nvGrpSpPr>
        <p:grpSpPr bwMode="auto">
          <a:xfrm>
            <a:off x="3638550" y="3009900"/>
            <a:ext cx="2060575" cy="1238250"/>
            <a:chOff x="2292" y="1896"/>
            <a:chExt cx="1298" cy="780"/>
          </a:xfrm>
        </p:grpSpPr>
        <p:sp>
          <p:nvSpPr>
            <p:cNvPr id="9225" name="Oval 9"/>
            <p:cNvSpPr>
              <a:spLocks noChangeArrowheads="1"/>
            </p:cNvSpPr>
            <p:nvPr/>
          </p:nvSpPr>
          <p:spPr bwMode="blackWhite">
            <a:xfrm>
              <a:off x="2292" y="1896"/>
              <a:ext cx="1298" cy="780"/>
            </a:xfrm>
            <a:prstGeom prst="ellipse">
              <a:avLst/>
            </a:prstGeom>
            <a:gradFill rotWithShape="0">
              <a:gsLst>
                <a:gs pos="0">
                  <a:srgbClr val="0066CC"/>
                </a:gs>
                <a:gs pos="100000">
                  <a:srgbClr val="0066CC">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9226" name="Rectangle 10"/>
            <p:cNvSpPr>
              <a:spLocks noChangeArrowheads="1"/>
            </p:cNvSpPr>
            <p:nvPr/>
          </p:nvSpPr>
          <p:spPr bwMode="auto">
            <a:xfrm>
              <a:off x="2369" y="1969"/>
              <a:ext cx="1144" cy="634"/>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Build</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and</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Document</a:t>
              </a:r>
            </a:p>
          </p:txBody>
        </p:sp>
      </p:grpSp>
      <p:grpSp>
        <p:nvGrpSpPr>
          <p:cNvPr id="9230" name="Group 14"/>
          <p:cNvGrpSpPr>
            <a:grpSpLocks/>
          </p:cNvGrpSpPr>
          <p:nvPr/>
        </p:nvGrpSpPr>
        <p:grpSpPr bwMode="auto">
          <a:xfrm>
            <a:off x="5168900" y="3690938"/>
            <a:ext cx="2060575" cy="1238250"/>
            <a:chOff x="3256" y="2325"/>
            <a:chExt cx="1298" cy="780"/>
          </a:xfrm>
        </p:grpSpPr>
        <p:sp>
          <p:nvSpPr>
            <p:cNvPr id="9228" name="Oval 12"/>
            <p:cNvSpPr>
              <a:spLocks noChangeArrowheads="1"/>
            </p:cNvSpPr>
            <p:nvPr/>
          </p:nvSpPr>
          <p:spPr bwMode="blackWhite">
            <a:xfrm>
              <a:off x="3256" y="2325"/>
              <a:ext cx="1298" cy="780"/>
            </a:xfrm>
            <a:prstGeom prst="ellipse">
              <a:avLst/>
            </a:prstGeom>
            <a:gradFill rotWithShape="0">
              <a:gsLst>
                <a:gs pos="0">
                  <a:srgbClr val="FF9900"/>
                </a:gs>
                <a:gs pos="100000">
                  <a:srgbClr val="FF9900">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9229" name="Rectangle 13"/>
            <p:cNvSpPr>
              <a:spLocks noChangeArrowheads="1"/>
            </p:cNvSpPr>
            <p:nvPr/>
          </p:nvSpPr>
          <p:spPr bwMode="auto">
            <a:xfrm>
              <a:off x="3441" y="2590"/>
              <a:ext cx="928" cy="250"/>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Transition</a:t>
              </a:r>
            </a:p>
          </p:txBody>
        </p:sp>
      </p:grpSp>
      <p:grpSp>
        <p:nvGrpSpPr>
          <p:cNvPr id="9233" name="Group 17"/>
          <p:cNvGrpSpPr>
            <a:grpSpLocks/>
          </p:cNvGrpSpPr>
          <p:nvPr/>
        </p:nvGrpSpPr>
        <p:grpSpPr bwMode="auto">
          <a:xfrm>
            <a:off x="6461125" y="4430713"/>
            <a:ext cx="2060575" cy="1238250"/>
            <a:chOff x="4070" y="2791"/>
            <a:chExt cx="1298" cy="780"/>
          </a:xfrm>
        </p:grpSpPr>
        <p:sp>
          <p:nvSpPr>
            <p:cNvPr id="9231" name="Oval 15"/>
            <p:cNvSpPr>
              <a:spLocks noChangeArrowheads="1"/>
            </p:cNvSpPr>
            <p:nvPr/>
          </p:nvSpPr>
          <p:spPr bwMode="blackWhite">
            <a:xfrm>
              <a:off x="4070" y="2791"/>
              <a:ext cx="1298" cy="780"/>
            </a:xfrm>
            <a:prstGeom prst="ellipse">
              <a:avLst/>
            </a:prstGeom>
            <a:gradFill rotWithShape="0">
              <a:gsLst>
                <a:gs pos="0">
                  <a:srgbClr val="990066"/>
                </a:gs>
                <a:gs pos="100000">
                  <a:srgbClr val="990066">
                    <a:gamma/>
                    <a:shade val="80000"/>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9232" name="Rectangle 16"/>
            <p:cNvSpPr>
              <a:spLocks noChangeArrowheads="1"/>
            </p:cNvSpPr>
            <p:nvPr/>
          </p:nvSpPr>
          <p:spPr bwMode="auto">
            <a:xfrm>
              <a:off x="4183" y="3056"/>
              <a:ext cx="1072" cy="250"/>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Production</a:t>
              </a:r>
            </a:p>
          </p:txBody>
        </p:sp>
      </p:grpSp>
      <p:sp>
        <p:nvSpPr>
          <p:cNvPr id="9234" name="Line 18"/>
          <p:cNvSpPr>
            <a:spLocks noChangeShapeType="1"/>
          </p:cNvSpPr>
          <p:nvPr/>
        </p:nvSpPr>
        <p:spPr bwMode="auto">
          <a:xfrm>
            <a:off x="704850" y="2784475"/>
            <a:ext cx="6496050" cy="3143250"/>
          </a:xfrm>
          <a:prstGeom prst="line">
            <a:avLst/>
          </a:prstGeom>
          <a:noFill/>
          <a:ln w="50800">
            <a:solidFill>
              <a:srgbClr val="FFCC00"/>
            </a:solidFill>
            <a:round/>
            <a:headEnd type="none" w="sm" len="sm"/>
            <a:tailEnd type="stealth" w="med" len="lg"/>
          </a:ln>
          <a:effectLst>
            <a:outerShdw dist="53882" dir="2700000" algn="ctr" rotWithShape="0">
              <a:srgbClr val="000000">
                <a:alpha val="50000"/>
              </a:srgbClr>
            </a:outerShdw>
          </a:effectLst>
        </p:spPr>
        <p:txBody>
          <a:bodyPr/>
          <a:lstStyle/>
          <a:p>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additive="base">
                                        <p:cTn id="7" dur="500" fill="hold"/>
                                        <p:tgtEl>
                                          <p:spTgt spid="9221"/>
                                        </p:tgtEl>
                                        <p:attrNameLst>
                                          <p:attrName>ppt_x</p:attrName>
                                        </p:attrNameLst>
                                      </p:cBhvr>
                                      <p:tavLst>
                                        <p:tav tm="0">
                                          <p:val>
                                            <p:strVal val="0-#ppt_w/2"/>
                                          </p:val>
                                        </p:tav>
                                        <p:tav tm="100000">
                                          <p:val>
                                            <p:strVal val="#ppt_x"/>
                                          </p:val>
                                        </p:tav>
                                      </p:tavLst>
                                    </p:anim>
                                    <p:anim calcmode="lin" valueType="num">
                                      <p:cBhvr additive="base">
                                        <p:cTn id="8" dur="500" fill="hold"/>
                                        <p:tgtEl>
                                          <p:spTgt spid="92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9224"/>
                                        </p:tgtEl>
                                        <p:attrNameLst>
                                          <p:attrName>style.visibility</p:attrName>
                                        </p:attrNameLst>
                                      </p:cBhvr>
                                      <p:to>
                                        <p:strVal val="visible"/>
                                      </p:to>
                                    </p:set>
                                    <p:anim calcmode="lin" valueType="num">
                                      <p:cBhvr additive="base">
                                        <p:cTn id="12" dur="500" fill="hold"/>
                                        <p:tgtEl>
                                          <p:spTgt spid="9224"/>
                                        </p:tgtEl>
                                        <p:attrNameLst>
                                          <p:attrName>ppt_x</p:attrName>
                                        </p:attrNameLst>
                                      </p:cBhvr>
                                      <p:tavLst>
                                        <p:tav tm="0">
                                          <p:val>
                                            <p:strVal val="0-#ppt_w/2"/>
                                          </p:val>
                                        </p:tav>
                                        <p:tav tm="100000">
                                          <p:val>
                                            <p:strVal val="#ppt_x"/>
                                          </p:val>
                                        </p:tav>
                                      </p:tavLst>
                                    </p:anim>
                                    <p:anim calcmode="lin" valueType="num">
                                      <p:cBhvr additive="base">
                                        <p:cTn id="13" dur="500" fill="hold"/>
                                        <p:tgtEl>
                                          <p:spTgt spid="92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227"/>
                                        </p:tgtEl>
                                        <p:attrNameLst>
                                          <p:attrName>style.visibility</p:attrName>
                                        </p:attrNameLst>
                                      </p:cBhvr>
                                      <p:to>
                                        <p:strVal val="visible"/>
                                      </p:to>
                                    </p:set>
                                    <p:anim calcmode="lin" valueType="num">
                                      <p:cBhvr additive="base">
                                        <p:cTn id="17" dur="500" fill="hold"/>
                                        <p:tgtEl>
                                          <p:spTgt spid="9227"/>
                                        </p:tgtEl>
                                        <p:attrNameLst>
                                          <p:attrName>ppt_x</p:attrName>
                                        </p:attrNameLst>
                                      </p:cBhvr>
                                      <p:tavLst>
                                        <p:tav tm="0">
                                          <p:val>
                                            <p:strVal val="0-#ppt_w/2"/>
                                          </p:val>
                                        </p:tav>
                                        <p:tav tm="100000">
                                          <p:val>
                                            <p:strVal val="#ppt_x"/>
                                          </p:val>
                                        </p:tav>
                                      </p:tavLst>
                                    </p:anim>
                                    <p:anim calcmode="lin" valueType="num">
                                      <p:cBhvr additive="base">
                                        <p:cTn id="18" dur="500" fill="hold"/>
                                        <p:tgtEl>
                                          <p:spTgt spid="92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9230"/>
                                        </p:tgtEl>
                                        <p:attrNameLst>
                                          <p:attrName>style.visibility</p:attrName>
                                        </p:attrNameLst>
                                      </p:cBhvr>
                                      <p:to>
                                        <p:strVal val="visible"/>
                                      </p:to>
                                    </p:set>
                                    <p:anim calcmode="lin" valueType="num">
                                      <p:cBhvr additive="base">
                                        <p:cTn id="22" dur="500" fill="hold"/>
                                        <p:tgtEl>
                                          <p:spTgt spid="9230"/>
                                        </p:tgtEl>
                                        <p:attrNameLst>
                                          <p:attrName>ppt_x</p:attrName>
                                        </p:attrNameLst>
                                      </p:cBhvr>
                                      <p:tavLst>
                                        <p:tav tm="0">
                                          <p:val>
                                            <p:strVal val="0-#ppt_w/2"/>
                                          </p:val>
                                        </p:tav>
                                        <p:tav tm="100000">
                                          <p:val>
                                            <p:strVal val="#ppt_x"/>
                                          </p:val>
                                        </p:tav>
                                      </p:tavLst>
                                    </p:anim>
                                    <p:anim calcmode="lin" valueType="num">
                                      <p:cBhvr additive="base">
                                        <p:cTn id="23" dur="500" fill="hold"/>
                                        <p:tgtEl>
                                          <p:spTgt spid="92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9233"/>
                                        </p:tgtEl>
                                        <p:attrNameLst>
                                          <p:attrName>style.visibility</p:attrName>
                                        </p:attrNameLst>
                                      </p:cBhvr>
                                      <p:to>
                                        <p:strVal val="visible"/>
                                      </p:to>
                                    </p:set>
                                    <p:anim calcmode="lin" valueType="num">
                                      <p:cBhvr additive="base">
                                        <p:cTn id="27" dur="500" fill="hold"/>
                                        <p:tgtEl>
                                          <p:spTgt spid="9233"/>
                                        </p:tgtEl>
                                        <p:attrNameLst>
                                          <p:attrName>ppt_x</p:attrName>
                                        </p:attrNameLst>
                                      </p:cBhvr>
                                      <p:tavLst>
                                        <p:tav tm="0">
                                          <p:val>
                                            <p:strVal val="0-#ppt_w/2"/>
                                          </p:val>
                                        </p:tav>
                                        <p:tav tm="100000">
                                          <p:val>
                                            <p:strVal val="#ppt_x"/>
                                          </p:val>
                                        </p:tav>
                                      </p:tavLst>
                                    </p:anim>
                                    <p:anim calcmode="lin" valueType="num">
                                      <p:cBhvr additive="base">
                                        <p:cTn id="28" dur="500" fill="hold"/>
                                        <p:tgtEl>
                                          <p:spTgt spid="923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234"/>
                                        </p:tgtEl>
                                        <p:attrNameLst>
                                          <p:attrName>style.visibility</p:attrName>
                                        </p:attrNameLst>
                                      </p:cBhvr>
                                      <p:to>
                                        <p:strVal val="visible"/>
                                      </p:to>
                                    </p:set>
                                    <p:animEffect transition="in" filter="wipe(left)">
                                      <p:cBhvr>
                                        <p:cTn id="32" dur="5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4"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noFill/>
          <a:ln/>
        </p:spPr>
        <p:txBody>
          <a:bodyPr/>
          <a:lstStyle/>
          <a:p>
            <a:r>
              <a:rPr lang="en-US"/>
              <a:t>System Development Life Cycle</a:t>
            </a:r>
          </a:p>
        </p:txBody>
      </p:sp>
      <p:grpSp>
        <p:nvGrpSpPr>
          <p:cNvPr id="11269" name="Group 5"/>
          <p:cNvGrpSpPr>
            <a:grpSpLocks/>
          </p:cNvGrpSpPr>
          <p:nvPr/>
        </p:nvGrpSpPr>
        <p:grpSpPr bwMode="auto">
          <a:xfrm>
            <a:off x="523875" y="1677988"/>
            <a:ext cx="2314575" cy="1330325"/>
            <a:chOff x="330" y="1057"/>
            <a:chExt cx="1458" cy="838"/>
          </a:xfrm>
        </p:grpSpPr>
        <p:sp>
          <p:nvSpPr>
            <p:cNvPr id="11267" name="Oval 3"/>
            <p:cNvSpPr>
              <a:spLocks noChangeArrowheads="1"/>
            </p:cNvSpPr>
            <p:nvPr/>
          </p:nvSpPr>
          <p:spPr bwMode="blackWhite">
            <a:xfrm>
              <a:off x="490" y="1086"/>
              <a:ext cx="1298" cy="780"/>
            </a:xfrm>
            <a:prstGeom prst="ellipse">
              <a:avLst/>
            </a:prstGeom>
            <a:gradFill rotWithShape="0">
              <a:gsLst>
                <a:gs pos="0">
                  <a:srgbClr val="FF6633"/>
                </a:gs>
                <a:gs pos="100000">
                  <a:srgbClr val="FF6633">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11268" name="Rectangle 4"/>
            <p:cNvSpPr>
              <a:spLocks noChangeArrowheads="1"/>
            </p:cNvSpPr>
            <p:nvPr/>
          </p:nvSpPr>
          <p:spPr bwMode="auto">
            <a:xfrm>
              <a:off x="330" y="1057"/>
              <a:ext cx="1457" cy="838"/>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Strategy</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and</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Analysis</a:t>
              </a:r>
            </a:p>
          </p:txBody>
        </p:sp>
      </p:grpSp>
      <p:grpSp>
        <p:nvGrpSpPr>
          <p:cNvPr id="11272" name="Group 8"/>
          <p:cNvGrpSpPr>
            <a:grpSpLocks/>
          </p:cNvGrpSpPr>
          <p:nvPr/>
        </p:nvGrpSpPr>
        <p:grpSpPr bwMode="auto">
          <a:xfrm>
            <a:off x="2179638" y="2303463"/>
            <a:ext cx="2060575" cy="1238250"/>
            <a:chOff x="1373" y="1451"/>
            <a:chExt cx="1298" cy="780"/>
          </a:xfrm>
        </p:grpSpPr>
        <p:sp>
          <p:nvSpPr>
            <p:cNvPr id="11270" name="Oval 6"/>
            <p:cNvSpPr>
              <a:spLocks noChangeArrowheads="1"/>
            </p:cNvSpPr>
            <p:nvPr/>
          </p:nvSpPr>
          <p:spPr bwMode="blackWhite">
            <a:xfrm>
              <a:off x="1373" y="1451"/>
              <a:ext cx="1298" cy="780"/>
            </a:xfrm>
            <a:prstGeom prst="ellipse">
              <a:avLst/>
            </a:prstGeom>
            <a:gradFill rotWithShape="0">
              <a:gsLst>
                <a:gs pos="0">
                  <a:srgbClr val="336600"/>
                </a:gs>
                <a:gs pos="100000">
                  <a:srgbClr val="336600">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11271" name="Rectangle 7"/>
            <p:cNvSpPr>
              <a:spLocks noChangeArrowheads="1"/>
            </p:cNvSpPr>
            <p:nvPr/>
          </p:nvSpPr>
          <p:spPr bwMode="auto">
            <a:xfrm>
              <a:off x="1618" y="1716"/>
              <a:ext cx="808" cy="250"/>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Design</a:t>
              </a:r>
            </a:p>
          </p:txBody>
        </p:sp>
      </p:grpSp>
      <p:grpSp>
        <p:nvGrpSpPr>
          <p:cNvPr id="11275" name="Group 11"/>
          <p:cNvGrpSpPr>
            <a:grpSpLocks/>
          </p:cNvGrpSpPr>
          <p:nvPr/>
        </p:nvGrpSpPr>
        <p:grpSpPr bwMode="auto">
          <a:xfrm>
            <a:off x="3638550" y="3009900"/>
            <a:ext cx="2060575" cy="1238250"/>
            <a:chOff x="2292" y="1896"/>
            <a:chExt cx="1298" cy="780"/>
          </a:xfrm>
        </p:grpSpPr>
        <p:sp>
          <p:nvSpPr>
            <p:cNvPr id="11273" name="Oval 9"/>
            <p:cNvSpPr>
              <a:spLocks noChangeArrowheads="1"/>
            </p:cNvSpPr>
            <p:nvPr/>
          </p:nvSpPr>
          <p:spPr bwMode="blackWhite">
            <a:xfrm>
              <a:off x="2292" y="1896"/>
              <a:ext cx="1298" cy="780"/>
            </a:xfrm>
            <a:prstGeom prst="ellipse">
              <a:avLst/>
            </a:prstGeom>
            <a:gradFill rotWithShape="0">
              <a:gsLst>
                <a:gs pos="0">
                  <a:srgbClr val="0066CC"/>
                </a:gs>
                <a:gs pos="100000">
                  <a:srgbClr val="0066CC">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11274" name="Rectangle 10"/>
            <p:cNvSpPr>
              <a:spLocks noChangeArrowheads="1"/>
            </p:cNvSpPr>
            <p:nvPr/>
          </p:nvSpPr>
          <p:spPr bwMode="auto">
            <a:xfrm>
              <a:off x="2369" y="1969"/>
              <a:ext cx="1144" cy="634"/>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Build</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and</a:t>
              </a:r>
            </a:p>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Document</a:t>
              </a:r>
            </a:p>
          </p:txBody>
        </p:sp>
      </p:grpSp>
      <p:grpSp>
        <p:nvGrpSpPr>
          <p:cNvPr id="11278" name="Group 14"/>
          <p:cNvGrpSpPr>
            <a:grpSpLocks/>
          </p:cNvGrpSpPr>
          <p:nvPr/>
        </p:nvGrpSpPr>
        <p:grpSpPr bwMode="auto">
          <a:xfrm>
            <a:off x="5168900" y="3690938"/>
            <a:ext cx="2060575" cy="1238250"/>
            <a:chOff x="3256" y="2325"/>
            <a:chExt cx="1298" cy="780"/>
          </a:xfrm>
        </p:grpSpPr>
        <p:sp>
          <p:nvSpPr>
            <p:cNvPr id="11276" name="Oval 12"/>
            <p:cNvSpPr>
              <a:spLocks noChangeArrowheads="1"/>
            </p:cNvSpPr>
            <p:nvPr/>
          </p:nvSpPr>
          <p:spPr bwMode="blackWhite">
            <a:xfrm>
              <a:off x="3256" y="2325"/>
              <a:ext cx="1298" cy="780"/>
            </a:xfrm>
            <a:prstGeom prst="ellipse">
              <a:avLst/>
            </a:prstGeom>
            <a:gradFill rotWithShape="0">
              <a:gsLst>
                <a:gs pos="0">
                  <a:srgbClr val="FF9900"/>
                </a:gs>
                <a:gs pos="100000">
                  <a:srgbClr val="FF9900">
                    <a:gamma/>
                    <a:shade val="89804"/>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11277" name="Rectangle 13"/>
            <p:cNvSpPr>
              <a:spLocks noChangeArrowheads="1"/>
            </p:cNvSpPr>
            <p:nvPr/>
          </p:nvSpPr>
          <p:spPr bwMode="auto">
            <a:xfrm>
              <a:off x="3441" y="2590"/>
              <a:ext cx="928" cy="250"/>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Transition</a:t>
              </a:r>
            </a:p>
          </p:txBody>
        </p:sp>
      </p:grpSp>
      <p:grpSp>
        <p:nvGrpSpPr>
          <p:cNvPr id="11281" name="Group 17"/>
          <p:cNvGrpSpPr>
            <a:grpSpLocks/>
          </p:cNvGrpSpPr>
          <p:nvPr/>
        </p:nvGrpSpPr>
        <p:grpSpPr bwMode="auto">
          <a:xfrm>
            <a:off x="6461125" y="4430713"/>
            <a:ext cx="2060575" cy="1238250"/>
            <a:chOff x="4070" y="2791"/>
            <a:chExt cx="1298" cy="780"/>
          </a:xfrm>
        </p:grpSpPr>
        <p:sp>
          <p:nvSpPr>
            <p:cNvPr id="11279" name="Oval 15"/>
            <p:cNvSpPr>
              <a:spLocks noChangeArrowheads="1"/>
            </p:cNvSpPr>
            <p:nvPr/>
          </p:nvSpPr>
          <p:spPr bwMode="blackWhite">
            <a:xfrm>
              <a:off x="4070" y="2791"/>
              <a:ext cx="1298" cy="780"/>
            </a:xfrm>
            <a:prstGeom prst="ellipse">
              <a:avLst/>
            </a:prstGeom>
            <a:gradFill rotWithShape="0">
              <a:gsLst>
                <a:gs pos="0">
                  <a:srgbClr val="990066"/>
                </a:gs>
                <a:gs pos="100000">
                  <a:srgbClr val="990066">
                    <a:gamma/>
                    <a:shade val="80000"/>
                    <a:invGamma/>
                  </a:srgbClr>
                </a:gs>
              </a:gsLst>
              <a:lin ang="2700000" scaled="1"/>
            </a:gradFill>
            <a:ln w="9525">
              <a:noFill/>
              <a:round/>
              <a:headEnd/>
              <a:tailEnd/>
            </a:ln>
            <a:effectLst>
              <a:outerShdw dist="53882" dir="2700000" algn="ctr" rotWithShape="0">
                <a:srgbClr val="000000">
                  <a:alpha val="50000"/>
                </a:srgbClr>
              </a:outerShdw>
            </a:effectLst>
          </p:spPr>
          <p:txBody>
            <a:bodyPr wrap="none" anchor="ctr"/>
            <a:lstStyle/>
            <a:p>
              <a:endParaRPr lang="en-US"/>
            </a:p>
          </p:txBody>
        </p:sp>
        <p:sp>
          <p:nvSpPr>
            <p:cNvPr id="11280" name="Rectangle 16"/>
            <p:cNvSpPr>
              <a:spLocks noChangeArrowheads="1"/>
            </p:cNvSpPr>
            <p:nvPr/>
          </p:nvSpPr>
          <p:spPr bwMode="auto">
            <a:xfrm>
              <a:off x="4183" y="3056"/>
              <a:ext cx="1072" cy="250"/>
            </a:xfrm>
            <a:prstGeom prst="rect">
              <a:avLst/>
            </a:prstGeom>
            <a:noFill/>
            <a:ln w="9525">
              <a:noFill/>
              <a:miter lim="800000"/>
              <a:headEnd/>
              <a:tailEnd/>
            </a:ln>
            <a:effectLst/>
          </p:spPr>
          <p:txBody>
            <a:bodyPr wrap="none" lIns="92075" tIns="46038" rIns="92075" bIns="46038" anchor="ctr"/>
            <a:lstStyle/>
            <a:p>
              <a:pPr>
                <a:lnSpc>
                  <a:spcPct val="100000"/>
                </a:lnSpc>
                <a:spcBef>
                  <a:spcPct val="0"/>
                </a:spcBef>
              </a:pPr>
              <a:r>
                <a:rPr lang="en-US" sz="2000" b="1">
                  <a:solidFill>
                    <a:srgbClr val="FFFFCC"/>
                  </a:solidFill>
                  <a:effectLst>
                    <a:outerShdw blurRad="38100" dist="38100" dir="2700000" algn="tl">
                      <a:srgbClr val="000000"/>
                    </a:outerShdw>
                  </a:effectLst>
                  <a:latin typeface="Arial" pitchFamily="34" charset="0"/>
                </a:rPr>
                <a:t>Production</a:t>
              </a:r>
            </a:p>
          </p:txBody>
        </p:sp>
      </p:grpSp>
      <p:sp>
        <p:nvSpPr>
          <p:cNvPr id="11282" name="Line 18"/>
          <p:cNvSpPr>
            <a:spLocks noChangeShapeType="1"/>
          </p:cNvSpPr>
          <p:nvPr/>
        </p:nvSpPr>
        <p:spPr bwMode="auto">
          <a:xfrm>
            <a:off x="704850" y="2784475"/>
            <a:ext cx="6496050" cy="3143250"/>
          </a:xfrm>
          <a:prstGeom prst="line">
            <a:avLst/>
          </a:prstGeom>
          <a:noFill/>
          <a:ln w="50800">
            <a:solidFill>
              <a:srgbClr val="FFCC00"/>
            </a:solidFill>
            <a:round/>
            <a:headEnd type="none" w="sm" len="sm"/>
            <a:tailEnd type="stealth" w="med" len="lg"/>
          </a:ln>
          <a:effectLst>
            <a:outerShdw dist="53882" dir="2700000" algn="ctr" rotWithShape="0">
              <a:srgbClr val="000000">
                <a:alpha val="50000"/>
              </a:srgbClr>
            </a:outerShdw>
          </a:effectLst>
        </p:spPr>
        <p:txBody>
          <a:bodyPr/>
          <a:lstStyle/>
          <a:p>
            <a:endParaRPr lang="en-US"/>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additive="base">
                                        <p:cTn id="7" dur="500" fill="hold"/>
                                        <p:tgtEl>
                                          <p:spTgt spid="11269"/>
                                        </p:tgtEl>
                                        <p:attrNameLst>
                                          <p:attrName>ppt_x</p:attrName>
                                        </p:attrNameLst>
                                      </p:cBhvr>
                                      <p:tavLst>
                                        <p:tav tm="0">
                                          <p:val>
                                            <p:strVal val="0-#ppt_w/2"/>
                                          </p:val>
                                        </p:tav>
                                        <p:tav tm="100000">
                                          <p:val>
                                            <p:strVal val="#ppt_x"/>
                                          </p:val>
                                        </p:tav>
                                      </p:tavLst>
                                    </p:anim>
                                    <p:anim calcmode="lin" valueType="num">
                                      <p:cBhvr additive="base">
                                        <p:cTn id="8" dur="500" fill="hold"/>
                                        <p:tgtEl>
                                          <p:spTgt spid="1126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272"/>
                                        </p:tgtEl>
                                        <p:attrNameLst>
                                          <p:attrName>style.visibility</p:attrName>
                                        </p:attrNameLst>
                                      </p:cBhvr>
                                      <p:to>
                                        <p:strVal val="visible"/>
                                      </p:to>
                                    </p:set>
                                    <p:anim calcmode="lin" valueType="num">
                                      <p:cBhvr additive="base">
                                        <p:cTn id="12" dur="500" fill="hold"/>
                                        <p:tgtEl>
                                          <p:spTgt spid="11272"/>
                                        </p:tgtEl>
                                        <p:attrNameLst>
                                          <p:attrName>ppt_x</p:attrName>
                                        </p:attrNameLst>
                                      </p:cBhvr>
                                      <p:tavLst>
                                        <p:tav tm="0">
                                          <p:val>
                                            <p:strVal val="0-#ppt_w/2"/>
                                          </p:val>
                                        </p:tav>
                                        <p:tav tm="100000">
                                          <p:val>
                                            <p:strVal val="#ppt_x"/>
                                          </p:val>
                                        </p:tav>
                                      </p:tavLst>
                                    </p:anim>
                                    <p:anim calcmode="lin" valueType="num">
                                      <p:cBhvr additive="base">
                                        <p:cTn id="13" dur="500" fill="hold"/>
                                        <p:tgtEl>
                                          <p:spTgt spid="1127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1275"/>
                                        </p:tgtEl>
                                        <p:attrNameLst>
                                          <p:attrName>style.visibility</p:attrName>
                                        </p:attrNameLst>
                                      </p:cBhvr>
                                      <p:to>
                                        <p:strVal val="visible"/>
                                      </p:to>
                                    </p:set>
                                    <p:anim calcmode="lin" valueType="num">
                                      <p:cBhvr additive="base">
                                        <p:cTn id="17" dur="500" fill="hold"/>
                                        <p:tgtEl>
                                          <p:spTgt spid="11275"/>
                                        </p:tgtEl>
                                        <p:attrNameLst>
                                          <p:attrName>ppt_x</p:attrName>
                                        </p:attrNameLst>
                                      </p:cBhvr>
                                      <p:tavLst>
                                        <p:tav tm="0">
                                          <p:val>
                                            <p:strVal val="0-#ppt_w/2"/>
                                          </p:val>
                                        </p:tav>
                                        <p:tav tm="100000">
                                          <p:val>
                                            <p:strVal val="#ppt_x"/>
                                          </p:val>
                                        </p:tav>
                                      </p:tavLst>
                                    </p:anim>
                                    <p:anim calcmode="lin" valueType="num">
                                      <p:cBhvr additive="base">
                                        <p:cTn id="18" dur="500" fill="hold"/>
                                        <p:tgtEl>
                                          <p:spTgt spid="11275"/>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1278"/>
                                        </p:tgtEl>
                                        <p:attrNameLst>
                                          <p:attrName>style.visibility</p:attrName>
                                        </p:attrNameLst>
                                      </p:cBhvr>
                                      <p:to>
                                        <p:strVal val="visible"/>
                                      </p:to>
                                    </p:set>
                                    <p:anim calcmode="lin" valueType="num">
                                      <p:cBhvr additive="base">
                                        <p:cTn id="22" dur="500" fill="hold"/>
                                        <p:tgtEl>
                                          <p:spTgt spid="11278"/>
                                        </p:tgtEl>
                                        <p:attrNameLst>
                                          <p:attrName>ppt_x</p:attrName>
                                        </p:attrNameLst>
                                      </p:cBhvr>
                                      <p:tavLst>
                                        <p:tav tm="0">
                                          <p:val>
                                            <p:strVal val="0-#ppt_w/2"/>
                                          </p:val>
                                        </p:tav>
                                        <p:tav tm="100000">
                                          <p:val>
                                            <p:strVal val="#ppt_x"/>
                                          </p:val>
                                        </p:tav>
                                      </p:tavLst>
                                    </p:anim>
                                    <p:anim calcmode="lin" valueType="num">
                                      <p:cBhvr additive="base">
                                        <p:cTn id="23" dur="500" fill="hold"/>
                                        <p:tgtEl>
                                          <p:spTgt spid="1127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1281"/>
                                        </p:tgtEl>
                                        <p:attrNameLst>
                                          <p:attrName>style.visibility</p:attrName>
                                        </p:attrNameLst>
                                      </p:cBhvr>
                                      <p:to>
                                        <p:strVal val="visible"/>
                                      </p:to>
                                    </p:set>
                                    <p:anim calcmode="lin" valueType="num">
                                      <p:cBhvr additive="base">
                                        <p:cTn id="27" dur="500" fill="hold"/>
                                        <p:tgtEl>
                                          <p:spTgt spid="11281"/>
                                        </p:tgtEl>
                                        <p:attrNameLst>
                                          <p:attrName>ppt_x</p:attrName>
                                        </p:attrNameLst>
                                      </p:cBhvr>
                                      <p:tavLst>
                                        <p:tav tm="0">
                                          <p:val>
                                            <p:strVal val="0-#ppt_w/2"/>
                                          </p:val>
                                        </p:tav>
                                        <p:tav tm="100000">
                                          <p:val>
                                            <p:strVal val="#ppt_x"/>
                                          </p:val>
                                        </p:tav>
                                      </p:tavLst>
                                    </p:anim>
                                    <p:anim calcmode="lin" valueType="num">
                                      <p:cBhvr additive="base">
                                        <p:cTn id="28" dur="500" fill="hold"/>
                                        <p:tgtEl>
                                          <p:spTgt spid="1128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11282"/>
                                        </p:tgtEl>
                                        <p:attrNameLst>
                                          <p:attrName>style.visibility</p:attrName>
                                        </p:attrNameLst>
                                      </p:cBhvr>
                                      <p:to>
                                        <p:strVal val="visible"/>
                                      </p:to>
                                    </p:set>
                                    <p:animEffect transition="in" filter="wipe(left)">
                                      <p:cBhvr>
                                        <p:cTn id="32" dur="500"/>
                                        <p:tgtEl>
                                          <p:spTgt spid="11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noFill/>
          <a:ln/>
        </p:spPr>
        <p:txBody>
          <a:bodyPr/>
          <a:lstStyle/>
          <a:p>
            <a:r>
              <a:rPr lang="en-US"/>
              <a:t>Data Storage on Different Media</a:t>
            </a:r>
          </a:p>
        </p:txBody>
      </p:sp>
      <p:grpSp>
        <p:nvGrpSpPr>
          <p:cNvPr id="13358" name="Group 46"/>
          <p:cNvGrpSpPr>
            <a:grpSpLocks/>
          </p:cNvGrpSpPr>
          <p:nvPr/>
        </p:nvGrpSpPr>
        <p:grpSpPr bwMode="auto">
          <a:xfrm>
            <a:off x="915988" y="2800350"/>
            <a:ext cx="3617912" cy="3460750"/>
            <a:chOff x="577" y="1764"/>
            <a:chExt cx="2279" cy="2180"/>
          </a:xfrm>
        </p:grpSpPr>
        <p:sp>
          <p:nvSpPr>
            <p:cNvPr id="13315" name="Rectangle 3"/>
            <p:cNvSpPr>
              <a:spLocks noChangeArrowheads="1"/>
            </p:cNvSpPr>
            <p:nvPr/>
          </p:nvSpPr>
          <p:spPr bwMode="auto">
            <a:xfrm>
              <a:off x="577" y="3546"/>
              <a:ext cx="1013" cy="398"/>
            </a:xfrm>
            <a:prstGeom prst="rect">
              <a:avLst/>
            </a:prstGeom>
            <a:noFill/>
            <a:ln w="9525">
              <a:noFill/>
              <a:miter lim="800000"/>
              <a:headEnd/>
              <a:tailEnd/>
            </a:ln>
            <a:effectLst/>
          </p:spPr>
          <p:txBody>
            <a:bodyPr lIns="82550" tIns="41275" rIns="82550" bIns="41275">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Electronic spreadsheet</a:t>
              </a:r>
            </a:p>
          </p:txBody>
        </p:sp>
        <p:grpSp>
          <p:nvGrpSpPr>
            <p:cNvPr id="13356" name="Group 44"/>
            <p:cNvGrpSpPr>
              <a:grpSpLocks/>
            </p:cNvGrpSpPr>
            <p:nvPr/>
          </p:nvGrpSpPr>
          <p:grpSpPr bwMode="auto">
            <a:xfrm>
              <a:off x="746" y="2710"/>
              <a:ext cx="633" cy="768"/>
              <a:chOff x="746" y="2710"/>
              <a:chExt cx="633" cy="768"/>
            </a:xfrm>
          </p:grpSpPr>
          <p:sp>
            <p:nvSpPr>
              <p:cNvPr id="13316" name="Freeform 4"/>
              <p:cNvSpPr>
                <a:spLocks/>
              </p:cNvSpPr>
              <p:nvPr/>
            </p:nvSpPr>
            <p:spPr bwMode="auto">
              <a:xfrm>
                <a:off x="746" y="2710"/>
                <a:ext cx="633" cy="768"/>
              </a:xfrm>
              <a:custGeom>
                <a:avLst/>
                <a:gdLst/>
                <a:ahLst/>
                <a:cxnLst>
                  <a:cxn ang="0">
                    <a:pos x="632" y="594"/>
                  </a:cxn>
                  <a:cxn ang="0">
                    <a:pos x="632" y="0"/>
                  </a:cxn>
                  <a:cxn ang="0">
                    <a:pos x="0" y="172"/>
                  </a:cxn>
                  <a:cxn ang="0">
                    <a:pos x="0" y="767"/>
                  </a:cxn>
                  <a:cxn ang="0">
                    <a:pos x="632" y="594"/>
                  </a:cxn>
                </a:cxnLst>
                <a:rect l="0" t="0" r="r" b="b"/>
                <a:pathLst>
                  <a:path w="633" h="768">
                    <a:moveTo>
                      <a:pt x="632" y="594"/>
                    </a:moveTo>
                    <a:lnTo>
                      <a:pt x="632" y="0"/>
                    </a:lnTo>
                    <a:lnTo>
                      <a:pt x="0" y="172"/>
                    </a:lnTo>
                    <a:lnTo>
                      <a:pt x="0" y="767"/>
                    </a:lnTo>
                    <a:lnTo>
                      <a:pt x="632" y="594"/>
                    </a:lnTo>
                  </a:path>
                </a:pathLst>
              </a:custGeom>
              <a:solidFill>
                <a:srgbClr val="B2B2B2"/>
              </a:solidFill>
              <a:ln w="9525" cap="rnd">
                <a:noFill/>
                <a:round/>
                <a:headEnd/>
                <a:tailEnd/>
              </a:ln>
              <a:effectLst/>
            </p:spPr>
            <p:txBody>
              <a:bodyPr/>
              <a:lstStyle/>
              <a:p>
                <a:endParaRPr lang="en-US"/>
              </a:p>
            </p:txBody>
          </p:sp>
          <p:sp>
            <p:nvSpPr>
              <p:cNvPr id="13317" name="Freeform 5"/>
              <p:cNvSpPr>
                <a:spLocks/>
              </p:cNvSpPr>
              <p:nvPr/>
            </p:nvSpPr>
            <p:spPr bwMode="white">
              <a:xfrm>
                <a:off x="768" y="2739"/>
                <a:ext cx="589" cy="710"/>
              </a:xfrm>
              <a:custGeom>
                <a:avLst/>
                <a:gdLst/>
                <a:ahLst/>
                <a:cxnLst>
                  <a:cxn ang="0">
                    <a:pos x="588" y="550"/>
                  </a:cxn>
                  <a:cxn ang="0">
                    <a:pos x="588" y="0"/>
                  </a:cxn>
                  <a:cxn ang="0">
                    <a:pos x="0" y="157"/>
                  </a:cxn>
                  <a:cxn ang="0">
                    <a:pos x="0" y="709"/>
                  </a:cxn>
                  <a:cxn ang="0">
                    <a:pos x="588" y="550"/>
                  </a:cxn>
                </a:cxnLst>
                <a:rect l="0" t="0" r="r" b="b"/>
                <a:pathLst>
                  <a:path w="589" h="710">
                    <a:moveTo>
                      <a:pt x="588" y="550"/>
                    </a:moveTo>
                    <a:lnTo>
                      <a:pt x="588" y="0"/>
                    </a:lnTo>
                    <a:lnTo>
                      <a:pt x="0" y="157"/>
                    </a:lnTo>
                    <a:lnTo>
                      <a:pt x="0" y="709"/>
                    </a:lnTo>
                    <a:lnTo>
                      <a:pt x="588" y="550"/>
                    </a:lnTo>
                  </a:path>
                </a:pathLst>
              </a:custGeom>
              <a:solidFill>
                <a:srgbClr val="EAEAEA"/>
              </a:solidFill>
              <a:ln w="9525" cap="rnd">
                <a:noFill/>
                <a:round/>
                <a:headEnd/>
                <a:tailEnd/>
              </a:ln>
              <a:effectLst/>
            </p:spPr>
            <p:txBody>
              <a:bodyPr/>
              <a:lstStyle/>
              <a:p>
                <a:endParaRPr lang="en-US"/>
              </a:p>
            </p:txBody>
          </p:sp>
          <p:sp>
            <p:nvSpPr>
              <p:cNvPr id="13318" name="Freeform 6"/>
              <p:cNvSpPr>
                <a:spLocks/>
              </p:cNvSpPr>
              <p:nvPr/>
            </p:nvSpPr>
            <p:spPr bwMode="auto">
              <a:xfrm>
                <a:off x="802" y="2881"/>
                <a:ext cx="518" cy="515"/>
              </a:xfrm>
              <a:custGeom>
                <a:avLst/>
                <a:gdLst/>
                <a:ahLst/>
                <a:cxnLst>
                  <a:cxn ang="0">
                    <a:pos x="517" y="377"/>
                  </a:cxn>
                  <a:cxn ang="0">
                    <a:pos x="517" y="0"/>
                  </a:cxn>
                  <a:cxn ang="0">
                    <a:pos x="0" y="136"/>
                  </a:cxn>
                  <a:cxn ang="0">
                    <a:pos x="0" y="514"/>
                  </a:cxn>
                  <a:cxn ang="0">
                    <a:pos x="517" y="377"/>
                  </a:cxn>
                </a:cxnLst>
                <a:rect l="0" t="0" r="r" b="b"/>
                <a:pathLst>
                  <a:path w="518" h="515">
                    <a:moveTo>
                      <a:pt x="517" y="377"/>
                    </a:moveTo>
                    <a:lnTo>
                      <a:pt x="517" y="0"/>
                    </a:lnTo>
                    <a:lnTo>
                      <a:pt x="0" y="136"/>
                    </a:lnTo>
                    <a:lnTo>
                      <a:pt x="0" y="514"/>
                    </a:lnTo>
                    <a:lnTo>
                      <a:pt x="517" y="37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19" name="Freeform 7"/>
              <p:cNvSpPr>
                <a:spLocks/>
              </p:cNvSpPr>
              <p:nvPr/>
            </p:nvSpPr>
            <p:spPr bwMode="auto">
              <a:xfrm>
                <a:off x="802" y="2779"/>
                <a:ext cx="518" cy="204"/>
              </a:xfrm>
              <a:custGeom>
                <a:avLst/>
                <a:gdLst/>
                <a:ahLst/>
                <a:cxnLst>
                  <a:cxn ang="0">
                    <a:pos x="517" y="66"/>
                  </a:cxn>
                  <a:cxn ang="0">
                    <a:pos x="517" y="0"/>
                  </a:cxn>
                  <a:cxn ang="0">
                    <a:pos x="0" y="137"/>
                  </a:cxn>
                  <a:cxn ang="0">
                    <a:pos x="0" y="203"/>
                  </a:cxn>
                  <a:cxn ang="0">
                    <a:pos x="517" y="66"/>
                  </a:cxn>
                </a:cxnLst>
                <a:rect l="0" t="0" r="r" b="b"/>
                <a:pathLst>
                  <a:path w="518" h="204">
                    <a:moveTo>
                      <a:pt x="517" y="66"/>
                    </a:moveTo>
                    <a:lnTo>
                      <a:pt x="517" y="0"/>
                    </a:lnTo>
                    <a:lnTo>
                      <a:pt x="0" y="137"/>
                    </a:lnTo>
                    <a:lnTo>
                      <a:pt x="0" y="203"/>
                    </a:lnTo>
                    <a:lnTo>
                      <a:pt x="517" y="66"/>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0" name="Freeform 8"/>
              <p:cNvSpPr>
                <a:spLocks/>
              </p:cNvSpPr>
              <p:nvPr/>
            </p:nvSpPr>
            <p:spPr bwMode="auto">
              <a:xfrm>
                <a:off x="837" y="3033"/>
                <a:ext cx="48" cy="60"/>
              </a:xfrm>
              <a:custGeom>
                <a:avLst/>
                <a:gdLst/>
                <a:ahLst/>
                <a:cxnLst>
                  <a:cxn ang="0">
                    <a:pos x="47" y="46"/>
                  </a:cxn>
                  <a:cxn ang="0">
                    <a:pos x="47" y="0"/>
                  </a:cxn>
                  <a:cxn ang="0">
                    <a:pos x="0" y="12"/>
                  </a:cxn>
                  <a:cxn ang="0">
                    <a:pos x="0" y="59"/>
                  </a:cxn>
                  <a:cxn ang="0">
                    <a:pos x="47" y="46"/>
                  </a:cxn>
                </a:cxnLst>
                <a:rect l="0" t="0" r="r" b="b"/>
                <a:pathLst>
                  <a:path w="48" h="60">
                    <a:moveTo>
                      <a:pt x="47" y="46"/>
                    </a:moveTo>
                    <a:lnTo>
                      <a:pt x="47" y="0"/>
                    </a:lnTo>
                    <a:lnTo>
                      <a:pt x="0" y="12"/>
                    </a:lnTo>
                    <a:lnTo>
                      <a:pt x="0" y="59"/>
                    </a:lnTo>
                    <a:lnTo>
                      <a:pt x="47" y="46"/>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1" name="Freeform 9"/>
              <p:cNvSpPr>
                <a:spLocks/>
              </p:cNvSpPr>
              <p:nvPr/>
            </p:nvSpPr>
            <p:spPr bwMode="auto">
              <a:xfrm>
                <a:off x="905" y="3014"/>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2" name="Freeform 10"/>
              <p:cNvSpPr>
                <a:spLocks/>
              </p:cNvSpPr>
              <p:nvPr/>
            </p:nvSpPr>
            <p:spPr bwMode="auto">
              <a:xfrm>
                <a:off x="972" y="2997"/>
                <a:ext cx="49" cy="60"/>
              </a:xfrm>
              <a:custGeom>
                <a:avLst/>
                <a:gdLst/>
                <a:ahLst/>
                <a:cxnLst>
                  <a:cxn ang="0">
                    <a:pos x="48" y="47"/>
                  </a:cxn>
                  <a:cxn ang="0">
                    <a:pos x="48" y="0"/>
                  </a:cxn>
                  <a:cxn ang="0">
                    <a:pos x="0" y="11"/>
                  </a:cxn>
                  <a:cxn ang="0">
                    <a:pos x="0" y="59"/>
                  </a:cxn>
                  <a:cxn ang="0">
                    <a:pos x="48" y="47"/>
                  </a:cxn>
                </a:cxnLst>
                <a:rect l="0" t="0" r="r" b="b"/>
                <a:pathLst>
                  <a:path w="49" h="60">
                    <a:moveTo>
                      <a:pt x="48" y="47"/>
                    </a:moveTo>
                    <a:lnTo>
                      <a:pt x="48" y="0"/>
                    </a:lnTo>
                    <a:lnTo>
                      <a:pt x="0" y="11"/>
                    </a:lnTo>
                    <a:lnTo>
                      <a:pt x="0" y="59"/>
                    </a:lnTo>
                    <a:lnTo>
                      <a:pt x="48"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3" name="Freeform 11"/>
              <p:cNvSpPr>
                <a:spLocks/>
              </p:cNvSpPr>
              <p:nvPr/>
            </p:nvSpPr>
            <p:spPr bwMode="auto">
              <a:xfrm>
                <a:off x="1041" y="2978"/>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4" name="Freeform 12"/>
              <p:cNvSpPr>
                <a:spLocks/>
              </p:cNvSpPr>
              <p:nvPr/>
            </p:nvSpPr>
            <p:spPr bwMode="auto">
              <a:xfrm>
                <a:off x="1109" y="2959"/>
                <a:ext cx="48" cy="62"/>
              </a:xfrm>
              <a:custGeom>
                <a:avLst/>
                <a:gdLst/>
                <a:ahLst/>
                <a:cxnLst>
                  <a:cxn ang="0">
                    <a:pos x="47" y="47"/>
                  </a:cxn>
                  <a:cxn ang="0">
                    <a:pos x="47" y="0"/>
                  </a:cxn>
                  <a:cxn ang="0">
                    <a:pos x="0" y="13"/>
                  </a:cxn>
                  <a:cxn ang="0">
                    <a:pos x="0" y="61"/>
                  </a:cxn>
                  <a:cxn ang="0">
                    <a:pos x="47" y="47"/>
                  </a:cxn>
                </a:cxnLst>
                <a:rect l="0" t="0" r="r" b="b"/>
                <a:pathLst>
                  <a:path w="48" h="62">
                    <a:moveTo>
                      <a:pt x="47" y="47"/>
                    </a:moveTo>
                    <a:lnTo>
                      <a:pt x="47" y="0"/>
                    </a:lnTo>
                    <a:lnTo>
                      <a:pt x="0" y="13"/>
                    </a:lnTo>
                    <a:lnTo>
                      <a:pt x="0" y="61"/>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5" name="Freeform 13"/>
              <p:cNvSpPr>
                <a:spLocks/>
              </p:cNvSpPr>
              <p:nvPr/>
            </p:nvSpPr>
            <p:spPr bwMode="auto">
              <a:xfrm>
                <a:off x="1177" y="2941"/>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6" name="Freeform 14"/>
              <p:cNvSpPr>
                <a:spLocks/>
              </p:cNvSpPr>
              <p:nvPr/>
            </p:nvSpPr>
            <p:spPr bwMode="auto">
              <a:xfrm>
                <a:off x="1246" y="2922"/>
                <a:ext cx="48" cy="62"/>
              </a:xfrm>
              <a:custGeom>
                <a:avLst/>
                <a:gdLst/>
                <a:ahLst/>
                <a:cxnLst>
                  <a:cxn ang="0">
                    <a:pos x="47" y="48"/>
                  </a:cxn>
                  <a:cxn ang="0">
                    <a:pos x="47" y="0"/>
                  </a:cxn>
                  <a:cxn ang="0">
                    <a:pos x="0" y="13"/>
                  </a:cxn>
                  <a:cxn ang="0">
                    <a:pos x="0" y="61"/>
                  </a:cxn>
                  <a:cxn ang="0">
                    <a:pos x="47" y="48"/>
                  </a:cxn>
                </a:cxnLst>
                <a:rect l="0" t="0" r="r" b="b"/>
                <a:pathLst>
                  <a:path w="48" h="62">
                    <a:moveTo>
                      <a:pt x="47" y="48"/>
                    </a:moveTo>
                    <a:lnTo>
                      <a:pt x="47" y="0"/>
                    </a:lnTo>
                    <a:lnTo>
                      <a:pt x="0" y="13"/>
                    </a:lnTo>
                    <a:lnTo>
                      <a:pt x="0" y="61"/>
                    </a:lnTo>
                    <a:lnTo>
                      <a:pt x="47" y="48"/>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7" name="Freeform 15"/>
              <p:cNvSpPr>
                <a:spLocks/>
              </p:cNvSpPr>
              <p:nvPr/>
            </p:nvSpPr>
            <p:spPr bwMode="auto">
              <a:xfrm>
                <a:off x="837" y="3098"/>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8" name="Freeform 16"/>
              <p:cNvSpPr>
                <a:spLocks/>
              </p:cNvSpPr>
              <p:nvPr/>
            </p:nvSpPr>
            <p:spPr bwMode="auto">
              <a:xfrm>
                <a:off x="905" y="3080"/>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29" name="Freeform 17"/>
              <p:cNvSpPr>
                <a:spLocks/>
              </p:cNvSpPr>
              <p:nvPr/>
            </p:nvSpPr>
            <p:spPr bwMode="auto">
              <a:xfrm>
                <a:off x="972" y="3062"/>
                <a:ext cx="49" cy="60"/>
              </a:xfrm>
              <a:custGeom>
                <a:avLst/>
                <a:gdLst/>
                <a:ahLst/>
                <a:cxnLst>
                  <a:cxn ang="0">
                    <a:pos x="48" y="47"/>
                  </a:cxn>
                  <a:cxn ang="0">
                    <a:pos x="48" y="0"/>
                  </a:cxn>
                  <a:cxn ang="0">
                    <a:pos x="0" y="11"/>
                  </a:cxn>
                  <a:cxn ang="0">
                    <a:pos x="0" y="59"/>
                  </a:cxn>
                  <a:cxn ang="0">
                    <a:pos x="48" y="47"/>
                  </a:cxn>
                </a:cxnLst>
                <a:rect l="0" t="0" r="r" b="b"/>
                <a:pathLst>
                  <a:path w="49" h="60">
                    <a:moveTo>
                      <a:pt x="48" y="47"/>
                    </a:moveTo>
                    <a:lnTo>
                      <a:pt x="48" y="0"/>
                    </a:lnTo>
                    <a:lnTo>
                      <a:pt x="0" y="11"/>
                    </a:lnTo>
                    <a:lnTo>
                      <a:pt x="0" y="59"/>
                    </a:lnTo>
                    <a:lnTo>
                      <a:pt x="48"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0" name="Freeform 18"/>
              <p:cNvSpPr>
                <a:spLocks/>
              </p:cNvSpPr>
              <p:nvPr/>
            </p:nvSpPr>
            <p:spPr bwMode="auto">
              <a:xfrm>
                <a:off x="1041" y="3043"/>
                <a:ext cx="48" cy="62"/>
              </a:xfrm>
              <a:custGeom>
                <a:avLst/>
                <a:gdLst/>
                <a:ahLst/>
                <a:cxnLst>
                  <a:cxn ang="0">
                    <a:pos x="47" y="47"/>
                  </a:cxn>
                  <a:cxn ang="0">
                    <a:pos x="47" y="0"/>
                  </a:cxn>
                  <a:cxn ang="0">
                    <a:pos x="0" y="12"/>
                  </a:cxn>
                  <a:cxn ang="0">
                    <a:pos x="0" y="61"/>
                  </a:cxn>
                  <a:cxn ang="0">
                    <a:pos x="47" y="47"/>
                  </a:cxn>
                </a:cxnLst>
                <a:rect l="0" t="0" r="r" b="b"/>
                <a:pathLst>
                  <a:path w="48" h="62">
                    <a:moveTo>
                      <a:pt x="47" y="47"/>
                    </a:moveTo>
                    <a:lnTo>
                      <a:pt x="47" y="0"/>
                    </a:lnTo>
                    <a:lnTo>
                      <a:pt x="0" y="12"/>
                    </a:lnTo>
                    <a:lnTo>
                      <a:pt x="0" y="61"/>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1" name="Freeform 19"/>
              <p:cNvSpPr>
                <a:spLocks/>
              </p:cNvSpPr>
              <p:nvPr/>
            </p:nvSpPr>
            <p:spPr bwMode="auto">
              <a:xfrm>
                <a:off x="1109" y="3025"/>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2" name="Freeform 20"/>
              <p:cNvSpPr>
                <a:spLocks/>
              </p:cNvSpPr>
              <p:nvPr/>
            </p:nvSpPr>
            <p:spPr bwMode="auto">
              <a:xfrm>
                <a:off x="1177" y="3007"/>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3" name="Freeform 21"/>
              <p:cNvSpPr>
                <a:spLocks/>
              </p:cNvSpPr>
              <p:nvPr/>
            </p:nvSpPr>
            <p:spPr bwMode="auto">
              <a:xfrm>
                <a:off x="1246" y="2989"/>
                <a:ext cx="48" cy="60"/>
              </a:xfrm>
              <a:custGeom>
                <a:avLst/>
                <a:gdLst/>
                <a:ahLst/>
                <a:cxnLst>
                  <a:cxn ang="0">
                    <a:pos x="47" y="47"/>
                  </a:cxn>
                  <a:cxn ang="0">
                    <a:pos x="47" y="0"/>
                  </a:cxn>
                  <a:cxn ang="0">
                    <a:pos x="0" y="12"/>
                  </a:cxn>
                  <a:cxn ang="0">
                    <a:pos x="0" y="59"/>
                  </a:cxn>
                  <a:cxn ang="0">
                    <a:pos x="47" y="47"/>
                  </a:cxn>
                </a:cxnLst>
                <a:rect l="0" t="0" r="r" b="b"/>
                <a:pathLst>
                  <a:path w="48" h="60">
                    <a:moveTo>
                      <a:pt x="47" y="47"/>
                    </a:moveTo>
                    <a:lnTo>
                      <a:pt x="47" y="0"/>
                    </a:lnTo>
                    <a:lnTo>
                      <a:pt x="0" y="12"/>
                    </a:lnTo>
                    <a:lnTo>
                      <a:pt x="0" y="59"/>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4" name="Freeform 22"/>
              <p:cNvSpPr>
                <a:spLocks/>
              </p:cNvSpPr>
              <p:nvPr/>
            </p:nvSpPr>
            <p:spPr bwMode="auto">
              <a:xfrm>
                <a:off x="837" y="3163"/>
                <a:ext cx="48" cy="62"/>
              </a:xfrm>
              <a:custGeom>
                <a:avLst/>
                <a:gdLst/>
                <a:ahLst/>
                <a:cxnLst>
                  <a:cxn ang="0">
                    <a:pos x="47" y="47"/>
                  </a:cxn>
                  <a:cxn ang="0">
                    <a:pos x="47" y="0"/>
                  </a:cxn>
                  <a:cxn ang="0">
                    <a:pos x="0" y="13"/>
                  </a:cxn>
                  <a:cxn ang="0">
                    <a:pos x="0" y="61"/>
                  </a:cxn>
                  <a:cxn ang="0">
                    <a:pos x="47" y="47"/>
                  </a:cxn>
                </a:cxnLst>
                <a:rect l="0" t="0" r="r" b="b"/>
                <a:pathLst>
                  <a:path w="48" h="62">
                    <a:moveTo>
                      <a:pt x="47" y="47"/>
                    </a:moveTo>
                    <a:lnTo>
                      <a:pt x="47" y="0"/>
                    </a:lnTo>
                    <a:lnTo>
                      <a:pt x="0" y="13"/>
                    </a:lnTo>
                    <a:lnTo>
                      <a:pt x="0" y="61"/>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5" name="Freeform 23"/>
              <p:cNvSpPr>
                <a:spLocks/>
              </p:cNvSpPr>
              <p:nvPr/>
            </p:nvSpPr>
            <p:spPr bwMode="auto">
              <a:xfrm>
                <a:off x="905" y="3145"/>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6" name="Freeform 24"/>
              <p:cNvSpPr>
                <a:spLocks/>
              </p:cNvSpPr>
              <p:nvPr/>
            </p:nvSpPr>
            <p:spPr bwMode="auto">
              <a:xfrm>
                <a:off x="972" y="3127"/>
                <a:ext cx="49" cy="61"/>
              </a:xfrm>
              <a:custGeom>
                <a:avLst/>
                <a:gdLst/>
                <a:ahLst/>
                <a:cxnLst>
                  <a:cxn ang="0">
                    <a:pos x="48" y="47"/>
                  </a:cxn>
                  <a:cxn ang="0">
                    <a:pos x="48" y="0"/>
                  </a:cxn>
                  <a:cxn ang="0">
                    <a:pos x="0" y="12"/>
                  </a:cxn>
                  <a:cxn ang="0">
                    <a:pos x="0" y="60"/>
                  </a:cxn>
                  <a:cxn ang="0">
                    <a:pos x="48" y="47"/>
                  </a:cxn>
                </a:cxnLst>
                <a:rect l="0" t="0" r="r" b="b"/>
                <a:pathLst>
                  <a:path w="49" h="61">
                    <a:moveTo>
                      <a:pt x="48" y="47"/>
                    </a:moveTo>
                    <a:lnTo>
                      <a:pt x="48" y="0"/>
                    </a:lnTo>
                    <a:lnTo>
                      <a:pt x="0" y="12"/>
                    </a:lnTo>
                    <a:lnTo>
                      <a:pt x="0" y="60"/>
                    </a:lnTo>
                    <a:lnTo>
                      <a:pt x="48"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7" name="Freeform 25"/>
              <p:cNvSpPr>
                <a:spLocks/>
              </p:cNvSpPr>
              <p:nvPr/>
            </p:nvSpPr>
            <p:spPr bwMode="auto">
              <a:xfrm>
                <a:off x="1041" y="3109"/>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8" name="Freeform 26"/>
              <p:cNvSpPr>
                <a:spLocks/>
              </p:cNvSpPr>
              <p:nvPr/>
            </p:nvSpPr>
            <p:spPr bwMode="auto">
              <a:xfrm>
                <a:off x="1109" y="3091"/>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39" name="Freeform 27"/>
              <p:cNvSpPr>
                <a:spLocks/>
              </p:cNvSpPr>
              <p:nvPr/>
            </p:nvSpPr>
            <p:spPr bwMode="auto">
              <a:xfrm>
                <a:off x="1177" y="3072"/>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0" name="Freeform 28"/>
              <p:cNvSpPr>
                <a:spLocks/>
              </p:cNvSpPr>
              <p:nvPr/>
            </p:nvSpPr>
            <p:spPr bwMode="auto">
              <a:xfrm>
                <a:off x="1246" y="3054"/>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1" name="Freeform 29"/>
              <p:cNvSpPr>
                <a:spLocks/>
              </p:cNvSpPr>
              <p:nvPr/>
            </p:nvSpPr>
            <p:spPr bwMode="auto">
              <a:xfrm>
                <a:off x="837" y="3230"/>
                <a:ext cx="48" cy="60"/>
              </a:xfrm>
              <a:custGeom>
                <a:avLst/>
                <a:gdLst/>
                <a:ahLst/>
                <a:cxnLst>
                  <a:cxn ang="0">
                    <a:pos x="47" y="46"/>
                  </a:cxn>
                  <a:cxn ang="0">
                    <a:pos x="47" y="0"/>
                  </a:cxn>
                  <a:cxn ang="0">
                    <a:pos x="0" y="12"/>
                  </a:cxn>
                  <a:cxn ang="0">
                    <a:pos x="0" y="59"/>
                  </a:cxn>
                  <a:cxn ang="0">
                    <a:pos x="47" y="46"/>
                  </a:cxn>
                </a:cxnLst>
                <a:rect l="0" t="0" r="r" b="b"/>
                <a:pathLst>
                  <a:path w="48" h="60">
                    <a:moveTo>
                      <a:pt x="47" y="46"/>
                    </a:moveTo>
                    <a:lnTo>
                      <a:pt x="47" y="0"/>
                    </a:lnTo>
                    <a:lnTo>
                      <a:pt x="0" y="12"/>
                    </a:lnTo>
                    <a:lnTo>
                      <a:pt x="0" y="59"/>
                    </a:lnTo>
                    <a:lnTo>
                      <a:pt x="47" y="46"/>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2" name="Freeform 30"/>
              <p:cNvSpPr>
                <a:spLocks/>
              </p:cNvSpPr>
              <p:nvPr/>
            </p:nvSpPr>
            <p:spPr bwMode="auto">
              <a:xfrm>
                <a:off x="905" y="3211"/>
                <a:ext cx="48" cy="61"/>
              </a:xfrm>
              <a:custGeom>
                <a:avLst/>
                <a:gdLst/>
                <a:ahLst/>
                <a:cxnLst>
                  <a:cxn ang="0">
                    <a:pos x="47" y="48"/>
                  </a:cxn>
                  <a:cxn ang="0">
                    <a:pos x="47" y="0"/>
                  </a:cxn>
                  <a:cxn ang="0">
                    <a:pos x="0" y="12"/>
                  </a:cxn>
                  <a:cxn ang="0">
                    <a:pos x="0" y="60"/>
                  </a:cxn>
                  <a:cxn ang="0">
                    <a:pos x="47" y="48"/>
                  </a:cxn>
                </a:cxnLst>
                <a:rect l="0" t="0" r="r" b="b"/>
                <a:pathLst>
                  <a:path w="48" h="61">
                    <a:moveTo>
                      <a:pt x="47" y="48"/>
                    </a:moveTo>
                    <a:lnTo>
                      <a:pt x="47" y="0"/>
                    </a:lnTo>
                    <a:lnTo>
                      <a:pt x="0" y="12"/>
                    </a:lnTo>
                    <a:lnTo>
                      <a:pt x="0" y="60"/>
                    </a:lnTo>
                    <a:lnTo>
                      <a:pt x="47" y="48"/>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3" name="Freeform 31"/>
              <p:cNvSpPr>
                <a:spLocks/>
              </p:cNvSpPr>
              <p:nvPr/>
            </p:nvSpPr>
            <p:spPr bwMode="auto">
              <a:xfrm>
                <a:off x="972" y="3194"/>
                <a:ext cx="49" cy="59"/>
              </a:xfrm>
              <a:custGeom>
                <a:avLst/>
                <a:gdLst/>
                <a:ahLst/>
                <a:cxnLst>
                  <a:cxn ang="0">
                    <a:pos x="48" y="46"/>
                  </a:cxn>
                  <a:cxn ang="0">
                    <a:pos x="48" y="0"/>
                  </a:cxn>
                  <a:cxn ang="0">
                    <a:pos x="0" y="11"/>
                  </a:cxn>
                  <a:cxn ang="0">
                    <a:pos x="0" y="58"/>
                  </a:cxn>
                  <a:cxn ang="0">
                    <a:pos x="48" y="46"/>
                  </a:cxn>
                </a:cxnLst>
                <a:rect l="0" t="0" r="r" b="b"/>
                <a:pathLst>
                  <a:path w="49" h="59">
                    <a:moveTo>
                      <a:pt x="48" y="46"/>
                    </a:moveTo>
                    <a:lnTo>
                      <a:pt x="48" y="0"/>
                    </a:lnTo>
                    <a:lnTo>
                      <a:pt x="0" y="11"/>
                    </a:lnTo>
                    <a:lnTo>
                      <a:pt x="0" y="58"/>
                    </a:lnTo>
                    <a:lnTo>
                      <a:pt x="48" y="46"/>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4" name="Freeform 32"/>
              <p:cNvSpPr>
                <a:spLocks/>
              </p:cNvSpPr>
              <p:nvPr/>
            </p:nvSpPr>
            <p:spPr bwMode="auto">
              <a:xfrm>
                <a:off x="1041" y="3175"/>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5" name="Freeform 33"/>
              <p:cNvSpPr>
                <a:spLocks/>
              </p:cNvSpPr>
              <p:nvPr/>
            </p:nvSpPr>
            <p:spPr bwMode="auto">
              <a:xfrm>
                <a:off x="1109" y="3156"/>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6" name="Freeform 34"/>
              <p:cNvSpPr>
                <a:spLocks/>
              </p:cNvSpPr>
              <p:nvPr/>
            </p:nvSpPr>
            <p:spPr bwMode="auto">
              <a:xfrm>
                <a:off x="1177" y="3138"/>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7" name="Freeform 35"/>
              <p:cNvSpPr>
                <a:spLocks/>
              </p:cNvSpPr>
              <p:nvPr/>
            </p:nvSpPr>
            <p:spPr bwMode="auto">
              <a:xfrm>
                <a:off x="1246" y="3119"/>
                <a:ext cx="48" cy="62"/>
              </a:xfrm>
              <a:custGeom>
                <a:avLst/>
                <a:gdLst/>
                <a:ahLst/>
                <a:cxnLst>
                  <a:cxn ang="0">
                    <a:pos x="47" y="47"/>
                  </a:cxn>
                  <a:cxn ang="0">
                    <a:pos x="47" y="0"/>
                  </a:cxn>
                  <a:cxn ang="0">
                    <a:pos x="0" y="13"/>
                  </a:cxn>
                  <a:cxn ang="0">
                    <a:pos x="0" y="61"/>
                  </a:cxn>
                  <a:cxn ang="0">
                    <a:pos x="47" y="47"/>
                  </a:cxn>
                </a:cxnLst>
                <a:rect l="0" t="0" r="r" b="b"/>
                <a:pathLst>
                  <a:path w="48" h="62">
                    <a:moveTo>
                      <a:pt x="47" y="47"/>
                    </a:moveTo>
                    <a:lnTo>
                      <a:pt x="47" y="0"/>
                    </a:lnTo>
                    <a:lnTo>
                      <a:pt x="0" y="13"/>
                    </a:lnTo>
                    <a:lnTo>
                      <a:pt x="0" y="61"/>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grpSp>
            <p:nvGrpSpPr>
              <p:cNvPr id="13355" name="Group 43"/>
              <p:cNvGrpSpPr>
                <a:grpSpLocks/>
              </p:cNvGrpSpPr>
              <p:nvPr/>
            </p:nvGrpSpPr>
            <p:grpSpPr bwMode="auto">
              <a:xfrm>
                <a:off x="837" y="3185"/>
                <a:ext cx="457" cy="170"/>
                <a:chOff x="837" y="3185"/>
                <a:chExt cx="457" cy="170"/>
              </a:xfrm>
            </p:grpSpPr>
            <p:sp>
              <p:nvSpPr>
                <p:cNvPr id="13348" name="Freeform 36"/>
                <p:cNvSpPr>
                  <a:spLocks/>
                </p:cNvSpPr>
                <p:nvPr/>
              </p:nvSpPr>
              <p:spPr bwMode="auto">
                <a:xfrm>
                  <a:off x="837" y="3295"/>
                  <a:ext cx="48" cy="60"/>
                </a:xfrm>
                <a:custGeom>
                  <a:avLst/>
                  <a:gdLst/>
                  <a:ahLst/>
                  <a:cxnLst>
                    <a:cxn ang="0">
                      <a:pos x="47" y="46"/>
                    </a:cxn>
                    <a:cxn ang="0">
                      <a:pos x="47" y="0"/>
                    </a:cxn>
                    <a:cxn ang="0">
                      <a:pos x="0" y="12"/>
                    </a:cxn>
                    <a:cxn ang="0">
                      <a:pos x="0" y="59"/>
                    </a:cxn>
                    <a:cxn ang="0">
                      <a:pos x="47" y="46"/>
                    </a:cxn>
                  </a:cxnLst>
                  <a:rect l="0" t="0" r="r" b="b"/>
                  <a:pathLst>
                    <a:path w="48" h="60">
                      <a:moveTo>
                        <a:pt x="47" y="46"/>
                      </a:moveTo>
                      <a:lnTo>
                        <a:pt x="47" y="0"/>
                      </a:lnTo>
                      <a:lnTo>
                        <a:pt x="0" y="12"/>
                      </a:lnTo>
                      <a:lnTo>
                        <a:pt x="0" y="59"/>
                      </a:lnTo>
                      <a:lnTo>
                        <a:pt x="47" y="46"/>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49" name="Freeform 37"/>
                <p:cNvSpPr>
                  <a:spLocks/>
                </p:cNvSpPr>
                <p:nvPr/>
              </p:nvSpPr>
              <p:spPr bwMode="auto">
                <a:xfrm>
                  <a:off x="905" y="3276"/>
                  <a:ext cx="48" cy="62"/>
                </a:xfrm>
                <a:custGeom>
                  <a:avLst/>
                  <a:gdLst/>
                  <a:ahLst/>
                  <a:cxnLst>
                    <a:cxn ang="0">
                      <a:pos x="47" y="48"/>
                    </a:cxn>
                    <a:cxn ang="0">
                      <a:pos x="47" y="0"/>
                    </a:cxn>
                    <a:cxn ang="0">
                      <a:pos x="0" y="13"/>
                    </a:cxn>
                    <a:cxn ang="0">
                      <a:pos x="0" y="61"/>
                    </a:cxn>
                    <a:cxn ang="0">
                      <a:pos x="47" y="48"/>
                    </a:cxn>
                  </a:cxnLst>
                  <a:rect l="0" t="0" r="r" b="b"/>
                  <a:pathLst>
                    <a:path w="48" h="62">
                      <a:moveTo>
                        <a:pt x="47" y="48"/>
                      </a:moveTo>
                      <a:lnTo>
                        <a:pt x="47" y="0"/>
                      </a:lnTo>
                      <a:lnTo>
                        <a:pt x="0" y="13"/>
                      </a:lnTo>
                      <a:lnTo>
                        <a:pt x="0" y="61"/>
                      </a:lnTo>
                      <a:lnTo>
                        <a:pt x="47" y="48"/>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50" name="Freeform 38"/>
                <p:cNvSpPr>
                  <a:spLocks/>
                </p:cNvSpPr>
                <p:nvPr/>
              </p:nvSpPr>
              <p:spPr bwMode="auto">
                <a:xfrm>
                  <a:off x="972" y="3259"/>
                  <a:ext cx="49" cy="60"/>
                </a:xfrm>
                <a:custGeom>
                  <a:avLst/>
                  <a:gdLst/>
                  <a:ahLst/>
                  <a:cxnLst>
                    <a:cxn ang="0">
                      <a:pos x="48" y="47"/>
                    </a:cxn>
                    <a:cxn ang="0">
                      <a:pos x="48" y="0"/>
                    </a:cxn>
                    <a:cxn ang="0">
                      <a:pos x="0" y="11"/>
                    </a:cxn>
                    <a:cxn ang="0">
                      <a:pos x="0" y="59"/>
                    </a:cxn>
                    <a:cxn ang="0">
                      <a:pos x="48" y="47"/>
                    </a:cxn>
                  </a:cxnLst>
                  <a:rect l="0" t="0" r="r" b="b"/>
                  <a:pathLst>
                    <a:path w="49" h="60">
                      <a:moveTo>
                        <a:pt x="48" y="47"/>
                      </a:moveTo>
                      <a:lnTo>
                        <a:pt x="48" y="0"/>
                      </a:lnTo>
                      <a:lnTo>
                        <a:pt x="0" y="11"/>
                      </a:lnTo>
                      <a:lnTo>
                        <a:pt x="0" y="59"/>
                      </a:lnTo>
                      <a:lnTo>
                        <a:pt x="48"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51" name="Freeform 39"/>
                <p:cNvSpPr>
                  <a:spLocks/>
                </p:cNvSpPr>
                <p:nvPr/>
              </p:nvSpPr>
              <p:spPr bwMode="auto">
                <a:xfrm>
                  <a:off x="1041" y="3240"/>
                  <a:ext cx="48" cy="62"/>
                </a:xfrm>
                <a:custGeom>
                  <a:avLst/>
                  <a:gdLst/>
                  <a:ahLst/>
                  <a:cxnLst>
                    <a:cxn ang="0">
                      <a:pos x="47" y="47"/>
                    </a:cxn>
                    <a:cxn ang="0">
                      <a:pos x="47" y="0"/>
                    </a:cxn>
                    <a:cxn ang="0">
                      <a:pos x="0" y="12"/>
                    </a:cxn>
                    <a:cxn ang="0">
                      <a:pos x="0" y="61"/>
                    </a:cxn>
                    <a:cxn ang="0">
                      <a:pos x="47" y="47"/>
                    </a:cxn>
                  </a:cxnLst>
                  <a:rect l="0" t="0" r="r" b="b"/>
                  <a:pathLst>
                    <a:path w="48" h="62">
                      <a:moveTo>
                        <a:pt x="47" y="47"/>
                      </a:moveTo>
                      <a:lnTo>
                        <a:pt x="47" y="0"/>
                      </a:lnTo>
                      <a:lnTo>
                        <a:pt x="0" y="12"/>
                      </a:lnTo>
                      <a:lnTo>
                        <a:pt x="0" y="61"/>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52" name="Freeform 40"/>
                <p:cNvSpPr>
                  <a:spLocks/>
                </p:cNvSpPr>
                <p:nvPr/>
              </p:nvSpPr>
              <p:spPr bwMode="auto">
                <a:xfrm>
                  <a:off x="1109" y="3221"/>
                  <a:ext cx="48" cy="62"/>
                </a:xfrm>
                <a:custGeom>
                  <a:avLst/>
                  <a:gdLst/>
                  <a:ahLst/>
                  <a:cxnLst>
                    <a:cxn ang="0">
                      <a:pos x="47" y="47"/>
                    </a:cxn>
                    <a:cxn ang="0">
                      <a:pos x="47" y="0"/>
                    </a:cxn>
                    <a:cxn ang="0">
                      <a:pos x="0" y="13"/>
                    </a:cxn>
                    <a:cxn ang="0">
                      <a:pos x="0" y="61"/>
                    </a:cxn>
                    <a:cxn ang="0">
                      <a:pos x="47" y="47"/>
                    </a:cxn>
                  </a:cxnLst>
                  <a:rect l="0" t="0" r="r" b="b"/>
                  <a:pathLst>
                    <a:path w="48" h="62">
                      <a:moveTo>
                        <a:pt x="47" y="47"/>
                      </a:moveTo>
                      <a:lnTo>
                        <a:pt x="47" y="0"/>
                      </a:lnTo>
                      <a:lnTo>
                        <a:pt x="0" y="13"/>
                      </a:lnTo>
                      <a:lnTo>
                        <a:pt x="0" y="61"/>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53" name="Freeform 41"/>
                <p:cNvSpPr>
                  <a:spLocks/>
                </p:cNvSpPr>
                <p:nvPr/>
              </p:nvSpPr>
              <p:spPr bwMode="auto">
                <a:xfrm>
                  <a:off x="1177" y="3203"/>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sp>
              <p:nvSpPr>
                <p:cNvPr id="13354" name="Freeform 42"/>
                <p:cNvSpPr>
                  <a:spLocks/>
                </p:cNvSpPr>
                <p:nvPr/>
              </p:nvSpPr>
              <p:spPr bwMode="auto">
                <a:xfrm>
                  <a:off x="1246" y="3185"/>
                  <a:ext cx="48" cy="61"/>
                </a:xfrm>
                <a:custGeom>
                  <a:avLst/>
                  <a:gdLst/>
                  <a:ahLst/>
                  <a:cxnLst>
                    <a:cxn ang="0">
                      <a:pos x="47" y="47"/>
                    </a:cxn>
                    <a:cxn ang="0">
                      <a:pos x="47" y="0"/>
                    </a:cxn>
                    <a:cxn ang="0">
                      <a:pos x="0" y="12"/>
                    </a:cxn>
                    <a:cxn ang="0">
                      <a:pos x="0" y="60"/>
                    </a:cxn>
                    <a:cxn ang="0">
                      <a:pos x="47" y="47"/>
                    </a:cxn>
                  </a:cxnLst>
                  <a:rect l="0" t="0" r="r" b="b"/>
                  <a:pathLst>
                    <a:path w="48" h="61">
                      <a:moveTo>
                        <a:pt x="47" y="47"/>
                      </a:moveTo>
                      <a:lnTo>
                        <a:pt x="47" y="0"/>
                      </a:lnTo>
                      <a:lnTo>
                        <a:pt x="0" y="12"/>
                      </a:lnTo>
                      <a:lnTo>
                        <a:pt x="0" y="60"/>
                      </a:lnTo>
                      <a:lnTo>
                        <a:pt x="47" y="47"/>
                      </a:lnTo>
                    </a:path>
                  </a:pathLst>
                </a:custGeom>
                <a:solidFill>
                  <a:schemeClr val="tx1"/>
                </a:solidFill>
                <a:ln w="12700" cap="rnd" cmpd="sng">
                  <a:solidFill>
                    <a:srgbClr val="000000"/>
                  </a:solidFill>
                  <a:prstDash val="solid"/>
                  <a:round/>
                  <a:headEnd/>
                  <a:tailEnd/>
                </a:ln>
                <a:effectLst/>
              </p:spPr>
              <p:txBody>
                <a:bodyPr/>
                <a:lstStyle/>
                <a:p>
                  <a:endParaRPr lang="en-US"/>
                </a:p>
              </p:txBody>
            </p:sp>
          </p:grpSp>
        </p:grpSp>
        <p:sp>
          <p:nvSpPr>
            <p:cNvPr id="13357" name="Line 45"/>
            <p:cNvSpPr>
              <a:spLocks noChangeShapeType="1"/>
            </p:cNvSpPr>
            <p:nvPr/>
          </p:nvSpPr>
          <p:spPr bwMode="auto">
            <a:xfrm flipH="1">
              <a:off x="1164" y="1764"/>
              <a:ext cx="1692" cy="920"/>
            </a:xfrm>
            <a:prstGeom prst="line">
              <a:avLst/>
            </a:prstGeom>
            <a:noFill/>
            <a:ln w="50800">
              <a:solidFill>
                <a:srgbClr val="FFCC00"/>
              </a:solidFill>
              <a:round/>
              <a:headEnd type="none" w="sm" len="sm"/>
              <a:tailEnd type="stealth" w="med" len="lg"/>
            </a:ln>
            <a:effectLst>
              <a:outerShdw dist="53882" dir="2700000" algn="ctr" rotWithShape="0">
                <a:srgbClr val="000000">
                  <a:alpha val="50000"/>
                </a:srgbClr>
              </a:outerShdw>
            </a:effectLst>
          </p:spPr>
          <p:txBody>
            <a:bodyPr/>
            <a:lstStyle/>
            <a:p>
              <a:endParaRPr lang="en-US"/>
            </a:p>
          </p:txBody>
        </p:sp>
      </p:grpSp>
      <p:grpSp>
        <p:nvGrpSpPr>
          <p:cNvPr id="13374" name="Group 62"/>
          <p:cNvGrpSpPr>
            <a:grpSpLocks/>
          </p:cNvGrpSpPr>
          <p:nvPr/>
        </p:nvGrpSpPr>
        <p:grpSpPr bwMode="auto">
          <a:xfrm>
            <a:off x="3981450" y="2838450"/>
            <a:ext cx="1716088" cy="3167063"/>
            <a:chOff x="2508" y="1788"/>
            <a:chExt cx="1081" cy="1995"/>
          </a:xfrm>
        </p:grpSpPr>
        <p:grpSp>
          <p:nvGrpSpPr>
            <p:cNvPr id="13371" name="Group 59"/>
            <p:cNvGrpSpPr>
              <a:grpSpLocks/>
            </p:cNvGrpSpPr>
            <p:nvPr/>
          </p:nvGrpSpPr>
          <p:grpSpPr bwMode="auto">
            <a:xfrm>
              <a:off x="2669" y="2599"/>
              <a:ext cx="680" cy="937"/>
              <a:chOff x="2669" y="2599"/>
              <a:chExt cx="680" cy="937"/>
            </a:xfrm>
          </p:grpSpPr>
          <p:sp>
            <p:nvSpPr>
              <p:cNvPr id="13359" name="Freeform 47"/>
              <p:cNvSpPr>
                <a:spLocks/>
              </p:cNvSpPr>
              <p:nvPr/>
            </p:nvSpPr>
            <p:spPr bwMode="auto">
              <a:xfrm>
                <a:off x="2970" y="2770"/>
                <a:ext cx="323" cy="766"/>
              </a:xfrm>
              <a:custGeom>
                <a:avLst/>
                <a:gdLst/>
                <a:ahLst/>
                <a:cxnLst>
                  <a:cxn ang="0">
                    <a:pos x="322" y="0"/>
                  </a:cxn>
                  <a:cxn ang="0">
                    <a:pos x="322" y="680"/>
                  </a:cxn>
                  <a:cxn ang="0">
                    <a:pos x="0" y="765"/>
                  </a:cxn>
                  <a:cxn ang="0">
                    <a:pos x="0" y="84"/>
                  </a:cxn>
                  <a:cxn ang="0">
                    <a:pos x="322" y="0"/>
                  </a:cxn>
                </a:cxnLst>
                <a:rect l="0" t="0" r="r" b="b"/>
                <a:pathLst>
                  <a:path w="323" h="766">
                    <a:moveTo>
                      <a:pt x="322" y="0"/>
                    </a:moveTo>
                    <a:lnTo>
                      <a:pt x="322" y="680"/>
                    </a:lnTo>
                    <a:lnTo>
                      <a:pt x="0" y="765"/>
                    </a:lnTo>
                    <a:lnTo>
                      <a:pt x="0" y="84"/>
                    </a:lnTo>
                    <a:lnTo>
                      <a:pt x="322" y="0"/>
                    </a:lnTo>
                  </a:path>
                </a:pathLst>
              </a:custGeom>
              <a:solidFill>
                <a:srgbClr val="FFFFCC"/>
              </a:solidFill>
              <a:ln w="9525" cap="rnd">
                <a:noFill/>
                <a:round/>
                <a:headEnd/>
                <a:tailEnd/>
              </a:ln>
              <a:effectLst/>
            </p:spPr>
            <p:txBody>
              <a:bodyPr/>
              <a:lstStyle/>
              <a:p>
                <a:endParaRPr lang="en-US"/>
              </a:p>
            </p:txBody>
          </p:sp>
          <p:sp>
            <p:nvSpPr>
              <p:cNvPr id="13360" name="Freeform 48"/>
              <p:cNvSpPr>
                <a:spLocks/>
              </p:cNvSpPr>
              <p:nvPr/>
            </p:nvSpPr>
            <p:spPr bwMode="auto">
              <a:xfrm>
                <a:off x="2669" y="2683"/>
                <a:ext cx="303" cy="853"/>
              </a:xfrm>
              <a:custGeom>
                <a:avLst/>
                <a:gdLst/>
                <a:ahLst/>
                <a:cxnLst>
                  <a:cxn ang="0">
                    <a:pos x="0" y="0"/>
                  </a:cxn>
                  <a:cxn ang="0">
                    <a:pos x="0" y="679"/>
                  </a:cxn>
                  <a:cxn ang="0">
                    <a:pos x="302" y="852"/>
                  </a:cxn>
                  <a:cxn ang="0">
                    <a:pos x="302" y="172"/>
                  </a:cxn>
                  <a:cxn ang="0">
                    <a:pos x="0" y="0"/>
                  </a:cxn>
                </a:cxnLst>
                <a:rect l="0" t="0" r="r" b="b"/>
                <a:pathLst>
                  <a:path w="303" h="853">
                    <a:moveTo>
                      <a:pt x="0" y="0"/>
                    </a:moveTo>
                    <a:lnTo>
                      <a:pt x="0" y="679"/>
                    </a:lnTo>
                    <a:lnTo>
                      <a:pt x="302" y="852"/>
                    </a:lnTo>
                    <a:lnTo>
                      <a:pt x="302" y="172"/>
                    </a:lnTo>
                    <a:lnTo>
                      <a:pt x="0" y="0"/>
                    </a:lnTo>
                  </a:path>
                </a:pathLst>
              </a:custGeom>
              <a:solidFill>
                <a:srgbClr val="FF9933"/>
              </a:solidFill>
              <a:ln w="9525" cap="rnd">
                <a:noFill/>
                <a:round/>
                <a:headEnd/>
                <a:tailEnd/>
              </a:ln>
              <a:effectLst/>
            </p:spPr>
            <p:txBody>
              <a:bodyPr/>
              <a:lstStyle/>
              <a:p>
                <a:endParaRPr lang="en-US"/>
              </a:p>
            </p:txBody>
          </p:sp>
          <p:sp>
            <p:nvSpPr>
              <p:cNvPr id="13361" name="Freeform 49"/>
              <p:cNvSpPr>
                <a:spLocks/>
              </p:cNvSpPr>
              <p:nvPr/>
            </p:nvSpPr>
            <p:spPr bwMode="auto">
              <a:xfrm>
                <a:off x="2669" y="2599"/>
                <a:ext cx="624" cy="259"/>
              </a:xfrm>
              <a:custGeom>
                <a:avLst/>
                <a:gdLst/>
                <a:ahLst/>
                <a:cxnLst>
                  <a:cxn ang="0">
                    <a:pos x="321" y="0"/>
                  </a:cxn>
                  <a:cxn ang="0">
                    <a:pos x="623" y="173"/>
                  </a:cxn>
                  <a:cxn ang="0">
                    <a:pos x="300" y="258"/>
                  </a:cxn>
                  <a:cxn ang="0">
                    <a:pos x="0" y="84"/>
                  </a:cxn>
                  <a:cxn ang="0">
                    <a:pos x="321" y="0"/>
                  </a:cxn>
                </a:cxnLst>
                <a:rect l="0" t="0" r="r" b="b"/>
                <a:pathLst>
                  <a:path w="624" h="259">
                    <a:moveTo>
                      <a:pt x="321" y="0"/>
                    </a:moveTo>
                    <a:lnTo>
                      <a:pt x="623" y="173"/>
                    </a:lnTo>
                    <a:lnTo>
                      <a:pt x="300" y="258"/>
                    </a:lnTo>
                    <a:lnTo>
                      <a:pt x="0" y="84"/>
                    </a:lnTo>
                    <a:lnTo>
                      <a:pt x="321" y="0"/>
                    </a:lnTo>
                  </a:path>
                </a:pathLst>
              </a:custGeom>
              <a:solidFill>
                <a:srgbClr val="FFCC99"/>
              </a:solidFill>
              <a:ln w="9525" cap="rnd">
                <a:noFill/>
                <a:round/>
                <a:headEnd/>
                <a:tailEnd/>
              </a:ln>
              <a:effectLst/>
            </p:spPr>
            <p:txBody>
              <a:bodyPr/>
              <a:lstStyle/>
              <a:p>
                <a:endParaRPr lang="en-US"/>
              </a:p>
            </p:txBody>
          </p:sp>
          <p:sp>
            <p:nvSpPr>
              <p:cNvPr id="13362" name="Freeform 50"/>
              <p:cNvSpPr>
                <a:spLocks/>
              </p:cNvSpPr>
              <p:nvPr/>
            </p:nvSpPr>
            <p:spPr bwMode="auto">
              <a:xfrm>
                <a:off x="2999" y="2814"/>
                <a:ext cx="262" cy="680"/>
              </a:xfrm>
              <a:custGeom>
                <a:avLst/>
                <a:gdLst/>
                <a:ahLst/>
                <a:cxnLst>
                  <a:cxn ang="0">
                    <a:pos x="261" y="0"/>
                  </a:cxn>
                  <a:cxn ang="0">
                    <a:pos x="0" y="71"/>
                  </a:cxn>
                  <a:cxn ang="0">
                    <a:pos x="0" y="679"/>
                  </a:cxn>
                  <a:cxn ang="0">
                    <a:pos x="261" y="609"/>
                  </a:cxn>
                  <a:cxn ang="0">
                    <a:pos x="261" y="0"/>
                  </a:cxn>
                </a:cxnLst>
                <a:rect l="0" t="0" r="r" b="b"/>
                <a:pathLst>
                  <a:path w="262" h="680">
                    <a:moveTo>
                      <a:pt x="261" y="0"/>
                    </a:moveTo>
                    <a:lnTo>
                      <a:pt x="0" y="71"/>
                    </a:lnTo>
                    <a:lnTo>
                      <a:pt x="0" y="679"/>
                    </a:lnTo>
                    <a:lnTo>
                      <a:pt x="261" y="609"/>
                    </a:lnTo>
                    <a:lnTo>
                      <a:pt x="261" y="0"/>
                    </a:lnTo>
                  </a:path>
                </a:pathLst>
              </a:custGeom>
              <a:solidFill>
                <a:schemeClr val="bg2"/>
              </a:solidFill>
              <a:ln w="9525" cap="rnd">
                <a:noFill/>
                <a:round/>
                <a:headEnd/>
                <a:tailEnd/>
              </a:ln>
              <a:effectLst/>
            </p:spPr>
            <p:txBody>
              <a:bodyPr/>
              <a:lstStyle/>
              <a:p>
                <a:endParaRPr lang="en-US"/>
              </a:p>
            </p:txBody>
          </p:sp>
          <p:sp>
            <p:nvSpPr>
              <p:cNvPr id="13363" name="Freeform 51"/>
              <p:cNvSpPr>
                <a:spLocks/>
              </p:cNvSpPr>
              <p:nvPr/>
            </p:nvSpPr>
            <p:spPr bwMode="auto">
              <a:xfrm>
                <a:off x="2998" y="3123"/>
                <a:ext cx="249" cy="357"/>
              </a:xfrm>
              <a:custGeom>
                <a:avLst/>
                <a:gdLst/>
                <a:ahLst/>
                <a:cxnLst>
                  <a:cxn ang="0">
                    <a:pos x="66" y="48"/>
                  </a:cxn>
                  <a:cxn ang="0">
                    <a:pos x="0" y="65"/>
                  </a:cxn>
                  <a:cxn ang="0">
                    <a:pos x="0" y="356"/>
                  </a:cxn>
                  <a:cxn ang="0">
                    <a:pos x="248" y="291"/>
                  </a:cxn>
                  <a:cxn ang="0">
                    <a:pos x="248" y="0"/>
                  </a:cxn>
                  <a:cxn ang="0">
                    <a:pos x="66" y="48"/>
                  </a:cxn>
                </a:cxnLst>
                <a:rect l="0" t="0" r="r" b="b"/>
                <a:pathLst>
                  <a:path w="249" h="357">
                    <a:moveTo>
                      <a:pt x="66" y="48"/>
                    </a:moveTo>
                    <a:lnTo>
                      <a:pt x="0" y="65"/>
                    </a:lnTo>
                    <a:lnTo>
                      <a:pt x="0" y="356"/>
                    </a:lnTo>
                    <a:lnTo>
                      <a:pt x="248" y="291"/>
                    </a:lnTo>
                    <a:lnTo>
                      <a:pt x="248" y="0"/>
                    </a:lnTo>
                    <a:lnTo>
                      <a:pt x="66" y="48"/>
                    </a:lnTo>
                  </a:path>
                </a:pathLst>
              </a:custGeom>
              <a:solidFill>
                <a:srgbClr val="FFFFCC"/>
              </a:solidFill>
              <a:ln w="9525" cap="rnd">
                <a:noFill/>
                <a:round/>
                <a:headEnd/>
                <a:tailEnd/>
              </a:ln>
              <a:effectLst/>
            </p:spPr>
            <p:txBody>
              <a:bodyPr/>
              <a:lstStyle/>
              <a:p>
                <a:endParaRPr lang="en-US"/>
              </a:p>
            </p:txBody>
          </p:sp>
          <p:sp>
            <p:nvSpPr>
              <p:cNvPr id="13364" name="Freeform 52"/>
              <p:cNvSpPr>
                <a:spLocks/>
              </p:cNvSpPr>
              <p:nvPr/>
            </p:nvSpPr>
            <p:spPr bwMode="auto">
              <a:xfrm>
                <a:off x="2999" y="2838"/>
                <a:ext cx="350" cy="349"/>
              </a:xfrm>
              <a:custGeom>
                <a:avLst/>
                <a:gdLst/>
                <a:ahLst/>
                <a:cxnLst>
                  <a:cxn ang="0">
                    <a:pos x="0" y="283"/>
                  </a:cxn>
                  <a:cxn ang="0">
                    <a:pos x="0" y="117"/>
                  </a:cxn>
                  <a:cxn ang="0">
                    <a:pos x="102" y="179"/>
                  </a:cxn>
                  <a:cxn ang="0">
                    <a:pos x="102" y="62"/>
                  </a:cxn>
                  <a:cxn ang="0">
                    <a:pos x="332" y="0"/>
                  </a:cxn>
                  <a:cxn ang="0">
                    <a:pos x="349" y="3"/>
                  </a:cxn>
                  <a:cxn ang="0">
                    <a:pos x="115" y="65"/>
                  </a:cxn>
                  <a:cxn ang="0">
                    <a:pos x="115" y="348"/>
                  </a:cxn>
                  <a:cxn ang="0">
                    <a:pos x="0" y="283"/>
                  </a:cxn>
                </a:cxnLst>
                <a:rect l="0" t="0" r="r" b="b"/>
                <a:pathLst>
                  <a:path w="350" h="349">
                    <a:moveTo>
                      <a:pt x="0" y="283"/>
                    </a:moveTo>
                    <a:lnTo>
                      <a:pt x="0" y="117"/>
                    </a:lnTo>
                    <a:lnTo>
                      <a:pt x="102" y="179"/>
                    </a:lnTo>
                    <a:lnTo>
                      <a:pt x="102" y="62"/>
                    </a:lnTo>
                    <a:lnTo>
                      <a:pt x="332" y="0"/>
                    </a:lnTo>
                    <a:lnTo>
                      <a:pt x="349" y="3"/>
                    </a:lnTo>
                    <a:lnTo>
                      <a:pt x="115" y="65"/>
                    </a:lnTo>
                    <a:lnTo>
                      <a:pt x="115" y="348"/>
                    </a:lnTo>
                    <a:lnTo>
                      <a:pt x="0" y="283"/>
                    </a:lnTo>
                  </a:path>
                </a:pathLst>
              </a:custGeom>
              <a:solidFill>
                <a:srgbClr val="B2B2B2"/>
              </a:solidFill>
              <a:ln w="9525" cap="rnd">
                <a:noFill/>
                <a:round/>
                <a:headEnd/>
                <a:tailEnd/>
              </a:ln>
              <a:effectLst/>
            </p:spPr>
            <p:txBody>
              <a:bodyPr/>
              <a:lstStyle/>
              <a:p>
                <a:endParaRPr lang="en-US"/>
              </a:p>
            </p:txBody>
          </p:sp>
          <p:sp>
            <p:nvSpPr>
              <p:cNvPr id="13365" name="Freeform 53"/>
              <p:cNvSpPr>
                <a:spLocks/>
              </p:cNvSpPr>
              <p:nvPr/>
            </p:nvSpPr>
            <p:spPr bwMode="auto">
              <a:xfrm>
                <a:off x="3000" y="2859"/>
                <a:ext cx="232" cy="161"/>
              </a:xfrm>
              <a:custGeom>
                <a:avLst/>
                <a:gdLst/>
                <a:ahLst/>
                <a:cxnLst>
                  <a:cxn ang="0">
                    <a:pos x="231" y="7"/>
                  </a:cxn>
                  <a:cxn ang="0">
                    <a:pos x="231" y="0"/>
                  </a:cxn>
                  <a:cxn ang="0">
                    <a:pos x="137" y="22"/>
                  </a:cxn>
                  <a:cxn ang="0">
                    <a:pos x="135" y="13"/>
                  </a:cxn>
                  <a:cxn ang="0">
                    <a:pos x="39" y="36"/>
                  </a:cxn>
                  <a:cxn ang="0">
                    <a:pos x="39" y="52"/>
                  </a:cxn>
                  <a:cxn ang="0">
                    <a:pos x="0" y="64"/>
                  </a:cxn>
                  <a:cxn ang="0">
                    <a:pos x="0" y="100"/>
                  </a:cxn>
                  <a:cxn ang="0">
                    <a:pos x="100" y="160"/>
                  </a:cxn>
                  <a:cxn ang="0">
                    <a:pos x="100" y="42"/>
                  </a:cxn>
                  <a:cxn ang="0">
                    <a:pos x="231" y="7"/>
                  </a:cxn>
                </a:cxnLst>
                <a:rect l="0" t="0" r="r" b="b"/>
                <a:pathLst>
                  <a:path w="232" h="161">
                    <a:moveTo>
                      <a:pt x="231" y="7"/>
                    </a:moveTo>
                    <a:lnTo>
                      <a:pt x="231" y="0"/>
                    </a:lnTo>
                    <a:lnTo>
                      <a:pt x="137" y="22"/>
                    </a:lnTo>
                    <a:lnTo>
                      <a:pt x="135" y="13"/>
                    </a:lnTo>
                    <a:lnTo>
                      <a:pt x="39" y="36"/>
                    </a:lnTo>
                    <a:lnTo>
                      <a:pt x="39" y="52"/>
                    </a:lnTo>
                    <a:lnTo>
                      <a:pt x="0" y="64"/>
                    </a:lnTo>
                    <a:lnTo>
                      <a:pt x="0" y="100"/>
                    </a:lnTo>
                    <a:lnTo>
                      <a:pt x="100" y="160"/>
                    </a:lnTo>
                    <a:lnTo>
                      <a:pt x="100" y="42"/>
                    </a:lnTo>
                    <a:lnTo>
                      <a:pt x="231" y="7"/>
                    </a:lnTo>
                  </a:path>
                </a:pathLst>
              </a:custGeom>
              <a:solidFill>
                <a:srgbClr val="DDDDDD"/>
              </a:solidFill>
              <a:ln w="9525" cap="rnd">
                <a:noFill/>
                <a:round/>
                <a:headEnd/>
                <a:tailEnd/>
              </a:ln>
              <a:effectLst/>
            </p:spPr>
            <p:txBody>
              <a:bodyPr/>
              <a:lstStyle/>
              <a:p>
                <a:endParaRPr lang="en-US"/>
              </a:p>
            </p:txBody>
          </p:sp>
          <p:sp>
            <p:nvSpPr>
              <p:cNvPr id="13366" name="Freeform 54"/>
              <p:cNvSpPr>
                <a:spLocks/>
              </p:cNvSpPr>
              <p:nvPr/>
            </p:nvSpPr>
            <p:spPr bwMode="auto">
              <a:xfrm>
                <a:off x="3114" y="2844"/>
                <a:ext cx="235" cy="343"/>
              </a:xfrm>
              <a:custGeom>
                <a:avLst/>
                <a:gdLst/>
                <a:ahLst/>
                <a:cxnLst>
                  <a:cxn ang="0">
                    <a:pos x="234" y="282"/>
                  </a:cxn>
                  <a:cxn ang="0">
                    <a:pos x="234" y="0"/>
                  </a:cxn>
                  <a:cxn ang="0">
                    <a:pos x="0" y="60"/>
                  </a:cxn>
                  <a:cxn ang="0">
                    <a:pos x="0" y="342"/>
                  </a:cxn>
                  <a:cxn ang="0">
                    <a:pos x="234" y="282"/>
                  </a:cxn>
                </a:cxnLst>
                <a:rect l="0" t="0" r="r" b="b"/>
                <a:pathLst>
                  <a:path w="235" h="343">
                    <a:moveTo>
                      <a:pt x="234" y="282"/>
                    </a:moveTo>
                    <a:lnTo>
                      <a:pt x="234" y="0"/>
                    </a:lnTo>
                    <a:lnTo>
                      <a:pt x="0" y="60"/>
                    </a:lnTo>
                    <a:lnTo>
                      <a:pt x="0" y="342"/>
                    </a:lnTo>
                    <a:lnTo>
                      <a:pt x="234" y="282"/>
                    </a:lnTo>
                  </a:path>
                </a:pathLst>
              </a:custGeom>
              <a:solidFill>
                <a:srgbClr val="FFFFCC"/>
              </a:solidFill>
              <a:ln w="9525" cap="rnd">
                <a:noFill/>
                <a:round/>
                <a:headEnd/>
                <a:tailEnd/>
              </a:ln>
              <a:effectLst/>
            </p:spPr>
            <p:txBody>
              <a:bodyPr/>
              <a:lstStyle/>
              <a:p>
                <a:endParaRPr lang="en-US"/>
              </a:p>
            </p:txBody>
          </p:sp>
          <p:sp>
            <p:nvSpPr>
              <p:cNvPr id="13367" name="Freeform 55"/>
              <p:cNvSpPr>
                <a:spLocks/>
              </p:cNvSpPr>
              <p:nvPr/>
            </p:nvSpPr>
            <p:spPr bwMode="auto">
              <a:xfrm>
                <a:off x="3082" y="3318"/>
                <a:ext cx="98" cy="98"/>
              </a:xfrm>
              <a:custGeom>
                <a:avLst/>
                <a:gdLst/>
                <a:ahLst/>
                <a:cxnLst>
                  <a:cxn ang="0">
                    <a:pos x="97" y="71"/>
                  </a:cxn>
                  <a:cxn ang="0">
                    <a:pos x="0" y="97"/>
                  </a:cxn>
                  <a:cxn ang="0">
                    <a:pos x="0" y="25"/>
                  </a:cxn>
                  <a:cxn ang="0">
                    <a:pos x="97" y="0"/>
                  </a:cxn>
                  <a:cxn ang="0">
                    <a:pos x="97" y="71"/>
                  </a:cxn>
                </a:cxnLst>
                <a:rect l="0" t="0" r="r" b="b"/>
                <a:pathLst>
                  <a:path w="98" h="98">
                    <a:moveTo>
                      <a:pt x="97" y="71"/>
                    </a:moveTo>
                    <a:lnTo>
                      <a:pt x="0" y="97"/>
                    </a:lnTo>
                    <a:lnTo>
                      <a:pt x="0" y="25"/>
                    </a:lnTo>
                    <a:lnTo>
                      <a:pt x="97" y="0"/>
                    </a:lnTo>
                    <a:lnTo>
                      <a:pt x="97" y="71"/>
                    </a:lnTo>
                  </a:path>
                </a:pathLst>
              </a:custGeom>
              <a:solidFill>
                <a:srgbClr val="B2B2B2"/>
              </a:solidFill>
              <a:ln w="9525" cap="rnd">
                <a:noFill/>
                <a:round/>
                <a:headEnd/>
                <a:tailEnd/>
              </a:ln>
              <a:effectLst/>
            </p:spPr>
            <p:txBody>
              <a:bodyPr/>
              <a:lstStyle/>
              <a:p>
                <a:endParaRPr lang="en-US"/>
              </a:p>
            </p:txBody>
          </p:sp>
          <p:sp>
            <p:nvSpPr>
              <p:cNvPr id="13368" name="Freeform 56"/>
              <p:cNvSpPr>
                <a:spLocks/>
              </p:cNvSpPr>
              <p:nvPr/>
            </p:nvSpPr>
            <p:spPr bwMode="auto">
              <a:xfrm>
                <a:off x="3080" y="3228"/>
                <a:ext cx="98" cy="45"/>
              </a:xfrm>
              <a:custGeom>
                <a:avLst/>
                <a:gdLst/>
                <a:ahLst/>
                <a:cxnLst>
                  <a:cxn ang="0">
                    <a:pos x="86" y="24"/>
                  </a:cxn>
                  <a:cxn ang="0">
                    <a:pos x="88" y="23"/>
                  </a:cxn>
                  <a:cxn ang="0">
                    <a:pos x="90" y="22"/>
                  </a:cxn>
                  <a:cxn ang="0">
                    <a:pos x="92" y="20"/>
                  </a:cxn>
                  <a:cxn ang="0">
                    <a:pos x="94" y="18"/>
                  </a:cxn>
                  <a:cxn ang="0">
                    <a:pos x="95" y="16"/>
                  </a:cxn>
                  <a:cxn ang="0">
                    <a:pos x="96" y="14"/>
                  </a:cxn>
                  <a:cxn ang="0">
                    <a:pos x="97" y="11"/>
                  </a:cxn>
                  <a:cxn ang="0">
                    <a:pos x="97" y="9"/>
                  </a:cxn>
                  <a:cxn ang="0">
                    <a:pos x="97" y="7"/>
                  </a:cxn>
                  <a:cxn ang="0">
                    <a:pos x="96" y="5"/>
                  </a:cxn>
                  <a:cxn ang="0">
                    <a:pos x="95" y="3"/>
                  </a:cxn>
                  <a:cxn ang="0">
                    <a:pos x="94" y="2"/>
                  </a:cxn>
                  <a:cxn ang="0">
                    <a:pos x="92" y="1"/>
                  </a:cxn>
                  <a:cxn ang="0">
                    <a:pos x="90" y="0"/>
                  </a:cxn>
                  <a:cxn ang="0">
                    <a:pos x="88" y="0"/>
                  </a:cxn>
                  <a:cxn ang="0">
                    <a:pos x="86" y="1"/>
                  </a:cxn>
                  <a:cxn ang="0">
                    <a:pos x="11" y="21"/>
                  </a:cxn>
                  <a:cxn ang="0">
                    <a:pos x="8" y="22"/>
                  </a:cxn>
                  <a:cxn ang="0">
                    <a:pos x="6" y="23"/>
                  </a:cxn>
                  <a:cxn ang="0">
                    <a:pos x="4" y="25"/>
                  </a:cxn>
                  <a:cxn ang="0">
                    <a:pos x="2" y="26"/>
                  </a:cxn>
                  <a:cxn ang="0">
                    <a:pos x="1" y="28"/>
                  </a:cxn>
                  <a:cxn ang="0">
                    <a:pos x="0" y="31"/>
                  </a:cxn>
                  <a:cxn ang="0">
                    <a:pos x="0" y="33"/>
                  </a:cxn>
                  <a:cxn ang="0">
                    <a:pos x="0" y="35"/>
                  </a:cxn>
                  <a:cxn ang="0">
                    <a:pos x="0" y="38"/>
                  </a:cxn>
                  <a:cxn ang="0">
                    <a:pos x="0" y="40"/>
                  </a:cxn>
                  <a:cxn ang="0">
                    <a:pos x="1" y="41"/>
                  </a:cxn>
                  <a:cxn ang="0">
                    <a:pos x="2" y="43"/>
                  </a:cxn>
                  <a:cxn ang="0">
                    <a:pos x="4" y="44"/>
                  </a:cxn>
                  <a:cxn ang="0">
                    <a:pos x="6" y="44"/>
                  </a:cxn>
                  <a:cxn ang="0">
                    <a:pos x="8" y="44"/>
                  </a:cxn>
                  <a:cxn ang="0">
                    <a:pos x="11" y="44"/>
                  </a:cxn>
                  <a:cxn ang="0">
                    <a:pos x="86" y="24"/>
                  </a:cxn>
                </a:cxnLst>
                <a:rect l="0" t="0" r="r" b="b"/>
                <a:pathLst>
                  <a:path w="98" h="45">
                    <a:moveTo>
                      <a:pt x="86" y="24"/>
                    </a:moveTo>
                    <a:lnTo>
                      <a:pt x="88" y="23"/>
                    </a:lnTo>
                    <a:lnTo>
                      <a:pt x="90" y="22"/>
                    </a:lnTo>
                    <a:lnTo>
                      <a:pt x="92" y="20"/>
                    </a:lnTo>
                    <a:lnTo>
                      <a:pt x="94" y="18"/>
                    </a:lnTo>
                    <a:lnTo>
                      <a:pt x="95" y="16"/>
                    </a:lnTo>
                    <a:lnTo>
                      <a:pt x="96" y="14"/>
                    </a:lnTo>
                    <a:lnTo>
                      <a:pt x="97" y="11"/>
                    </a:lnTo>
                    <a:lnTo>
                      <a:pt x="97" y="9"/>
                    </a:lnTo>
                    <a:lnTo>
                      <a:pt x="97" y="7"/>
                    </a:lnTo>
                    <a:lnTo>
                      <a:pt x="96" y="5"/>
                    </a:lnTo>
                    <a:lnTo>
                      <a:pt x="95" y="3"/>
                    </a:lnTo>
                    <a:lnTo>
                      <a:pt x="94" y="2"/>
                    </a:lnTo>
                    <a:lnTo>
                      <a:pt x="92" y="1"/>
                    </a:lnTo>
                    <a:lnTo>
                      <a:pt x="90" y="0"/>
                    </a:lnTo>
                    <a:lnTo>
                      <a:pt x="88" y="0"/>
                    </a:lnTo>
                    <a:lnTo>
                      <a:pt x="86" y="1"/>
                    </a:lnTo>
                    <a:lnTo>
                      <a:pt x="11" y="21"/>
                    </a:lnTo>
                    <a:lnTo>
                      <a:pt x="8" y="22"/>
                    </a:lnTo>
                    <a:lnTo>
                      <a:pt x="6" y="23"/>
                    </a:lnTo>
                    <a:lnTo>
                      <a:pt x="4" y="25"/>
                    </a:lnTo>
                    <a:lnTo>
                      <a:pt x="2" y="26"/>
                    </a:lnTo>
                    <a:lnTo>
                      <a:pt x="1" y="28"/>
                    </a:lnTo>
                    <a:lnTo>
                      <a:pt x="0" y="31"/>
                    </a:lnTo>
                    <a:lnTo>
                      <a:pt x="0" y="33"/>
                    </a:lnTo>
                    <a:lnTo>
                      <a:pt x="0" y="35"/>
                    </a:lnTo>
                    <a:lnTo>
                      <a:pt x="0" y="38"/>
                    </a:lnTo>
                    <a:lnTo>
                      <a:pt x="0" y="40"/>
                    </a:lnTo>
                    <a:lnTo>
                      <a:pt x="1" y="41"/>
                    </a:lnTo>
                    <a:lnTo>
                      <a:pt x="2" y="43"/>
                    </a:lnTo>
                    <a:lnTo>
                      <a:pt x="4" y="44"/>
                    </a:lnTo>
                    <a:lnTo>
                      <a:pt x="6" y="44"/>
                    </a:lnTo>
                    <a:lnTo>
                      <a:pt x="8" y="44"/>
                    </a:lnTo>
                    <a:lnTo>
                      <a:pt x="11" y="44"/>
                    </a:lnTo>
                    <a:lnTo>
                      <a:pt x="86" y="24"/>
                    </a:lnTo>
                  </a:path>
                </a:pathLst>
              </a:custGeom>
              <a:solidFill>
                <a:schemeClr val="bg2"/>
              </a:solidFill>
              <a:ln w="9525" cap="rnd">
                <a:noFill/>
                <a:round/>
                <a:headEnd/>
                <a:tailEnd/>
              </a:ln>
              <a:effectLst/>
            </p:spPr>
            <p:txBody>
              <a:bodyPr/>
              <a:lstStyle/>
              <a:p>
                <a:endParaRPr lang="en-US"/>
              </a:p>
            </p:txBody>
          </p:sp>
          <p:sp>
            <p:nvSpPr>
              <p:cNvPr id="13369" name="Freeform 57"/>
              <p:cNvSpPr>
                <a:spLocks/>
              </p:cNvSpPr>
              <p:nvPr/>
            </p:nvSpPr>
            <p:spPr bwMode="auto">
              <a:xfrm>
                <a:off x="3195" y="3022"/>
                <a:ext cx="96" cy="96"/>
              </a:xfrm>
              <a:custGeom>
                <a:avLst/>
                <a:gdLst/>
                <a:ahLst/>
                <a:cxnLst>
                  <a:cxn ang="0">
                    <a:pos x="95" y="69"/>
                  </a:cxn>
                  <a:cxn ang="0">
                    <a:pos x="0" y="95"/>
                  </a:cxn>
                  <a:cxn ang="0">
                    <a:pos x="0" y="25"/>
                  </a:cxn>
                  <a:cxn ang="0">
                    <a:pos x="95" y="0"/>
                  </a:cxn>
                  <a:cxn ang="0">
                    <a:pos x="95" y="69"/>
                  </a:cxn>
                </a:cxnLst>
                <a:rect l="0" t="0" r="r" b="b"/>
                <a:pathLst>
                  <a:path w="96" h="96">
                    <a:moveTo>
                      <a:pt x="95" y="69"/>
                    </a:moveTo>
                    <a:lnTo>
                      <a:pt x="0" y="95"/>
                    </a:lnTo>
                    <a:lnTo>
                      <a:pt x="0" y="25"/>
                    </a:lnTo>
                    <a:lnTo>
                      <a:pt x="95" y="0"/>
                    </a:lnTo>
                    <a:lnTo>
                      <a:pt x="95" y="69"/>
                    </a:lnTo>
                  </a:path>
                </a:pathLst>
              </a:custGeom>
              <a:solidFill>
                <a:srgbClr val="B2B2B2"/>
              </a:solidFill>
              <a:ln w="9525" cap="rnd">
                <a:noFill/>
                <a:round/>
                <a:headEnd/>
                <a:tailEnd/>
              </a:ln>
              <a:effectLst/>
            </p:spPr>
            <p:txBody>
              <a:bodyPr/>
              <a:lstStyle/>
              <a:p>
                <a:endParaRPr lang="en-US"/>
              </a:p>
            </p:txBody>
          </p:sp>
          <p:sp>
            <p:nvSpPr>
              <p:cNvPr id="13370" name="Freeform 58"/>
              <p:cNvSpPr>
                <a:spLocks/>
              </p:cNvSpPr>
              <p:nvPr/>
            </p:nvSpPr>
            <p:spPr bwMode="auto">
              <a:xfrm>
                <a:off x="3191" y="2931"/>
                <a:ext cx="98" cy="45"/>
              </a:xfrm>
              <a:custGeom>
                <a:avLst/>
                <a:gdLst/>
                <a:ahLst/>
                <a:cxnLst>
                  <a:cxn ang="0">
                    <a:pos x="86" y="23"/>
                  </a:cxn>
                  <a:cxn ang="0">
                    <a:pos x="88" y="23"/>
                  </a:cxn>
                  <a:cxn ang="0">
                    <a:pos x="90" y="21"/>
                  </a:cxn>
                  <a:cxn ang="0">
                    <a:pos x="92" y="20"/>
                  </a:cxn>
                  <a:cxn ang="0">
                    <a:pos x="94" y="18"/>
                  </a:cxn>
                  <a:cxn ang="0">
                    <a:pos x="95" y="16"/>
                  </a:cxn>
                  <a:cxn ang="0">
                    <a:pos x="96" y="14"/>
                  </a:cxn>
                  <a:cxn ang="0">
                    <a:pos x="97" y="11"/>
                  </a:cxn>
                  <a:cxn ang="0">
                    <a:pos x="97" y="9"/>
                  </a:cxn>
                  <a:cxn ang="0">
                    <a:pos x="97" y="7"/>
                  </a:cxn>
                  <a:cxn ang="0">
                    <a:pos x="96" y="5"/>
                  </a:cxn>
                  <a:cxn ang="0">
                    <a:pos x="95" y="3"/>
                  </a:cxn>
                  <a:cxn ang="0">
                    <a:pos x="94" y="2"/>
                  </a:cxn>
                  <a:cxn ang="0">
                    <a:pos x="92" y="1"/>
                  </a:cxn>
                  <a:cxn ang="0">
                    <a:pos x="90" y="0"/>
                  </a:cxn>
                  <a:cxn ang="0">
                    <a:pos x="88" y="0"/>
                  </a:cxn>
                  <a:cxn ang="0">
                    <a:pos x="86" y="0"/>
                  </a:cxn>
                  <a:cxn ang="0">
                    <a:pos x="11" y="20"/>
                  </a:cxn>
                  <a:cxn ang="0">
                    <a:pos x="8" y="21"/>
                  </a:cxn>
                  <a:cxn ang="0">
                    <a:pos x="6" y="23"/>
                  </a:cxn>
                  <a:cxn ang="0">
                    <a:pos x="4" y="24"/>
                  </a:cxn>
                  <a:cxn ang="0">
                    <a:pos x="2" y="26"/>
                  </a:cxn>
                  <a:cxn ang="0">
                    <a:pos x="1" y="28"/>
                  </a:cxn>
                  <a:cxn ang="0">
                    <a:pos x="0" y="30"/>
                  </a:cxn>
                  <a:cxn ang="0">
                    <a:pos x="0" y="33"/>
                  </a:cxn>
                  <a:cxn ang="0">
                    <a:pos x="0" y="35"/>
                  </a:cxn>
                  <a:cxn ang="0">
                    <a:pos x="0" y="38"/>
                  </a:cxn>
                  <a:cxn ang="0">
                    <a:pos x="0" y="39"/>
                  </a:cxn>
                  <a:cxn ang="0">
                    <a:pos x="1" y="41"/>
                  </a:cxn>
                  <a:cxn ang="0">
                    <a:pos x="2" y="43"/>
                  </a:cxn>
                  <a:cxn ang="0">
                    <a:pos x="4" y="43"/>
                  </a:cxn>
                  <a:cxn ang="0">
                    <a:pos x="6" y="44"/>
                  </a:cxn>
                  <a:cxn ang="0">
                    <a:pos x="8" y="44"/>
                  </a:cxn>
                  <a:cxn ang="0">
                    <a:pos x="11" y="44"/>
                  </a:cxn>
                  <a:cxn ang="0">
                    <a:pos x="86" y="23"/>
                  </a:cxn>
                </a:cxnLst>
                <a:rect l="0" t="0" r="r" b="b"/>
                <a:pathLst>
                  <a:path w="98" h="45">
                    <a:moveTo>
                      <a:pt x="86" y="23"/>
                    </a:moveTo>
                    <a:lnTo>
                      <a:pt x="88" y="23"/>
                    </a:lnTo>
                    <a:lnTo>
                      <a:pt x="90" y="21"/>
                    </a:lnTo>
                    <a:lnTo>
                      <a:pt x="92" y="20"/>
                    </a:lnTo>
                    <a:lnTo>
                      <a:pt x="94" y="18"/>
                    </a:lnTo>
                    <a:lnTo>
                      <a:pt x="95" y="16"/>
                    </a:lnTo>
                    <a:lnTo>
                      <a:pt x="96" y="14"/>
                    </a:lnTo>
                    <a:lnTo>
                      <a:pt x="97" y="11"/>
                    </a:lnTo>
                    <a:lnTo>
                      <a:pt x="97" y="9"/>
                    </a:lnTo>
                    <a:lnTo>
                      <a:pt x="97" y="7"/>
                    </a:lnTo>
                    <a:lnTo>
                      <a:pt x="96" y="5"/>
                    </a:lnTo>
                    <a:lnTo>
                      <a:pt x="95" y="3"/>
                    </a:lnTo>
                    <a:lnTo>
                      <a:pt x="94" y="2"/>
                    </a:lnTo>
                    <a:lnTo>
                      <a:pt x="92" y="1"/>
                    </a:lnTo>
                    <a:lnTo>
                      <a:pt x="90" y="0"/>
                    </a:lnTo>
                    <a:lnTo>
                      <a:pt x="88" y="0"/>
                    </a:lnTo>
                    <a:lnTo>
                      <a:pt x="86" y="0"/>
                    </a:lnTo>
                    <a:lnTo>
                      <a:pt x="11" y="20"/>
                    </a:lnTo>
                    <a:lnTo>
                      <a:pt x="8" y="21"/>
                    </a:lnTo>
                    <a:lnTo>
                      <a:pt x="6" y="23"/>
                    </a:lnTo>
                    <a:lnTo>
                      <a:pt x="4" y="24"/>
                    </a:lnTo>
                    <a:lnTo>
                      <a:pt x="2" y="26"/>
                    </a:lnTo>
                    <a:lnTo>
                      <a:pt x="1" y="28"/>
                    </a:lnTo>
                    <a:lnTo>
                      <a:pt x="0" y="30"/>
                    </a:lnTo>
                    <a:lnTo>
                      <a:pt x="0" y="33"/>
                    </a:lnTo>
                    <a:lnTo>
                      <a:pt x="0" y="35"/>
                    </a:lnTo>
                    <a:lnTo>
                      <a:pt x="0" y="38"/>
                    </a:lnTo>
                    <a:lnTo>
                      <a:pt x="0" y="39"/>
                    </a:lnTo>
                    <a:lnTo>
                      <a:pt x="1" y="41"/>
                    </a:lnTo>
                    <a:lnTo>
                      <a:pt x="2" y="43"/>
                    </a:lnTo>
                    <a:lnTo>
                      <a:pt x="4" y="43"/>
                    </a:lnTo>
                    <a:lnTo>
                      <a:pt x="6" y="44"/>
                    </a:lnTo>
                    <a:lnTo>
                      <a:pt x="8" y="44"/>
                    </a:lnTo>
                    <a:lnTo>
                      <a:pt x="11" y="44"/>
                    </a:lnTo>
                    <a:lnTo>
                      <a:pt x="86" y="23"/>
                    </a:lnTo>
                  </a:path>
                </a:pathLst>
              </a:custGeom>
              <a:solidFill>
                <a:schemeClr val="bg2"/>
              </a:solidFill>
              <a:ln w="9525" cap="rnd">
                <a:noFill/>
                <a:round/>
                <a:headEnd/>
                <a:tailEnd/>
              </a:ln>
              <a:effectLst/>
            </p:spPr>
            <p:txBody>
              <a:bodyPr/>
              <a:lstStyle/>
              <a:p>
                <a:endParaRPr lang="en-US"/>
              </a:p>
            </p:txBody>
          </p:sp>
        </p:grpSp>
        <p:sp>
          <p:nvSpPr>
            <p:cNvPr id="13372" name="Rectangle 60"/>
            <p:cNvSpPr>
              <a:spLocks noChangeArrowheads="1"/>
            </p:cNvSpPr>
            <p:nvPr/>
          </p:nvSpPr>
          <p:spPr bwMode="auto">
            <a:xfrm>
              <a:off x="2508" y="3558"/>
              <a:ext cx="1081" cy="225"/>
            </a:xfrm>
            <a:prstGeom prst="rect">
              <a:avLst/>
            </a:prstGeom>
            <a:noFill/>
            <a:ln w="9525">
              <a:noFill/>
              <a:miter lim="800000"/>
              <a:headEnd/>
              <a:tailEnd/>
            </a:ln>
            <a:effectLst/>
          </p:spPr>
          <p:txBody>
            <a:bodyPr lIns="82550" tIns="41275" rIns="82550" bIns="41275">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Filing cabinet</a:t>
              </a:r>
            </a:p>
          </p:txBody>
        </p:sp>
        <p:sp>
          <p:nvSpPr>
            <p:cNvPr id="13373" name="Line 61"/>
            <p:cNvSpPr>
              <a:spLocks noChangeShapeType="1"/>
            </p:cNvSpPr>
            <p:nvPr/>
          </p:nvSpPr>
          <p:spPr bwMode="auto">
            <a:xfrm>
              <a:off x="2844" y="1788"/>
              <a:ext cx="360" cy="896"/>
            </a:xfrm>
            <a:prstGeom prst="line">
              <a:avLst/>
            </a:prstGeom>
            <a:noFill/>
            <a:ln w="50800">
              <a:solidFill>
                <a:srgbClr val="FFCC00"/>
              </a:solidFill>
              <a:round/>
              <a:headEnd type="none" w="sm" len="sm"/>
              <a:tailEnd type="stealth" w="med" len="lg"/>
            </a:ln>
            <a:effectLst>
              <a:outerShdw dist="53882" dir="2700000" algn="ctr" rotWithShape="0">
                <a:srgbClr val="000000">
                  <a:alpha val="50000"/>
                </a:srgbClr>
              </a:outerShdw>
            </a:effectLst>
          </p:spPr>
          <p:txBody>
            <a:bodyPr/>
            <a:lstStyle/>
            <a:p>
              <a:endParaRPr lang="en-US"/>
            </a:p>
          </p:txBody>
        </p:sp>
      </p:grpSp>
      <p:grpSp>
        <p:nvGrpSpPr>
          <p:cNvPr id="13415" name="Group 103"/>
          <p:cNvGrpSpPr>
            <a:grpSpLocks/>
          </p:cNvGrpSpPr>
          <p:nvPr/>
        </p:nvGrpSpPr>
        <p:grpSpPr bwMode="auto">
          <a:xfrm>
            <a:off x="5810250" y="2724150"/>
            <a:ext cx="2566988" cy="2709863"/>
            <a:chOff x="3660" y="1716"/>
            <a:chExt cx="1617" cy="1707"/>
          </a:xfrm>
        </p:grpSpPr>
        <p:grpSp>
          <p:nvGrpSpPr>
            <p:cNvPr id="13412" name="Group 100"/>
            <p:cNvGrpSpPr>
              <a:grpSpLocks/>
            </p:cNvGrpSpPr>
            <p:nvPr/>
          </p:nvGrpSpPr>
          <p:grpSpPr bwMode="auto">
            <a:xfrm>
              <a:off x="4361" y="2178"/>
              <a:ext cx="881" cy="966"/>
              <a:chOff x="4361" y="2178"/>
              <a:chExt cx="881" cy="966"/>
            </a:xfrm>
          </p:grpSpPr>
          <p:grpSp>
            <p:nvGrpSpPr>
              <p:cNvPr id="13378" name="Group 66"/>
              <p:cNvGrpSpPr>
                <a:grpSpLocks/>
              </p:cNvGrpSpPr>
              <p:nvPr/>
            </p:nvGrpSpPr>
            <p:grpSpPr bwMode="auto">
              <a:xfrm>
                <a:off x="4361" y="2178"/>
                <a:ext cx="824" cy="784"/>
                <a:chOff x="4361" y="2178"/>
                <a:chExt cx="824" cy="784"/>
              </a:xfrm>
            </p:grpSpPr>
            <p:sp>
              <p:nvSpPr>
                <p:cNvPr id="13375" name="Oval 63"/>
                <p:cNvSpPr>
                  <a:spLocks noChangeArrowheads="1"/>
                </p:cNvSpPr>
                <p:nvPr/>
              </p:nvSpPr>
              <p:spPr bwMode="auto">
                <a:xfrm>
                  <a:off x="4361" y="2730"/>
                  <a:ext cx="824" cy="232"/>
                </a:xfrm>
                <a:prstGeom prst="ellipse">
                  <a:avLst/>
                </a:prstGeom>
                <a:gradFill rotWithShape="0">
                  <a:gsLst>
                    <a:gs pos="0">
                      <a:srgbClr val="EAEAEA">
                        <a:gamma/>
                        <a:shade val="89804"/>
                        <a:invGamma/>
                      </a:srgbClr>
                    </a:gs>
                    <a:gs pos="50000">
                      <a:srgbClr val="EAEAEA"/>
                    </a:gs>
                    <a:gs pos="100000">
                      <a:srgbClr val="EAEAEA">
                        <a:gamma/>
                        <a:shade val="89804"/>
                        <a:invGamma/>
                      </a:srgbClr>
                    </a:gs>
                  </a:gsLst>
                  <a:lin ang="0" scaled="1"/>
                </a:gradFill>
                <a:ln w="9525">
                  <a:noFill/>
                  <a:round/>
                  <a:headEnd/>
                  <a:tailEnd/>
                </a:ln>
                <a:effectLst/>
              </p:spPr>
              <p:txBody>
                <a:bodyPr wrap="none" anchor="ctr"/>
                <a:lstStyle/>
                <a:p>
                  <a:endParaRPr lang="en-US"/>
                </a:p>
              </p:txBody>
            </p:sp>
            <p:sp>
              <p:nvSpPr>
                <p:cNvPr id="13376" name="Rectangle 64"/>
                <p:cNvSpPr>
                  <a:spLocks noChangeArrowheads="1"/>
                </p:cNvSpPr>
                <p:nvPr/>
              </p:nvSpPr>
              <p:spPr bwMode="auto">
                <a:xfrm>
                  <a:off x="4361" y="2290"/>
                  <a:ext cx="824" cy="576"/>
                </a:xfrm>
                <a:prstGeom prst="rect">
                  <a:avLst/>
                </a:prstGeom>
                <a:gradFill rotWithShape="0">
                  <a:gsLst>
                    <a:gs pos="0">
                      <a:srgbClr val="EAEAEA">
                        <a:gamma/>
                        <a:shade val="89804"/>
                        <a:invGamma/>
                      </a:srgbClr>
                    </a:gs>
                    <a:gs pos="50000">
                      <a:srgbClr val="EAEAEA"/>
                    </a:gs>
                    <a:gs pos="100000">
                      <a:srgbClr val="EAEAEA">
                        <a:gamma/>
                        <a:shade val="89804"/>
                        <a:invGamma/>
                      </a:srgbClr>
                    </a:gs>
                  </a:gsLst>
                  <a:lin ang="0" scaled="1"/>
                </a:gradFill>
                <a:ln w="9525">
                  <a:noFill/>
                  <a:miter lim="800000"/>
                  <a:headEnd/>
                  <a:tailEnd/>
                </a:ln>
                <a:effectLst/>
              </p:spPr>
              <p:txBody>
                <a:bodyPr wrap="none" anchor="ctr"/>
                <a:lstStyle/>
                <a:p>
                  <a:endParaRPr lang="en-US"/>
                </a:p>
              </p:txBody>
            </p:sp>
            <p:sp>
              <p:nvSpPr>
                <p:cNvPr id="13377" name="Oval 65"/>
                <p:cNvSpPr>
                  <a:spLocks noChangeArrowheads="1"/>
                </p:cNvSpPr>
                <p:nvPr/>
              </p:nvSpPr>
              <p:spPr bwMode="auto">
                <a:xfrm>
                  <a:off x="4361" y="2178"/>
                  <a:ext cx="824" cy="232"/>
                </a:xfrm>
                <a:prstGeom prst="ellipse">
                  <a:avLst/>
                </a:prstGeom>
                <a:gradFill rotWithShape="0">
                  <a:gsLst>
                    <a:gs pos="0">
                      <a:srgbClr val="DDDDDD">
                        <a:gamma/>
                        <a:shade val="89804"/>
                        <a:invGamma/>
                      </a:srgbClr>
                    </a:gs>
                    <a:gs pos="100000">
                      <a:srgbClr val="DDDDDD"/>
                    </a:gs>
                  </a:gsLst>
                  <a:lin ang="5400000" scaled="1"/>
                </a:gradFill>
                <a:ln w="9525">
                  <a:noFill/>
                  <a:round/>
                  <a:headEnd/>
                  <a:tailEnd/>
                </a:ln>
                <a:effectLst/>
              </p:spPr>
              <p:txBody>
                <a:bodyPr wrap="none" anchor="ctr"/>
                <a:lstStyle/>
                <a:p>
                  <a:endParaRPr lang="en-US"/>
                </a:p>
              </p:txBody>
            </p:sp>
          </p:grpSp>
          <p:grpSp>
            <p:nvGrpSpPr>
              <p:cNvPr id="13411" name="Group 99"/>
              <p:cNvGrpSpPr>
                <a:grpSpLocks/>
              </p:cNvGrpSpPr>
              <p:nvPr/>
            </p:nvGrpSpPr>
            <p:grpSpPr bwMode="auto">
              <a:xfrm>
                <a:off x="4685" y="2406"/>
                <a:ext cx="557" cy="738"/>
                <a:chOff x="4685" y="2406"/>
                <a:chExt cx="557" cy="738"/>
              </a:xfrm>
            </p:grpSpPr>
            <p:sp>
              <p:nvSpPr>
                <p:cNvPr id="13379" name="Freeform 67"/>
                <p:cNvSpPr>
                  <a:spLocks/>
                </p:cNvSpPr>
                <p:nvPr/>
              </p:nvSpPr>
              <p:spPr bwMode="auto">
                <a:xfrm>
                  <a:off x="4685" y="2406"/>
                  <a:ext cx="557" cy="738"/>
                </a:xfrm>
                <a:custGeom>
                  <a:avLst/>
                  <a:gdLst/>
                  <a:ahLst/>
                  <a:cxnLst>
                    <a:cxn ang="0">
                      <a:pos x="556" y="587"/>
                    </a:cxn>
                    <a:cxn ang="0">
                      <a:pos x="0" y="737"/>
                    </a:cxn>
                    <a:cxn ang="0">
                      <a:pos x="0" y="149"/>
                    </a:cxn>
                    <a:cxn ang="0">
                      <a:pos x="556" y="0"/>
                    </a:cxn>
                    <a:cxn ang="0">
                      <a:pos x="556" y="587"/>
                    </a:cxn>
                  </a:cxnLst>
                  <a:rect l="0" t="0" r="r" b="b"/>
                  <a:pathLst>
                    <a:path w="557" h="738">
                      <a:moveTo>
                        <a:pt x="556" y="587"/>
                      </a:moveTo>
                      <a:lnTo>
                        <a:pt x="0" y="737"/>
                      </a:lnTo>
                      <a:lnTo>
                        <a:pt x="0" y="149"/>
                      </a:lnTo>
                      <a:lnTo>
                        <a:pt x="556" y="0"/>
                      </a:lnTo>
                      <a:lnTo>
                        <a:pt x="556" y="587"/>
                      </a:lnTo>
                    </a:path>
                  </a:pathLst>
                </a:custGeom>
                <a:solidFill>
                  <a:srgbClr val="B2B2B2"/>
                </a:solidFill>
                <a:ln w="9525" cap="rnd">
                  <a:noFill/>
                  <a:round/>
                  <a:headEnd/>
                  <a:tailEnd/>
                </a:ln>
                <a:effectLst/>
              </p:spPr>
              <p:txBody>
                <a:bodyPr/>
                <a:lstStyle/>
                <a:p>
                  <a:endParaRPr lang="en-US"/>
                </a:p>
              </p:txBody>
            </p:sp>
            <p:sp>
              <p:nvSpPr>
                <p:cNvPr id="13380" name="Freeform 68"/>
                <p:cNvSpPr>
                  <a:spLocks/>
                </p:cNvSpPr>
                <p:nvPr/>
              </p:nvSpPr>
              <p:spPr bwMode="auto">
                <a:xfrm>
                  <a:off x="4708" y="2438"/>
                  <a:ext cx="510" cy="677"/>
                </a:xfrm>
                <a:custGeom>
                  <a:avLst/>
                  <a:gdLst/>
                  <a:ahLst/>
                  <a:cxnLst>
                    <a:cxn ang="0">
                      <a:pos x="509" y="539"/>
                    </a:cxn>
                    <a:cxn ang="0">
                      <a:pos x="0" y="676"/>
                    </a:cxn>
                    <a:cxn ang="0">
                      <a:pos x="0" y="136"/>
                    </a:cxn>
                    <a:cxn ang="0">
                      <a:pos x="509" y="0"/>
                    </a:cxn>
                    <a:cxn ang="0">
                      <a:pos x="509" y="539"/>
                    </a:cxn>
                  </a:cxnLst>
                  <a:rect l="0" t="0" r="r" b="b"/>
                  <a:pathLst>
                    <a:path w="510" h="677">
                      <a:moveTo>
                        <a:pt x="509" y="539"/>
                      </a:moveTo>
                      <a:lnTo>
                        <a:pt x="0" y="676"/>
                      </a:lnTo>
                      <a:lnTo>
                        <a:pt x="0" y="136"/>
                      </a:lnTo>
                      <a:lnTo>
                        <a:pt x="509" y="0"/>
                      </a:lnTo>
                      <a:lnTo>
                        <a:pt x="509" y="539"/>
                      </a:lnTo>
                    </a:path>
                  </a:pathLst>
                </a:custGeom>
                <a:solidFill>
                  <a:srgbClr val="FFFFCC"/>
                </a:solidFill>
                <a:ln w="9525" cap="rnd">
                  <a:noFill/>
                  <a:round/>
                  <a:headEnd/>
                  <a:tailEnd/>
                </a:ln>
                <a:effectLst/>
              </p:spPr>
              <p:txBody>
                <a:bodyPr/>
                <a:lstStyle/>
                <a:p>
                  <a:endParaRPr lang="en-US"/>
                </a:p>
              </p:txBody>
            </p:sp>
            <p:sp>
              <p:nvSpPr>
                <p:cNvPr id="13381" name="Freeform 69"/>
                <p:cNvSpPr>
                  <a:spLocks/>
                </p:cNvSpPr>
                <p:nvPr/>
              </p:nvSpPr>
              <p:spPr bwMode="auto">
                <a:xfrm>
                  <a:off x="4731" y="2570"/>
                  <a:ext cx="69" cy="81"/>
                </a:xfrm>
                <a:custGeom>
                  <a:avLst/>
                  <a:gdLst/>
                  <a:ahLst/>
                  <a:cxnLst>
                    <a:cxn ang="0">
                      <a:pos x="68" y="62"/>
                    </a:cxn>
                    <a:cxn ang="0">
                      <a:pos x="68" y="0"/>
                    </a:cxn>
                    <a:cxn ang="0">
                      <a:pos x="0" y="18"/>
                    </a:cxn>
                    <a:cxn ang="0">
                      <a:pos x="0" y="80"/>
                    </a:cxn>
                    <a:cxn ang="0">
                      <a:pos x="68" y="62"/>
                    </a:cxn>
                  </a:cxnLst>
                  <a:rect l="0" t="0" r="r" b="b"/>
                  <a:pathLst>
                    <a:path w="69" h="81">
                      <a:moveTo>
                        <a:pt x="68" y="62"/>
                      </a:moveTo>
                      <a:lnTo>
                        <a:pt x="68" y="0"/>
                      </a:lnTo>
                      <a:lnTo>
                        <a:pt x="0" y="18"/>
                      </a:lnTo>
                      <a:lnTo>
                        <a:pt x="0" y="80"/>
                      </a:lnTo>
                      <a:lnTo>
                        <a:pt x="68" y="62"/>
                      </a:lnTo>
                    </a:path>
                  </a:pathLst>
                </a:custGeom>
                <a:solidFill>
                  <a:srgbClr val="99CCFF"/>
                </a:solidFill>
                <a:ln w="9525" cap="rnd">
                  <a:noFill/>
                  <a:round/>
                  <a:headEnd/>
                  <a:tailEnd/>
                </a:ln>
                <a:effectLst/>
              </p:spPr>
              <p:txBody>
                <a:bodyPr/>
                <a:lstStyle/>
                <a:p>
                  <a:endParaRPr lang="en-US"/>
                </a:p>
              </p:txBody>
            </p:sp>
            <p:sp>
              <p:nvSpPr>
                <p:cNvPr id="13382" name="Freeform 70"/>
                <p:cNvSpPr>
                  <a:spLocks/>
                </p:cNvSpPr>
                <p:nvPr/>
              </p:nvSpPr>
              <p:spPr bwMode="auto">
                <a:xfrm>
                  <a:off x="4829" y="2545"/>
                  <a:ext cx="69" cy="80"/>
                </a:xfrm>
                <a:custGeom>
                  <a:avLst/>
                  <a:gdLst/>
                  <a:ahLst/>
                  <a:cxnLst>
                    <a:cxn ang="0">
                      <a:pos x="68" y="61"/>
                    </a:cxn>
                    <a:cxn ang="0">
                      <a:pos x="68" y="0"/>
                    </a:cxn>
                    <a:cxn ang="0">
                      <a:pos x="0" y="17"/>
                    </a:cxn>
                    <a:cxn ang="0">
                      <a:pos x="0" y="79"/>
                    </a:cxn>
                    <a:cxn ang="0">
                      <a:pos x="68" y="61"/>
                    </a:cxn>
                  </a:cxnLst>
                  <a:rect l="0" t="0" r="r" b="b"/>
                  <a:pathLst>
                    <a:path w="69" h="80">
                      <a:moveTo>
                        <a:pt x="68" y="61"/>
                      </a:moveTo>
                      <a:lnTo>
                        <a:pt x="68" y="0"/>
                      </a:lnTo>
                      <a:lnTo>
                        <a:pt x="0" y="17"/>
                      </a:lnTo>
                      <a:lnTo>
                        <a:pt x="0" y="79"/>
                      </a:lnTo>
                      <a:lnTo>
                        <a:pt x="68" y="61"/>
                      </a:lnTo>
                    </a:path>
                  </a:pathLst>
                </a:custGeom>
                <a:solidFill>
                  <a:srgbClr val="99CCFF"/>
                </a:solidFill>
                <a:ln w="9525" cap="rnd">
                  <a:noFill/>
                  <a:round/>
                  <a:headEnd/>
                  <a:tailEnd/>
                </a:ln>
                <a:effectLst/>
              </p:spPr>
              <p:txBody>
                <a:bodyPr/>
                <a:lstStyle/>
                <a:p>
                  <a:endParaRPr lang="en-US"/>
                </a:p>
              </p:txBody>
            </p:sp>
            <p:sp>
              <p:nvSpPr>
                <p:cNvPr id="13383" name="Freeform 71"/>
                <p:cNvSpPr>
                  <a:spLocks/>
                </p:cNvSpPr>
                <p:nvPr/>
              </p:nvSpPr>
              <p:spPr bwMode="auto">
                <a:xfrm>
                  <a:off x="4927" y="2518"/>
                  <a:ext cx="67" cy="83"/>
                </a:xfrm>
                <a:custGeom>
                  <a:avLst/>
                  <a:gdLst/>
                  <a:ahLst/>
                  <a:cxnLst>
                    <a:cxn ang="0">
                      <a:pos x="66" y="63"/>
                    </a:cxn>
                    <a:cxn ang="0">
                      <a:pos x="66" y="0"/>
                    </a:cxn>
                    <a:cxn ang="0">
                      <a:pos x="0" y="18"/>
                    </a:cxn>
                    <a:cxn ang="0">
                      <a:pos x="0" y="82"/>
                    </a:cxn>
                    <a:cxn ang="0">
                      <a:pos x="66" y="63"/>
                    </a:cxn>
                  </a:cxnLst>
                  <a:rect l="0" t="0" r="r" b="b"/>
                  <a:pathLst>
                    <a:path w="67" h="83">
                      <a:moveTo>
                        <a:pt x="66" y="63"/>
                      </a:moveTo>
                      <a:lnTo>
                        <a:pt x="66" y="0"/>
                      </a:lnTo>
                      <a:lnTo>
                        <a:pt x="0" y="18"/>
                      </a:lnTo>
                      <a:lnTo>
                        <a:pt x="0" y="82"/>
                      </a:lnTo>
                      <a:lnTo>
                        <a:pt x="66" y="63"/>
                      </a:lnTo>
                    </a:path>
                  </a:pathLst>
                </a:custGeom>
                <a:solidFill>
                  <a:srgbClr val="99CCFF"/>
                </a:solidFill>
                <a:ln w="9525" cap="rnd">
                  <a:noFill/>
                  <a:round/>
                  <a:headEnd/>
                  <a:tailEnd/>
                </a:ln>
                <a:effectLst/>
              </p:spPr>
              <p:txBody>
                <a:bodyPr/>
                <a:lstStyle/>
                <a:p>
                  <a:endParaRPr lang="en-US"/>
                </a:p>
              </p:txBody>
            </p:sp>
            <p:sp>
              <p:nvSpPr>
                <p:cNvPr id="13384" name="Freeform 72"/>
                <p:cNvSpPr>
                  <a:spLocks/>
                </p:cNvSpPr>
                <p:nvPr/>
              </p:nvSpPr>
              <p:spPr bwMode="auto">
                <a:xfrm>
                  <a:off x="5024" y="2492"/>
                  <a:ext cx="68" cy="81"/>
                </a:xfrm>
                <a:custGeom>
                  <a:avLst/>
                  <a:gdLst/>
                  <a:ahLst/>
                  <a:cxnLst>
                    <a:cxn ang="0">
                      <a:pos x="67" y="61"/>
                    </a:cxn>
                    <a:cxn ang="0">
                      <a:pos x="67" y="0"/>
                    </a:cxn>
                    <a:cxn ang="0">
                      <a:pos x="0" y="18"/>
                    </a:cxn>
                    <a:cxn ang="0">
                      <a:pos x="0" y="80"/>
                    </a:cxn>
                    <a:cxn ang="0">
                      <a:pos x="67" y="61"/>
                    </a:cxn>
                  </a:cxnLst>
                  <a:rect l="0" t="0" r="r" b="b"/>
                  <a:pathLst>
                    <a:path w="68" h="81">
                      <a:moveTo>
                        <a:pt x="67" y="61"/>
                      </a:moveTo>
                      <a:lnTo>
                        <a:pt x="67" y="0"/>
                      </a:lnTo>
                      <a:lnTo>
                        <a:pt x="0" y="18"/>
                      </a:lnTo>
                      <a:lnTo>
                        <a:pt x="0" y="80"/>
                      </a:lnTo>
                      <a:lnTo>
                        <a:pt x="67" y="61"/>
                      </a:lnTo>
                    </a:path>
                  </a:pathLst>
                </a:custGeom>
                <a:solidFill>
                  <a:srgbClr val="99CCFF"/>
                </a:solidFill>
                <a:ln w="9525" cap="rnd">
                  <a:noFill/>
                  <a:round/>
                  <a:headEnd/>
                  <a:tailEnd/>
                </a:ln>
                <a:effectLst/>
              </p:spPr>
              <p:txBody>
                <a:bodyPr/>
                <a:lstStyle/>
                <a:p>
                  <a:endParaRPr lang="en-US"/>
                </a:p>
              </p:txBody>
            </p:sp>
            <p:sp>
              <p:nvSpPr>
                <p:cNvPr id="13385" name="Freeform 73"/>
                <p:cNvSpPr>
                  <a:spLocks/>
                </p:cNvSpPr>
                <p:nvPr/>
              </p:nvSpPr>
              <p:spPr bwMode="auto">
                <a:xfrm>
                  <a:off x="5120" y="2468"/>
                  <a:ext cx="68" cy="79"/>
                </a:xfrm>
                <a:custGeom>
                  <a:avLst/>
                  <a:gdLst/>
                  <a:ahLst/>
                  <a:cxnLst>
                    <a:cxn ang="0">
                      <a:pos x="67" y="60"/>
                    </a:cxn>
                    <a:cxn ang="0">
                      <a:pos x="67" y="0"/>
                    </a:cxn>
                    <a:cxn ang="0">
                      <a:pos x="0" y="17"/>
                    </a:cxn>
                    <a:cxn ang="0">
                      <a:pos x="0" y="78"/>
                    </a:cxn>
                    <a:cxn ang="0">
                      <a:pos x="67" y="60"/>
                    </a:cxn>
                  </a:cxnLst>
                  <a:rect l="0" t="0" r="r" b="b"/>
                  <a:pathLst>
                    <a:path w="68" h="79">
                      <a:moveTo>
                        <a:pt x="67" y="60"/>
                      </a:moveTo>
                      <a:lnTo>
                        <a:pt x="67" y="0"/>
                      </a:lnTo>
                      <a:lnTo>
                        <a:pt x="0" y="17"/>
                      </a:lnTo>
                      <a:lnTo>
                        <a:pt x="0" y="78"/>
                      </a:lnTo>
                      <a:lnTo>
                        <a:pt x="67" y="60"/>
                      </a:lnTo>
                    </a:path>
                  </a:pathLst>
                </a:custGeom>
                <a:solidFill>
                  <a:srgbClr val="99CCFF"/>
                </a:solidFill>
                <a:ln w="9525" cap="rnd">
                  <a:noFill/>
                  <a:round/>
                  <a:headEnd/>
                  <a:tailEnd/>
                </a:ln>
                <a:effectLst/>
              </p:spPr>
              <p:txBody>
                <a:bodyPr/>
                <a:lstStyle/>
                <a:p>
                  <a:endParaRPr lang="en-US"/>
                </a:p>
              </p:txBody>
            </p:sp>
            <p:sp>
              <p:nvSpPr>
                <p:cNvPr id="13386" name="Freeform 74"/>
                <p:cNvSpPr>
                  <a:spLocks/>
                </p:cNvSpPr>
                <p:nvPr/>
              </p:nvSpPr>
              <p:spPr bwMode="auto">
                <a:xfrm>
                  <a:off x="4731" y="2656"/>
                  <a:ext cx="69" cy="82"/>
                </a:xfrm>
                <a:custGeom>
                  <a:avLst/>
                  <a:gdLst/>
                  <a:ahLst/>
                  <a:cxnLst>
                    <a:cxn ang="0">
                      <a:pos x="68" y="61"/>
                    </a:cxn>
                    <a:cxn ang="0">
                      <a:pos x="68" y="0"/>
                    </a:cxn>
                    <a:cxn ang="0">
                      <a:pos x="0" y="18"/>
                    </a:cxn>
                    <a:cxn ang="0">
                      <a:pos x="0" y="81"/>
                    </a:cxn>
                    <a:cxn ang="0">
                      <a:pos x="68" y="61"/>
                    </a:cxn>
                  </a:cxnLst>
                  <a:rect l="0" t="0" r="r" b="b"/>
                  <a:pathLst>
                    <a:path w="69" h="82">
                      <a:moveTo>
                        <a:pt x="68" y="61"/>
                      </a:moveTo>
                      <a:lnTo>
                        <a:pt x="68" y="0"/>
                      </a:lnTo>
                      <a:lnTo>
                        <a:pt x="0" y="18"/>
                      </a:lnTo>
                      <a:lnTo>
                        <a:pt x="0" y="81"/>
                      </a:lnTo>
                      <a:lnTo>
                        <a:pt x="68" y="61"/>
                      </a:lnTo>
                    </a:path>
                  </a:pathLst>
                </a:custGeom>
                <a:solidFill>
                  <a:srgbClr val="99CCFF"/>
                </a:solidFill>
                <a:ln w="9525" cap="rnd">
                  <a:noFill/>
                  <a:round/>
                  <a:headEnd/>
                  <a:tailEnd/>
                </a:ln>
                <a:effectLst/>
              </p:spPr>
              <p:txBody>
                <a:bodyPr/>
                <a:lstStyle/>
                <a:p>
                  <a:endParaRPr lang="en-US"/>
                </a:p>
              </p:txBody>
            </p:sp>
            <p:sp>
              <p:nvSpPr>
                <p:cNvPr id="13387" name="Freeform 75"/>
                <p:cNvSpPr>
                  <a:spLocks/>
                </p:cNvSpPr>
                <p:nvPr/>
              </p:nvSpPr>
              <p:spPr bwMode="auto">
                <a:xfrm>
                  <a:off x="4829" y="2629"/>
                  <a:ext cx="69" cy="82"/>
                </a:xfrm>
                <a:custGeom>
                  <a:avLst/>
                  <a:gdLst/>
                  <a:ahLst/>
                  <a:cxnLst>
                    <a:cxn ang="0">
                      <a:pos x="68" y="62"/>
                    </a:cxn>
                    <a:cxn ang="0">
                      <a:pos x="68" y="0"/>
                    </a:cxn>
                    <a:cxn ang="0">
                      <a:pos x="0" y="18"/>
                    </a:cxn>
                    <a:cxn ang="0">
                      <a:pos x="0" y="81"/>
                    </a:cxn>
                    <a:cxn ang="0">
                      <a:pos x="68" y="62"/>
                    </a:cxn>
                  </a:cxnLst>
                  <a:rect l="0" t="0" r="r" b="b"/>
                  <a:pathLst>
                    <a:path w="69" h="82">
                      <a:moveTo>
                        <a:pt x="68" y="62"/>
                      </a:moveTo>
                      <a:lnTo>
                        <a:pt x="68" y="0"/>
                      </a:lnTo>
                      <a:lnTo>
                        <a:pt x="0" y="18"/>
                      </a:lnTo>
                      <a:lnTo>
                        <a:pt x="0" y="81"/>
                      </a:lnTo>
                      <a:lnTo>
                        <a:pt x="68" y="62"/>
                      </a:lnTo>
                    </a:path>
                  </a:pathLst>
                </a:custGeom>
                <a:solidFill>
                  <a:srgbClr val="99CCFF"/>
                </a:solidFill>
                <a:ln w="9525" cap="rnd">
                  <a:noFill/>
                  <a:round/>
                  <a:headEnd/>
                  <a:tailEnd/>
                </a:ln>
                <a:effectLst/>
              </p:spPr>
              <p:txBody>
                <a:bodyPr/>
                <a:lstStyle/>
                <a:p>
                  <a:endParaRPr lang="en-US"/>
                </a:p>
              </p:txBody>
            </p:sp>
            <p:sp>
              <p:nvSpPr>
                <p:cNvPr id="13388" name="Freeform 76"/>
                <p:cNvSpPr>
                  <a:spLocks/>
                </p:cNvSpPr>
                <p:nvPr/>
              </p:nvSpPr>
              <p:spPr bwMode="auto">
                <a:xfrm>
                  <a:off x="4927" y="2605"/>
                  <a:ext cx="67" cy="80"/>
                </a:xfrm>
                <a:custGeom>
                  <a:avLst/>
                  <a:gdLst/>
                  <a:ahLst/>
                  <a:cxnLst>
                    <a:cxn ang="0">
                      <a:pos x="66" y="61"/>
                    </a:cxn>
                    <a:cxn ang="0">
                      <a:pos x="66" y="0"/>
                    </a:cxn>
                    <a:cxn ang="0">
                      <a:pos x="0" y="17"/>
                    </a:cxn>
                    <a:cxn ang="0">
                      <a:pos x="0" y="79"/>
                    </a:cxn>
                    <a:cxn ang="0">
                      <a:pos x="66" y="61"/>
                    </a:cxn>
                  </a:cxnLst>
                  <a:rect l="0" t="0" r="r" b="b"/>
                  <a:pathLst>
                    <a:path w="67" h="80">
                      <a:moveTo>
                        <a:pt x="66" y="61"/>
                      </a:moveTo>
                      <a:lnTo>
                        <a:pt x="66" y="0"/>
                      </a:lnTo>
                      <a:lnTo>
                        <a:pt x="0" y="17"/>
                      </a:lnTo>
                      <a:lnTo>
                        <a:pt x="0" y="79"/>
                      </a:lnTo>
                      <a:lnTo>
                        <a:pt x="66" y="61"/>
                      </a:lnTo>
                    </a:path>
                  </a:pathLst>
                </a:custGeom>
                <a:solidFill>
                  <a:srgbClr val="99CCFF"/>
                </a:solidFill>
                <a:ln w="9525" cap="rnd">
                  <a:noFill/>
                  <a:round/>
                  <a:headEnd/>
                  <a:tailEnd/>
                </a:ln>
                <a:effectLst/>
              </p:spPr>
              <p:txBody>
                <a:bodyPr/>
                <a:lstStyle/>
                <a:p>
                  <a:endParaRPr lang="en-US"/>
                </a:p>
              </p:txBody>
            </p:sp>
            <p:sp>
              <p:nvSpPr>
                <p:cNvPr id="13389" name="Freeform 77"/>
                <p:cNvSpPr>
                  <a:spLocks/>
                </p:cNvSpPr>
                <p:nvPr/>
              </p:nvSpPr>
              <p:spPr bwMode="auto">
                <a:xfrm>
                  <a:off x="5024" y="2578"/>
                  <a:ext cx="68" cy="83"/>
                </a:xfrm>
                <a:custGeom>
                  <a:avLst/>
                  <a:gdLst/>
                  <a:ahLst/>
                  <a:cxnLst>
                    <a:cxn ang="0">
                      <a:pos x="67" y="63"/>
                    </a:cxn>
                    <a:cxn ang="0">
                      <a:pos x="67" y="0"/>
                    </a:cxn>
                    <a:cxn ang="0">
                      <a:pos x="0" y="18"/>
                    </a:cxn>
                    <a:cxn ang="0">
                      <a:pos x="0" y="82"/>
                    </a:cxn>
                    <a:cxn ang="0">
                      <a:pos x="67" y="63"/>
                    </a:cxn>
                  </a:cxnLst>
                  <a:rect l="0" t="0" r="r" b="b"/>
                  <a:pathLst>
                    <a:path w="68" h="83">
                      <a:moveTo>
                        <a:pt x="67" y="63"/>
                      </a:moveTo>
                      <a:lnTo>
                        <a:pt x="67" y="0"/>
                      </a:lnTo>
                      <a:lnTo>
                        <a:pt x="0" y="18"/>
                      </a:lnTo>
                      <a:lnTo>
                        <a:pt x="0" y="82"/>
                      </a:lnTo>
                      <a:lnTo>
                        <a:pt x="67" y="63"/>
                      </a:lnTo>
                    </a:path>
                  </a:pathLst>
                </a:custGeom>
                <a:solidFill>
                  <a:srgbClr val="99CCFF"/>
                </a:solidFill>
                <a:ln w="9525" cap="rnd">
                  <a:noFill/>
                  <a:round/>
                  <a:headEnd/>
                  <a:tailEnd/>
                </a:ln>
                <a:effectLst/>
              </p:spPr>
              <p:txBody>
                <a:bodyPr/>
                <a:lstStyle/>
                <a:p>
                  <a:endParaRPr lang="en-US"/>
                </a:p>
              </p:txBody>
            </p:sp>
            <p:sp>
              <p:nvSpPr>
                <p:cNvPr id="13390" name="Freeform 78"/>
                <p:cNvSpPr>
                  <a:spLocks/>
                </p:cNvSpPr>
                <p:nvPr/>
              </p:nvSpPr>
              <p:spPr bwMode="auto">
                <a:xfrm>
                  <a:off x="5120" y="2554"/>
                  <a:ext cx="68" cy="79"/>
                </a:xfrm>
                <a:custGeom>
                  <a:avLst/>
                  <a:gdLst/>
                  <a:ahLst/>
                  <a:cxnLst>
                    <a:cxn ang="0">
                      <a:pos x="67" y="60"/>
                    </a:cxn>
                    <a:cxn ang="0">
                      <a:pos x="67" y="0"/>
                    </a:cxn>
                    <a:cxn ang="0">
                      <a:pos x="0" y="17"/>
                    </a:cxn>
                    <a:cxn ang="0">
                      <a:pos x="0" y="78"/>
                    </a:cxn>
                    <a:cxn ang="0">
                      <a:pos x="67" y="60"/>
                    </a:cxn>
                  </a:cxnLst>
                  <a:rect l="0" t="0" r="r" b="b"/>
                  <a:pathLst>
                    <a:path w="68" h="79">
                      <a:moveTo>
                        <a:pt x="67" y="60"/>
                      </a:moveTo>
                      <a:lnTo>
                        <a:pt x="67" y="0"/>
                      </a:lnTo>
                      <a:lnTo>
                        <a:pt x="0" y="17"/>
                      </a:lnTo>
                      <a:lnTo>
                        <a:pt x="0" y="78"/>
                      </a:lnTo>
                      <a:lnTo>
                        <a:pt x="67" y="60"/>
                      </a:lnTo>
                    </a:path>
                  </a:pathLst>
                </a:custGeom>
                <a:solidFill>
                  <a:srgbClr val="99CCFF"/>
                </a:solidFill>
                <a:ln w="9525" cap="rnd">
                  <a:noFill/>
                  <a:round/>
                  <a:headEnd/>
                  <a:tailEnd/>
                </a:ln>
                <a:effectLst/>
              </p:spPr>
              <p:txBody>
                <a:bodyPr/>
                <a:lstStyle/>
                <a:p>
                  <a:endParaRPr lang="en-US"/>
                </a:p>
              </p:txBody>
            </p:sp>
            <p:sp>
              <p:nvSpPr>
                <p:cNvPr id="13391" name="Freeform 79"/>
                <p:cNvSpPr>
                  <a:spLocks/>
                </p:cNvSpPr>
                <p:nvPr/>
              </p:nvSpPr>
              <p:spPr bwMode="auto">
                <a:xfrm>
                  <a:off x="4731" y="2743"/>
                  <a:ext cx="69" cy="81"/>
                </a:xfrm>
                <a:custGeom>
                  <a:avLst/>
                  <a:gdLst/>
                  <a:ahLst/>
                  <a:cxnLst>
                    <a:cxn ang="0">
                      <a:pos x="68" y="62"/>
                    </a:cxn>
                    <a:cxn ang="0">
                      <a:pos x="68" y="0"/>
                    </a:cxn>
                    <a:cxn ang="0">
                      <a:pos x="0" y="17"/>
                    </a:cxn>
                    <a:cxn ang="0">
                      <a:pos x="0" y="80"/>
                    </a:cxn>
                    <a:cxn ang="0">
                      <a:pos x="68" y="62"/>
                    </a:cxn>
                  </a:cxnLst>
                  <a:rect l="0" t="0" r="r" b="b"/>
                  <a:pathLst>
                    <a:path w="69" h="81">
                      <a:moveTo>
                        <a:pt x="68" y="62"/>
                      </a:moveTo>
                      <a:lnTo>
                        <a:pt x="68" y="0"/>
                      </a:lnTo>
                      <a:lnTo>
                        <a:pt x="0" y="17"/>
                      </a:lnTo>
                      <a:lnTo>
                        <a:pt x="0" y="80"/>
                      </a:lnTo>
                      <a:lnTo>
                        <a:pt x="68" y="62"/>
                      </a:lnTo>
                    </a:path>
                  </a:pathLst>
                </a:custGeom>
                <a:solidFill>
                  <a:srgbClr val="99CCFF"/>
                </a:solidFill>
                <a:ln w="9525" cap="rnd">
                  <a:noFill/>
                  <a:round/>
                  <a:headEnd/>
                  <a:tailEnd/>
                </a:ln>
                <a:effectLst/>
              </p:spPr>
              <p:txBody>
                <a:bodyPr/>
                <a:lstStyle/>
                <a:p>
                  <a:endParaRPr lang="en-US"/>
                </a:p>
              </p:txBody>
            </p:sp>
            <p:sp>
              <p:nvSpPr>
                <p:cNvPr id="13392" name="Freeform 80"/>
                <p:cNvSpPr>
                  <a:spLocks/>
                </p:cNvSpPr>
                <p:nvPr/>
              </p:nvSpPr>
              <p:spPr bwMode="auto">
                <a:xfrm>
                  <a:off x="4829" y="2716"/>
                  <a:ext cx="69" cy="81"/>
                </a:xfrm>
                <a:custGeom>
                  <a:avLst/>
                  <a:gdLst/>
                  <a:ahLst/>
                  <a:cxnLst>
                    <a:cxn ang="0">
                      <a:pos x="68" y="61"/>
                    </a:cxn>
                    <a:cxn ang="0">
                      <a:pos x="68" y="0"/>
                    </a:cxn>
                    <a:cxn ang="0">
                      <a:pos x="0" y="18"/>
                    </a:cxn>
                    <a:cxn ang="0">
                      <a:pos x="0" y="80"/>
                    </a:cxn>
                    <a:cxn ang="0">
                      <a:pos x="68" y="61"/>
                    </a:cxn>
                  </a:cxnLst>
                  <a:rect l="0" t="0" r="r" b="b"/>
                  <a:pathLst>
                    <a:path w="69" h="81">
                      <a:moveTo>
                        <a:pt x="68" y="61"/>
                      </a:moveTo>
                      <a:lnTo>
                        <a:pt x="68" y="0"/>
                      </a:lnTo>
                      <a:lnTo>
                        <a:pt x="0" y="18"/>
                      </a:lnTo>
                      <a:lnTo>
                        <a:pt x="0" y="80"/>
                      </a:lnTo>
                      <a:lnTo>
                        <a:pt x="68" y="61"/>
                      </a:lnTo>
                    </a:path>
                  </a:pathLst>
                </a:custGeom>
                <a:solidFill>
                  <a:srgbClr val="99CCFF"/>
                </a:solidFill>
                <a:ln w="9525" cap="rnd">
                  <a:noFill/>
                  <a:round/>
                  <a:headEnd/>
                  <a:tailEnd/>
                </a:ln>
                <a:effectLst/>
              </p:spPr>
              <p:txBody>
                <a:bodyPr/>
                <a:lstStyle/>
                <a:p>
                  <a:endParaRPr lang="en-US"/>
                </a:p>
              </p:txBody>
            </p:sp>
            <p:sp>
              <p:nvSpPr>
                <p:cNvPr id="13393" name="Freeform 81"/>
                <p:cNvSpPr>
                  <a:spLocks/>
                </p:cNvSpPr>
                <p:nvPr/>
              </p:nvSpPr>
              <p:spPr bwMode="auto">
                <a:xfrm>
                  <a:off x="4927" y="2691"/>
                  <a:ext cx="67" cy="81"/>
                </a:xfrm>
                <a:custGeom>
                  <a:avLst/>
                  <a:gdLst/>
                  <a:ahLst/>
                  <a:cxnLst>
                    <a:cxn ang="0">
                      <a:pos x="66" y="62"/>
                    </a:cxn>
                    <a:cxn ang="0">
                      <a:pos x="66" y="0"/>
                    </a:cxn>
                    <a:cxn ang="0">
                      <a:pos x="0" y="17"/>
                    </a:cxn>
                    <a:cxn ang="0">
                      <a:pos x="0" y="80"/>
                    </a:cxn>
                    <a:cxn ang="0">
                      <a:pos x="66" y="62"/>
                    </a:cxn>
                  </a:cxnLst>
                  <a:rect l="0" t="0" r="r" b="b"/>
                  <a:pathLst>
                    <a:path w="67" h="81">
                      <a:moveTo>
                        <a:pt x="66" y="62"/>
                      </a:moveTo>
                      <a:lnTo>
                        <a:pt x="66" y="0"/>
                      </a:lnTo>
                      <a:lnTo>
                        <a:pt x="0" y="17"/>
                      </a:lnTo>
                      <a:lnTo>
                        <a:pt x="0" y="80"/>
                      </a:lnTo>
                      <a:lnTo>
                        <a:pt x="66" y="62"/>
                      </a:lnTo>
                    </a:path>
                  </a:pathLst>
                </a:custGeom>
                <a:solidFill>
                  <a:srgbClr val="0099FF"/>
                </a:solidFill>
                <a:ln w="9525" cap="rnd">
                  <a:noFill/>
                  <a:round/>
                  <a:headEnd/>
                  <a:tailEnd/>
                </a:ln>
                <a:effectLst/>
              </p:spPr>
              <p:txBody>
                <a:bodyPr/>
                <a:lstStyle/>
                <a:p>
                  <a:endParaRPr lang="en-US"/>
                </a:p>
              </p:txBody>
            </p:sp>
            <p:sp>
              <p:nvSpPr>
                <p:cNvPr id="13394" name="Freeform 82"/>
                <p:cNvSpPr>
                  <a:spLocks/>
                </p:cNvSpPr>
                <p:nvPr/>
              </p:nvSpPr>
              <p:spPr bwMode="auto">
                <a:xfrm>
                  <a:off x="5024" y="2665"/>
                  <a:ext cx="68" cy="82"/>
                </a:xfrm>
                <a:custGeom>
                  <a:avLst/>
                  <a:gdLst/>
                  <a:ahLst/>
                  <a:cxnLst>
                    <a:cxn ang="0">
                      <a:pos x="67" y="62"/>
                    </a:cxn>
                    <a:cxn ang="0">
                      <a:pos x="67" y="0"/>
                    </a:cxn>
                    <a:cxn ang="0">
                      <a:pos x="0" y="18"/>
                    </a:cxn>
                    <a:cxn ang="0">
                      <a:pos x="0" y="81"/>
                    </a:cxn>
                    <a:cxn ang="0">
                      <a:pos x="67" y="62"/>
                    </a:cxn>
                  </a:cxnLst>
                  <a:rect l="0" t="0" r="r" b="b"/>
                  <a:pathLst>
                    <a:path w="68" h="82">
                      <a:moveTo>
                        <a:pt x="67" y="62"/>
                      </a:moveTo>
                      <a:lnTo>
                        <a:pt x="67" y="0"/>
                      </a:lnTo>
                      <a:lnTo>
                        <a:pt x="0" y="18"/>
                      </a:lnTo>
                      <a:lnTo>
                        <a:pt x="0" y="81"/>
                      </a:lnTo>
                      <a:lnTo>
                        <a:pt x="67" y="62"/>
                      </a:lnTo>
                    </a:path>
                  </a:pathLst>
                </a:custGeom>
                <a:solidFill>
                  <a:srgbClr val="99CCFF"/>
                </a:solidFill>
                <a:ln w="9525" cap="rnd">
                  <a:noFill/>
                  <a:round/>
                  <a:headEnd/>
                  <a:tailEnd/>
                </a:ln>
                <a:effectLst/>
              </p:spPr>
              <p:txBody>
                <a:bodyPr/>
                <a:lstStyle/>
                <a:p>
                  <a:endParaRPr lang="en-US"/>
                </a:p>
              </p:txBody>
            </p:sp>
            <p:sp>
              <p:nvSpPr>
                <p:cNvPr id="13395" name="Freeform 83"/>
                <p:cNvSpPr>
                  <a:spLocks/>
                </p:cNvSpPr>
                <p:nvPr/>
              </p:nvSpPr>
              <p:spPr bwMode="auto">
                <a:xfrm>
                  <a:off x="5120" y="2638"/>
                  <a:ext cx="68" cy="83"/>
                </a:xfrm>
                <a:custGeom>
                  <a:avLst/>
                  <a:gdLst/>
                  <a:ahLst/>
                  <a:cxnLst>
                    <a:cxn ang="0">
                      <a:pos x="67" y="63"/>
                    </a:cxn>
                    <a:cxn ang="0">
                      <a:pos x="67" y="0"/>
                    </a:cxn>
                    <a:cxn ang="0">
                      <a:pos x="0" y="18"/>
                    </a:cxn>
                    <a:cxn ang="0">
                      <a:pos x="0" y="82"/>
                    </a:cxn>
                    <a:cxn ang="0">
                      <a:pos x="67" y="63"/>
                    </a:cxn>
                  </a:cxnLst>
                  <a:rect l="0" t="0" r="r" b="b"/>
                  <a:pathLst>
                    <a:path w="68" h="83">
                      <a:moveTo>
                        <a:pt x="67" y="63"/>
                      </a:moveTo>
                      <a:lnTo>
                        <a:pt x="67" y="0"/>
                      </a:lnTo>
                      <a:lnTo>
                        <a:pt x="0" y="18"/>
                      </a:lnTo>
                      <a:lnTo>
                        <a:pt x="0" y="82"/>
                      </a:lnTo>
                      <a:lnTo>
                        <a:pt x="67" y="63"/>
                      </a:lnTo>
                    </a:path>
                  </a:pathLst>
                </a:custGeom>
                <a:solidFill>
                  <a:srgbClr val="99CCFF"/>
                </a:solidFill>
                <a:ln w="9525" cap="rnd">
                  <a:noFill/>
                  <a:round/>
                  <a:headEnd/>
                  <a:tailEnd/>
                </a:ln>
                <a:effectLst/>
              </p:spPr>
              <p:txBody>
                <a:bodyPr/>
                <a:lstStyle/>
                <a:p>
                  <a:endParaRPr lang="en-US"/>
                </a:p>
              </p:txBody>
            </p:sp>
            <p:sp>
              <p:nvSpPr>
                <p:cNvPr id="13396" name="Freeform 84"/>
                <p:cNvSpPr>
                  <a:spLocks/>
                </p:cNvSpPr>
                <p:nvPr/>
              </p:nvSpPr>
              <p:spPr bwMode="auto">
                <a:xfrm>
                  <a:off x="4731" y="2830"/>
                  <a:ext cx="69" cy="78"/>
                </a:xfrm>
                <a:custGeom>
                  <a:avLst/>
                  <a:gdLst/>
                  <a:ahLst/>
                  <a:cxnLst>
                    <a:cxn ang="0">
                      <a:pos x="68" y="59"/>
                    </a:cxn>
                    <a:cxn ang="0">
                      <a:pos x="68" y="0"/>
                    </a:cxn>
                    <a:cxn ang="0">
                      <a:pos x="0" y="17"/>
                    </a:cxn>
                    <a:cxn ang="0">
                      <a:pos x="0" y="77"/>
                    </a:cxn>
                    <a:cxn ang="0">
                      <a:pos x="68" y="59"/>
                    </a:cxn>
                  </a:cxnLst>
                  <a:rect l="0" t="0" r="r" b="b"/>
                  <a:pathLst>
                    <a:path w="69" h="78">
                      <a:moveTo>
                        <a:pt x="68" y="59"/>
                      </a:moveTo>
                      <a:lnTo>
                        <a:pt x="68" y="0"/>
                      </a:lnTo>
                      <a:lnTo>
                        <a:pt x="0" y="17"/>
                      </a:lnTo>
                      <a:lnTo>
                        <a:pt x="0" y="77"/>
                      </a:lnTo>
                      <a:lnTo>
                        <a:pt x="68" y="59"/>
                      </a:lnTo>
                    </a:path>
                  </a:pathLst>
                </a:custGeom>
                <a:solidFill>
                  <a:srgbClr val="99CCFF"/>
                </a:solidFill>
                <a:ln w="9525" cap="rnd">
                  <a:noFill/>
                  <a:round/>
                  <a:headEnd/>
                  <a:tailEnd/>
                </a:ln>
                <a:effectLst/>
              </p:spPr>
              <p:txBody>
                <a:bodyPr/>
                <a:lstStyle/>
                <a:p>
                  <a:endParaRPr lang="en-US"/>
                </a:p>
              </p:txBody>
            </p:sp>
            <p:sp>
              <p:nvSpPr>
                <p:cNvPr id="13397" name="Freeform 85"/>
                <p:cNvSpPr>
                  <a:spLocks/>
                </p:cNvSpPr>
                <p:nvPr/>
              </p:nvSpPr>
              <p:spPr bwMode="auto">
                <a:xfrm>
                  <a:off x="4829" y="2803"/>
                  <a:ext cx="69" cy="81"/>
                </a:xfrm>
                <a:custGeom>
                  <a:avLst/>
                  <a:gdLst/>
                  <a:ahLst/>
                  <a:cxnLst>
                    <a:cxn ang="0">
                      <a:pos x="68" y="62"/>
                    </a:cxn>
                    <a:cxn ang="0">
                      <a:pos x="68" y="0"/>
                    </a:cxn>
                    <a:cxn ang="0">
                      <a:pos x="0" y="17"/>
                    </a:cxn>
                    <a:cxn ang="0">
                      <a:pos x="0" y="80"/>
                    </a:cxn>
                    <a:cxn ang="0">
                      <a:pos x="68" y="62"/>
                    </a:cxn>
                  </a:cxnLst>
                  <a:rect l="0" t="0" r="r" b="b"/>
                  <a:pathLst>
                    <a:path w="69" h="81">
                      <a:moveTo>
                        <a:pt x="68" y="62"/>
                      </a:moveTo>
                      <a:lnTo>
                        <a:pt x="68" y="0"/>
                      </a:lnTo>
                      <a:lnTo>
                        <a:pt x="0" y="17"/>
                      </a:lnTo>
                      <a:lnTo>
                        <a:pt x="0" y="80"/>
                      </a:lnTo>
                      <a:lnTo>
                        <a:pt x="68" y="62"/>
                      </a:lnTo>
                    </a:path>
                  </a:pathLst>
                </a:custGeom>
                <a:solidFill>
                  <a:srgbClr val="99CCFF"/>
                </a:solidFill>
                <a:ln w="9525" cap="rnd">
                  <a:noFill/>
                  <a:round/>
                  <a:headEnd/>
                  <a:tailEnd/>
                </a:ln>
                <a:effectLst/>
              </p:spPr>
              <p:txBody>
                <a:bodyPr/>
                <a:lstStyle/>
                <a:p>
                  <a:endParaRPr lang="en-US"/>
                </a:p>
              </p:txBody>
            </p:sp>
            <p:sp>
              <p:nvSpPr>
                <p:cNvPr id="13398" name="Freeform 86"/>
                <p:cNvSpPr>
                  <a:spLocks/>
                </p:cNvSpPr>
                <p:nvPr/>
              </p:nvSpPr>
              <p:spPr bwMode="auto">
                <a:xfrm>
                  <a:off x="4927" y="2776"/>
                  <a:ext cx="67" cy="82"/>
                </a:xfrm>
                <a:custGeom>
                  <a:avLst/>
                  <a:gdLst/>
                  <a:ahLst/>
                  <a:cxnLst>
                    <a:cxn ang="0">
                      <a:pos x="66" y="62"/>
                    </a:cxn>
                    <a:cxn ang="0">
                      <a:pos x="66" y="0"/>
                    </a:cxn>
                    <a:cxn ang="0">
                      <a:pos x="0" y="18"/>
                    </a:cxn>
                    <a:cxn ang="0">
                      <a:pos x="0" y="81"/>
                    </a:cxn>
                    <a:cxn ang="0">
                      <a:pos x="66" y="62"/>
                    </a:cxn>
                  </a:cxnLst>
                  <a:rect l="0" t="0" r="r" b="b"/>
                  <a:pathLst>
                    <a:path w="67" h="82">
                      <a:moveTo>
                        <a:pt x="66" y="62"/>
                      </a:moveTo>
                      <a:lnTo>
                        <a:pt x="66" y="0"/>
                      </a:lnTo>
                      <a:lnTo>
                        <a:pt x="0" y="18"/>
                      </a:lnTo>
                      <a:lnTo>
                        <a:pt x="0" y="81"/>
                      </a:lnTo>
                      <a:lnTo>
                        <a:pt x="66" y="62"/>
                      </a:lnTo>
                    </a:path>
                  </a:pathLst>
                </a:custGeom>
                <a:solidFill>
                  <a:srgbClr val="99CCFF"/>
                </a:solidFill>
                <a:ln w="9525" cap="rnd">
                  <a:noFill/>
                  <a:round/>
                  <a:headEnd/>
                  <a:tailEnd/>
                </a:ln>
                <a:effectLst/>
              </p:spPr>
              <p:txBody>
                <a:bodyPr/>
                <a:lstStyle/>
                <a:p>
                  <a:endParaRPr lang="en-US"/>
                </a:p>
              </p:txBody>
            </p:sp>
            <p:sp>
              <p:nvSpPr>
                <p:cNvPr id="13399" name="Freeform 87"/>
                <p:cNvSpPr>
                  <a:spLocks/>
                </p:cNvSpPr>
                <p:nvPr/>
              </p:nvSpPr>
              <p:spPr bwMode="auto">
                <a:xfrm>
                  <a:off x="5024" y="2751"/>
                  <a:ext cx="68" cy="81"/>
                </a:xfrm>
                <a:custGeom>
                  <a:avLst/>
                  <a:gdLst/>
                  <a:ahLst/>
                  <a:cxnLst>
                    <a:cxn ang="0">
                      <a:pos x="67" y="62"/>
                    </a:cxn>
                    <a:cxn ang="0">
                      <a:pos x="67" y="0"/>
                    </a:cxn>
                    <a:cxn ang="0">
                      <a:pos x="0" y="17"/>
                    </a:cxn>
                    <a:cxn ang="0">
                      <a:pos x="0" y="80"/>
                    </a:cxn>
                    <a:cxn ang="0">
                      <a:pos x="67" y="62"/>
                    </a:cxn>
                  </a:cxnLst>
                  <a:rect l="0" t="0" r="r" b="b"/>
                  <a:pathLst>
                    <a:path w="68" h="81">
                      <a:moveTo>
                        <a:pt x="67" y="62"/>
                      </a:moveTo>
                      <a:lnTo>
                        <a:pt x="67" y="0"/>
                      </a:lnTo>
                      <a:lnTo>
                        <a:pt x="0" y="17"/>
                      </a:lnTo>
                      <a:lnTo>
                        <a:pt x="0" y="80"/>
                      </a:lnTo>
                      <a:lnTo>
                        <a:pt x="67" y="62"/>
                      </a:lnTo>
                    </a:path>
                  </a:pathLst>
                </a:custGeom>
                <a:solidFill>
                  <a:srgbClr val="99CCFF"/>
                </a:solidFill>
                <a:ln w="9525" cap="rnd">
                  <a:noFill/>
                  <a:round/>
                  <a:headEnd/>
                  <a:tailEnd/>
                </a:ln>
                <a:effectLst/>
              </p:spPr>
              <p:txBody>
                <a:bodyPr/>
                <a:lstStyle/>
                <a:p>
                  <a:endParaRPr lang="en-US"/>
                </a:p>
              </p:txBody>
            </p:sp>
            <p:sp>
              <p:nvSpPr>
                <p:cNvPr id="13400" name="Freeform 88"/>
                <p:cNvSpPr>
                  <a:spLocks/>
                </p:cNvSpPr>
                <p:nvPr/>
              </p:nvSpPr>
              <p:spPr bwMode="auto">
                <a:xfrm>
                  <a:off x="5120" y="2724"/>
                  <a:ext cx="68" cy="82"/>
                </a:xfrm>
                <a:custGeom>
                  <a:avLst/>
                  <a:gdLst/>
                  <a:ahLst/>
                  <a:cxnLst>
                    <a:cxn ang="0">
                      <a:pos x="67" y="62"/>
                    </a:cxn>
                    <a:cxn ang="0">
                      <a:pos x="67" y="0"/>
                    </a:cxn>
                    <a:cxn ang="0">
                      <a:pos x="0" y="19"/>
                    </a:cxn>
                    <a:cxn ang="0">
                      <a:pos x="0" y="81"/>
                    </a:cxn>
                    <a:cxn ang="0">
                      <a:pos x="67" y="62"/>
                    </a:cxn>
                  </a:cxnLst>
                  <a:rect l="0" t="0" r="r" b="b"/>
                  <a:pathLst>
                    <a:path w="68" h="82">
                      <a:moveTo>
                        <a:pt x="67" y="62"/>
                      </a:moveTo>
                      <a:lnTo>
                        <a:pt x="67" y="0"/>
                      </a:lnTo>
                      <a:lnTo>
                        <a:pt x="0" y="19"/>
                      </a:lnTo>
                      <a:lnTo>
                        <a:pt x="0" y="81"/>
                      </a:lnTo>
                      <a:lnTo>
                        <a:pt x="67" y="62"/>
                      </a:lnTo>
                    </a:path>
                  </a:pathLst>
                </a:custGeom>
                <a:solidFill>
                  <a:srgbClr val="99CCFF"/>
                </a:solidFill>
                <a:ln w="9525" cap="rnd">
                  <a:noFill/>
                  <a:round/>
                  <a:headEnd/>
                  <a:tailEnd/>
                </a:ln>
                <a:effectLst/>
              </p:spPr>
              <p:txBody>
                <a:bodyPr/>
                <a:lstStyle/>
                <a:p>
                  <a:endParaRPr lang="en-US"/>
                </a:p>
              </p:txBody>
            </p:sp>
            <p:sp>
              <p:nvSpPr>
                <p:cNvPr id="13401" name="Freeform 89"/>
                <p:cNvSpPr>
                  <a:spLocks/>
                </p:cNvSpPr>
                <p:nvPr/>
              </p:nvSpPr>
              <p:spPr bwMode="auto">
                <a:xfrm>
                  <a:off x="4731" y="2916"/>
                  <a:ext cx="69" cy="80"/>
                </a:xfrm>
                <a:custGeom>
                  <a:avLst/>
                  <a:gdLst/>
                  <a:ahLst/>
                  <a:cxnLst>
                    <a:cxn ang="0">
                      <a:pos x="68" y="61"/>
                    </a:cxn>
                    <a:cxn ang="0">
                      <a:pos x="68" y="0"/>
                    </a:cxn>
                    <a:cxn ang="0">
                      <a:pos x="0" y="17"/>
                    </a:cxn>
                    <a:cxn ang="0">
                      <a:pos x="0" y="79"/>
                    </a:cxn>
                    <a:cxn ang="0">
                      <a:pos x="68" y="61"/>
                    </a:cxn>
                  </a:cxnLst>
                  <a:rect l="0" t="0" r="r" b="b"/>
                  <a:pathLst>
                    <a:path w="69" h="80">
                      <a:moveTo>
                        <a:pt x="68" y="61"/>
                      </a:moveTo>
                      <a:lnTo>
                        <a:pt x="68" y="0"/>
                      </a:lnTo>
                      <a:lnTo>
                        <a:pt x="0" y="17"/>
                      </a:lnTo>
                      <a:lnTo>
                        <a:pt x="0" y="79"/>
                      </a:lnTo>
                      <a:lnTo>
                        <a:pt x="68" y="61"/>
                      </a:lnTo>
                    </a:path>
                  </a:pathLst>
                </a:custGeom>
                <a:solidFill>
                  <a:srgbClr val="99CCFF"/>
                </a:solidFill>
                <a:ln w="9525" cap="rnd">
                  <a:noFill/>
                  <a:round/>
                  <a:headEnd/>
                  <a:tailEnd/>
                </a:ln>
                <a:effectLst/>
              </p:spPr>
              <p:txBody>
                <a:bodyPr/>
                <a:lstStyle/>
                <a:p>
                  <a:endParaRPr lang="en-US"/>
                </a:p>
              </p:txBody>
            </p:sp>
            <p:sp>
              <p:nvSpPr>
                <p:cNvPr id="13402" name="Freeform 90"/>
                <p:cNvSpPr>
                  <a:spLocks/>
                </p:cNvSpPr>
                <p:nvPr/>
              </p:nvSpPr>
              <p:spPr bwMode="auto">
                <a:xfrm>
                  <a:off x="4829" y="2890"/>
                  <a:ext cx="69" cy="79"/>
                </a:xfrm>
                <a:custGeom>
                  <a:avLst/>
                  <a:gdLst/>
                  <a:ahLst/>
                  <a:cxnLst>
                    <a:cxn ang="0">
                      <a:pos x="68" y="60"/>
                    </a:cxn>
                    <a:cxn ang="0">
                      <a:pos x="68" y="0"/>
                    </a:cxn>
                    <a:cxn ang="0">
                      <a:pos x="0" y="17"/>
                    </a:cxn>
                    <a:cxn ang="0">
                      <a:pos x="0" y="78"/>
                    </a:cxn>
                    <a:cxn ang="0">
                      <a:pos x="68" y="60"/>
                    </a:cxn>
                  </a:cxnLst>
                  <a:rect l="0" t="0" r="r" b="b"/>
                  <a:pathLst>
                    <a:path w="69" h="79">
                      <a:moveTo>
                        <a:pt x="68" y="60"/>
                      </a:moveTo>
                      <a:lnTo>
                        <a:pt x="68" y="0"/>
                      </a:lnTo>
                      <a:lnTo>
                        <a:pt x="0" y="17"/>
                      </a:lnTo>
                      <a:lnTo>
                        <a:pt x="0" y="78"/>
                      </a:lnTo>
                      <a:lnTo>
                        <a:pt x="68" y="60"/>
                      </a:lnTo>
                    </a:path>
                  </a:pathLst>
                </a:custGeom>
                <a:solidFill>
                  <a:srgbClr val="99CCFF"/>
                </a:solidFill>
                <a:ln w="9525" cap="rnd">
                  <a:noFill/>
                  <a:round/>
                  <a:headEnd/>
                  <a:tailEnd/>
                </a:ln>
                <a:effectLst/>
              </p:spPr>
              <p:txBody>
                <a:bodyPr/>
                <a:lstStyle/>
                <a:p>
                  <a:endParaRPr lang="en-US"/>
                </a:p>
              </p:txBody>
            </p:sp>
            <p:sp>
              <p:nvSpPr>
                <p:cNvPr id="13403" name="Freeform 91"/>
                <p:cNvSpPr>
                  <a:spLocks/>
                </p:cNvSpPr>
                <p:nvPr/>
              </p:nvSpPr>
              <p:spPr bwMode="auto">
                <a:xfrm>
                  <a:off x="4927" y="2863"/>
                  <a:ext cx="67" cy="81"/>
                </a:xfrm>
                <a:custGeom>
                  <a:avLst/>
                  <a:gdLst/>
                  <a:ahLst/>
                  <a:cxnLst>
                    <a:cxn ang="0">
                      <a:pos x="66" y="62"/>
                    </a:cxn>
                    <a:cxn ang="0">
                      <a:pos x="66" y="0"/>
                    </a:cxn>
                    <a:cxn ang="0">
                      <a:pos x="0" y="17"/>
                    </a:cxn>
                    <a:cxn ang="0">
                      <a:pos x="0" y="80"/>
                    </a:cxn>
                    <a:cxn ang="0">
                      <a:pos x="66" y="62"/>
                    </a:cxn>
                  </a:cxnLst>
                  <a:rect l="0" t="0" r="r" b="b"/>
                  <a:pathLst>
                    <a:path w="67" h="81">
                      <a:moveTo>
                        <a:pt x="66" y="62"/>
                      </a:moveTo>
                      <a:lnTo>
                        <a:pt x="66" y="0"/>
                      </a:lnTo>
                      <a:lnTo>
                        <a:pt x="0" y="17"/>
                      </a:lnTo>
                      <a:lnTo>
                        <a:pt x="0" y="80"/>
                      </a:lnTo>
                      <a:lnTo>
                        <a:pt x="66" y="62"/>
                      </a:lnTo>
                    </a:path>
                  </a:pathLst>
                </a:custGeom>
                <a:solidFill>
                  <a:srgbClr val="99CCFF"/>
                </a:solidFill>
                <a:ln w="9525" cap="rnd">
                  <a:noFill/>
                  <a:round/>
                  <a:headEnd/>
                  <a:tailEnd/>
                </a:ln>
                <a:effectLst/>
              </p:spPr>
              <p:txBody>
                <a:bodyPr/>
                <a:lstStyle/>
                <a:p>
                  <a:endParaRPr lang="en-US"/>
                </a:p>
              </p:txBody>
            </p:sp>
            <p:sp>
              <p:nvSpPr>
                <p:cNvPr id="13404" name="Freeform 92"/>
                <p:cNvSpPr>
                  <a:spLocks/>
                </p:cNvSpPr>
                <p:nvPr/>
              </p:nvSpPr>
              <p:spPr bwMode="auto">
                <a:xfrm>
                  <a:off x="5024" y="2836"/>
                  <a:ext cx="68" cy="82"/>
                </a:xfrm>
                <a:custGeom>
                  <a:avLst/>
                  <a:gdLst/>
                  <a:ahLst/>
                  <a:cxnLst>
                    <a:cxn ang="0">
                      <a:pos x="67" y="62"/>
                    </a:cxn>
                    <a:cxn ang="0">
                      <a:pos x="67" y="0"/>
                    </a:cxn>
                    <a:cxn ang="0">
                      <a:pos x="0" y="19"/>
                    </a:cxn>
                    <a:cxn ang="0">
                      <a:pos x="0" y="81"/>
                    </a:cxn>
                    <a:cxn ang="0">
                      <a:pos x="67" y="62"/>
                    </a:cxn>
                  </a:cxnLst>
                  <a:rect l="0" t="0" r="r" b="b"/>
                  <a:pathLst>
                    <a:path w="68" h="82">
                      <a:moveTo>
                        <a:pt x="67" y="62"/>
                      </a:moveTo>
                      <a:lnTo>
                        <a:pt x="67" y="0"/>
                      </a:lnTo>
                      <a:lnTo>
                        <a:pt x="0" y="19"/>
                      </a:lnTo>
                      <a:lnTo>
                        <a:pt x="0" y="81"/>
                      </a:lnTo>
                      <a:lnTo>
                        <a:pt x="67" y="62"/>
                      </a:lnTo>
                    </a:path>
                  </a:pathLst>
                </a:custGeom>
                <a:solidFill>
                  <a:srgbClr val="99CCFF"/>
                </a:solidFill>
                <a:ln w="9525" cap="rnd">
                  <a:noFill/>
                  <a:round/>
                  <a:headEnd/>
                  <a:tailEnd/>
                </a:ln>
                <a:effectLst/>
              </p:spPr>
              <p:txBody>
                <a:bodyPr/>
                <a:lstStyle/>
                <a:p>
                  <a:endParaRPr lang="en-US"/>
                </a:p>
              </p:txBody>
            </p:sp>
            <p:sp>
              <p:nvSpPr>
                <p:cNvPr id="13405" name="Freeform 93"/>
                <p:cNvSpPr>
                  <a:spLocks/>
                </p:cNvSpPr>
                <p:nvPr/>
              </p:nvSpPr>
              <p:spPr bwMode="auto">
                <a:xfrm>
                  <a:off x="5120" y="2810"/>
                  <a:ext cx="68" cy="83"/>
                </a:xfrm>
                <a:custGeom>
                  <a:avLst/>
                  <a:gdLst/>
                  <a:ahLst/>
                  <a:cxnLst>
                    <a:cxn ang="0">
                      <a:pos x="67" y="62"/>
                    </a:cxn>
                    <a:cxn ang="0">
                      <a:pos x="67" y="0"/>
                    </a:cxn>
                    <a:cxn ang="0">
                      <a:pos x="0" y="18"/>
                    </a:cxn>
                    <a:cxn ang="0">
                      <a:pos x="0" y="82"/>
                    </a:cxn>
                    <a:cxn ang="0">
                      <a:pos x="67" y="62"/>
                    </a:cxn>
                  </a:cxnLst>
                  <a:rect l="0" t="0" r="r" b="b"/>
                  <a:pathLst>
                    <a:path w="68" h="83">
                      <a:moveTo>
                        <a:pt x="67" y="62"/>
                      </a:moveTo>
                      <a:lnTo>
                        <a:pt x="67" y="0"/>
                      </a:lnTo>
                      <a:lnTo>
                        <a:pt x="0" y="18"/>
                      </a:lnTo>
                      <a:lnTo>
                        <a:pt x="0" y="82"/>
                      </a:lnTo>
                      <a:lnTo>
                        <a:pt x="67" y="62"/>
                      </a:lnTo>
                    </a:path>
                  </a:pathLst>
                </a:custGeom>
                <a:solidFill>
                  <a:srgbClr val="99CCFF"/>
                </a:solidFill>
                <a:ln w="9525" cap="rnd">
                  <a:noFill/>
                  <a:round/>
                  <a:headEnd/>
                  <a:tailEnd/>
                </a:ln>
                <a:effectLst/>
              </p:spPr>
              <p:txBody>
                <a:bodyPr/>
                <a:lstStyle/>
                <a:p>
                  <a:endParaRPr lang="en-US"/>
                </a:p>
              </p:txBody>
            </p:sp>
            <p:sp>
              <p:nvSpPr>
                <p:cNvPr id="13406" name="Freeform 94"/>
                <p:cNvSpPr>
                  <a:spLocks/>
                </p:cNvSpPr>
                <p:nvPr/>
              </p:nvSpPr>
              <p:spPr bwMode="auto">
                <a:xfrm>
                  <a:off x="4731" y="3001"/>
                  <a:ext cx="69" cy="81"/>
                </a:xfrm>
                <a:custGeom>
                  <a:avLst/>
                  <a:gdLst/>
                  <a:ahLst/>
                  <a:cxnLst>
                    <a:cxn ang="0">
                      <a:pos x="68" y="61"/>
                    </a:cxn>
                    <a:cxn ang="0">
                      <a:pos x="68" y="0"/>
                    </a:cxn>
                    <a:cxn ang="0">
                      <a:pos x="0" y="18"/>
                    </a:cxn>
                    <a:cxn ang="0">
                      <a:pos x="0" y="80"/>
                    </a:cxn>
                    <a:cxn ang="0">
                      <a:pos x="68" y="61"/>
                    </a:cxn>
                  </a:cxnLst>
                  <a:rect l="0" t="0" r="r" b="b"/>
                  <a:pathLst>
                    <a:path w="69" h="81">
                      <a:moveTo>
                        <a:pt x="68" y="61"/>
                      </a:moveTo>
                      <a:lnTo>
                        <a:pt x="68" y="0"/>
                      </a:lnTo>
                      <a:lnTo>
                        <a:pt x="0" y="18"/>
                      </a:lnTo>
                      <a:lnTo>
                        <a:pt x="0" y="80"/>
                      </a:lnTo>
                      <a:lnTo>
                        <a:pt x="68" y="61"/>
                      </a:lnTo>
                    </a:path>
                  </a:pathLst>
                </a:custGeom>
                <a:solidFill>
                  <a:srgbClr val="99CCFF"/>
                </a:solidFill>
                <a:ln w="9525" cap="rnd">
                  <a:noFill/>
                  <a:round/>
                  <a:headEnd/>
                  <a:tailEnd/>
                </a:ln>
                <a:effectLst/>
              </p:spPr>
              <p:txBody>
                <a:bodyPr/>
                <a:lstStyle/>
                <a:p>
                  <a:endParaRPr lang="en-US"/>
                </a:p>
              </p:txBody>
            </p:sp>
            <p:sp>
              <p:nvSpPr>
                <p:cNvPr id="13407" name="Freeform 95"/>
                <p:cNvSpPr>
                  <a:spLocks/>
                </p:cNvSpPr>
                <p:nvPr/>
              </p:nvSpPr>
              <p:spPr bwMode="auto">
                <a:xfrm>
                  <a:off x="4829" y="2975"/>
                  <a:ext cx="69" cy="81"/>
                </a:xfrm>
                <a:custGeom>
                  <a:avLst/>
                  <a:gdLst/>
                  <a:ahLst/>
                  <a:cxnLst>
                    <a:cxn ang="0">
                      <a:pos x="68" y="62"/>
                    </a:cxn>
                    <a:cxn ang="0">
                      <a:pos x="68" y="0"/>
                    </a:cxn>
                    <a:cxn ang="0">
                      <a:pos x="0" y="17"/>
                    </a:cxn>
                    <a:cxn ang="0">
                      <a:pos x="0" y="80"/>
                    </a:cxn>
                    <a:cxn ang="0">
                      <a:pos x="68" y="62"/>
                    </a:cxn>
                  </a:cxnLst>
                  <a:rect l="0" t="0" r="r" b="b"/>
                  <a:pathLst>
                    <a:path w="69" h="81">
                      <a:moveTo>
                        <a:pt x="68" y="62"/>
                      </a:moveTo>
                      <a:lnTo>
                        <a:pt x="68" y="0"/>
                      </a:lnTo>
                      <a:lnTo>
                        <a:pt x="0" y="17"/>
                      </a:lnTo>
                      <a:lnTo>
                        <a:pt x="0" y="80"/>
                      </a:lnTo>
                      <a:lnTo>
                        <a:pt x="68" y="62"/>
                      </a:lnTo>
                    </a:path>
                  </a:pathLst>
                </a:custGeom>
                <a:solidFill>
                  <a:srgbClr val="99CCFF"/>
                </a:solidFill>
                <a:ln w="9525" cap="rnd">
                  <a:noFill/>
                  <a:round/>
                  <a:headEnd/>
                  <a:tailEnd/>
                </a:ln>
                <a:effectLst/>
              </p:spPr>
              <p:txBody>
                <a:bodyPr/>
                <a:lstStyle/>
                <a:p>
                  <a:endParaRPr lang="en-US"/>
                </a:p>
              </p:txBody>
            </p:sp>
            <p:sp>
              <p:nvSpPr>
                <p:cNvPr id="13408" name="Freeform 96"/>
                <p:cNvSpPr>
                  <a:spLocks/>
                </p:cNvSpPr>
                <p:nvPr/>
              </p:nvSpPr>
              <p:spPr bwMode="auto">
                <a:xfrm>
                  <a:off x="4927" y="2950"/>
                  <a:ext cx="67" cy="79"/>
                </a:xfrm>
                <a:custGeom>
                  <a:avLst/>
                  <a:gdLst/>
                  <a:ahLst/>
                  <a:cxnLst>
                    <a:cxn ang="0">
                      <a:pos x="66" y="60"/>
                    </a:cxn>
                    <a:cxn ang="0">
                      <a:pos x="66" y="0"/>
                    </a:cxn>
                    <a:cxn ang="0">
                      <a:pos x="0" y="17"/>
                    </a:cxn>
                    <a:cxn ang="0">
                      <a:pos x="0" y="78"/>
                    </a:cxn>
                    <a:cxn ang="0">
                      <a:pos x="66" y="60"/>
                    </a:cxn>
                  </a:cxnLst>
                  <a:rect l="0" t="0" r="r" b="b"/>
                  <a:pathLst>
                    <a:path w="67" h="79">
                      <a:moveTo>
                        <a:pt x="66" y="60"/>
                      </a:moveTo>
                      <a:lnTo>
                        <a:pt x="66" y="0"/>
                      </a:lnTo>
                      <a:lnTo>
                        <a:pt x="0" y="17"/>
                      </a:lnTo>
                      <a:lnTo>
                        <a:pt x="0" y="78"/>
                      </a:lnTo>
                      <a:lnTo>
                        <a:pt x="66" y="60"/>
                      </a:lnTo>
                    </a:path>
                  </a:pathLst>
                </a:custGeom>
                <a:solidFill>
                  <a:srgbClr val="99CCFF"/>
                </a:solidFill>
                <a:ln w="9525" cap="rnd">
                  <a:noFill/>
                  <a:round/>
                  <a:headEnd/>
                  <a:tailEnd/>
                </a:ln>
                <a:effectLst/>
              </p:spPr>
              <p:txBody>
                <a:bodyPr/>
                <a:lstStyle/>
                <a:p>
                  <a:endParaRPr lang="en-US"/>
                </a:p>
              </p:txBody>
            </p:sp>
            <p:sp>
              <p:nvSpPr>
                <p:cNvPr id="13409" name="Freeform 97"/>
                <p:cNvSpPr>
                  <a:spLocks/>
                </p:cNvSpPr>
                <p:nvPr/>
              </p:nvSpPr>
              <p:spPr bwMode="auto">
                <a:xfrm>
                  <a:off x="5024" y="2924"/>
                  <a:ext cx="68" cy="79"/>
                </a:xfrm>
                <a:custGeom>
                  <a:avLst/>
                  <a:gdLst/>
                  <a:ahLst/>
                  <a:cxnLst>
                    <a:cxn ang="0">
                      <a:pos x="67" y="59"/>
                    </a:cxn>
                    <a:cxn ang="0">
                      <a:pos x="67" y="0"/>
                    </a:cxn>
                    <a:cxn ang="0">
                      <a:pos x="0" y="17"/>
                    </a:cxn>
                    <a:cxn ang="0">
                      <a:pos x="0" y="78"/>
                    </a:cxn>
                    <a:cxn ang="0">
                      <a:pos x="67" y="59"/>
                    </a:cxn>
                  </a:cxnLst>
                  <a:rect l="0" t="0" r="r" b="b"/>
                  <a:pathLst>
                    <a:path w="68" h="79">
                      <a:moveTo>
                        <a:pt x="67" y="59"/>
                      </a:moveTo>
                      <a:lnTo>
                        <a:pt x="67" y="0"/>
                      </a:lnTo>
                      <a:lnTo>
                        <a:pt x="0" y="17"/>
                      </a:lnTo>
                      <a:lnTo>
                        <a:pt x="0" y="78"/>
                      </a:lnTo>
                      <a:lnTo>
                        <a:pt x="67" y="59"/>
                      </a:lnTo>
                    </a:path>
                  </a:pathLst>
                </a:custGeom>
                <a:solidFill>
                  <a:srgbClr val="99CCFF"/>
                </a:solidFill>
                <a:ln w="9525" cap="rnd">
                  <a:noFill/>
                  <a:round/>
                  <a:headEnd/>
                  <a:tailEnd/>
                </a:ln>
                <a:effectLst/>
              </p:spPr>
              <p:txBody>
                <a:bodyPr/>
                <a:lstStyle/>
                <a:p>
                  <a:endParaRPr lang="en-US"/>
                </a:p>
              </p:txBody>
            </p:sp>
            <p:sp>
              <p:nvSpPr>
                <p:cNvPr id="13410" name="Freeform 98"/>
                <p:cNvSpPr>
                  <a:spLocks/>
                </p:cNvSpPr>
                <p:nvPr/>
              </p:nvSpPr>
              <p:spPr bwMode="auto">
                <a:xfrm>
                  <a:off x="5120" y="2896"/>
                  <a:ext cx="68" cy="82"/>
                </a:xfrm>
                <a:custGeom>
                  <a:avLst/>
                  <a:gdLst/>
                  <a:ahLst/>
                  <a:cxnLst>
                    <a:cxn ang="0">
                      <a:pos x="67" y="62"/>
                    </a:cxn>
                    <a:cxn ang="0">
                      <a:pos x="67" y="0"/>
                    </a:cxn>
                    <a:cxn ang="0">
                      <a:pos x="0" y="18"/>
                    </a:cxn>
                    <a:cxn ang="0">
                      <a:pos x="0" y="81"/>
                    </a:cxn>
                    <a:cxn ang="0">
                      <a:pos x="67" y="62"/>
                    </a:cxn>
                  </a:cxnLst>
                  <a:rect l="0" t="0" r="r" b="b"/>
                  <a:pathLst>
                    <a:path w="68" h="82">
                      <a:moveTo>
                        <a:pt x="67" y="62"/>
                      </a:moveTo>
                      <a:lnTo>
                        <a:pt x="67" y="0"/>
                      </a:lnTo>
                      <a:lnTo>
                        <a:pt x="0" y="18"/>
                      </a:lnTo>
                      <a:lnTo>
                        <a:pt x="0" y="81"/>
                      </a:lnTo>
                      <a:lnTo>
                        <a:pt x="67" y="62"/>
                      </a:lnTo>
                    </a:path>
                  </a:pathLst>
                </a:custGeom>
                <a:solidFill>
                  <a:srgbClr val="99CCFF"/>
                </a:solidFill>
                <a:ln w="9525" cap="rnd">
                  <a:noFill/>
                  <a:round/>
                  <a:headEnd/>
                  <a:tailEnd/>
                </a:ln>
                <a:effectLst/>
              </p:spPr>
              <p:txBody>
                <a:bodyPr/>
                <a:lstStyle/>
                <a:p>
                  <a:endParaRPr lang="en-US"/>
                </a:p>
              </p:txBody>
            </p:sp>
          </p:grpSp>
        </p:grpSp>
        <p:sp>
          <p:nvSpPr>
            <p:cNvPr id="13413" name="Rectangle 101"/>
            <p:cNvSpPr>
              <a:spLocks noChangeArrowheads="1"/>
            </p:cNvSpPr>
            <p:nvPr/>
          </p:nvSpPr>
          <p:spPr bwMode="auto">
            <a:xfrm>
              <a:off x="4282" y="3198"/>
              <a:ext cx="995" cy="225"/>
            </a:xfrm>
            <a:prstGeom prst="rect">
              <a:avLst/>
            </a:prstGeom>
            <a:noFill/>
            <a:ln w="9525">
              <a:noFill/>
              <a:miter lim="800000"/>
              <a:headEnd/>
              <a:tailEnd/>
            </a:ln>
            <a:effectLst/>
          </p:spPr>
          <p:txBody>
            <a:bodyPr lIns="82550" tIns="41275" rIns="82550" bIns="41275">
              <a:spAutoFit/>
            </a:bodyPr>
            <a:lstStyle/>
            <a:p>
              <a:pPr defTabSz="822325">
                <a:lnSpc>
                  <a:spcPct val="100000"/>
                </a:lnSpc>
                <a:spcBef>
                  <a:spcPct val="50000"/>
                </a:spcBef>
              </a:pPr>
              <a:r>
                <a:rPr lang="en-US" sz="1800" b="1">
                  <a:solidFill>
                    <a:srgbClr val="FFFFCC"/>
                  </a:solidFill>
                  <a:effectLst>
                    <a:outerShdw blurRad="38100" dist="38100" dir="2700000" algn="tl">
                      <a:srgbClr val="000000"/>
                    </a:outerShdw>
                  </a:effectLst>
                  <a:latin typeface="Arial" pitchFamily="34" charset="0"/>
                </a:rPr>
                <a:t>Database</a:t>
              </a:r>
            </a:p>
          </p:txBody>
        </p:sp>
        <p:sp>
          <p:nvSpPr>
            <p:cNvPr id="13414" name="Line 102"/>
            <p:cNvSpPr>
              <a:spLocks noChangeShapeType="1"/>
            </p:cNvSpPr>
            <p:nvPr/>
          </p:nvSpPr>
          <p:spPr bwMode="auto">
            <a:xfrm>
              <a:off x="3660" y="1716"/>
              <a:ext cx="624" cy="816"/>
            </a:xfrm>
            <a:prstGeom prst="line">
              <a:avLst/>
            </a:prstGeom>
            <a:noFill/>
            <a:ln w="50800">
              <a:solidFill>
                <a:srgbClr val="FFCC00"/>
              </a:solidFill>
              <a:round/>
              <a:headEnd type="none" w="sm" len="sm"/>
              <a:tailEnd type="stealth" w="med" len="lg"/>
            </a:ln>
            <a:effectLst>
              <a:outerShdw dist="53882" dir="2700000" algn="ctr" rotWithShape="0">
                <a:srgbClr val="000000">
                  <a:alpha val="50000"/>
                </a:srgbClr>
              </a:outerShdw>
            </a:effectLst>
          </p:spPr>
          <p:txBody>
            <a:bodyPr/>
            <a:lstStyle/>
            <a:p>
              <a:endParaRPr lang="en-US"/>
            </a:p>
          </p:txBody>
        </p:sp>
      </p:grpSp>
      <p:sp>
        <p:nvSpPr>
          <p:cNvPr id="13416" name="Rectangle 104"/>
          <p:cNvSpPr>
            <a:spLocks noChangeArrowheads="1"/>
          </p:cNvSpPr>
          <p:nvPr/>
        </p:nvSpPr>
        <p:spPr bwMode="blackWhite">
          <a:xfrm>
            <a:off x="4035425" y="1103313"/>
            <a:ext cx="3035300" cy="1971675"/>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400" b="1">
                <a:solidFill>
                  <a:srgbClr val="FFCC00"/>
                </a:solidFill>
                <a:effectLst>
                  <a:outerShdw blurRad="38100" dist="38100" dir="2700000" algn="tl">
                    <a:srgbClr val="000000"/>
                  </a:outerShdw>
                </a:effectLst>
                <a:latin typeface="Courier New" pitchFamily="49" charset="0"/>
              </a:rPr>
              <a:t>		   SALGRADE</a:t>
            </a: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GRADE     LOSAL     HISAL</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 ---------</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1       700      1200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2      1201      1400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3      1401      2000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4      2001      3000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5      3001      9999</a:t>
            </a:r>
          </a:p>
        </p:txBody>
      </p:sp>
      <p:sp>
        <p:nvSpPr>
          <p:cNvPr id="13417" name="Rectangle 105"/>
          <p:cNvSpPr>
            <a:spLocks noChangeArrowheads="1"/>
          </p:cNvSpPr>
          <p:nvPr/>
        </p:nvSpPr>
        <p:spPr bwMode="blackWhite">
          <a:xfrm>
            <a:off x="1566863" y="1666875"/>
            <a:ext cx="3467100" cy="1971675"/>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defTabSz="400050">
              <a:lnSpc>
                <a:spcPct val="125000"/>
              </a:lnSpc>
              <a:spcBef>
                <a:spcPct val="0"/>
              </a:spcBef>
              <a:tabLst>
                <a:tab pos="400050" algn="r"/>
                <a:tab pos="685800" algn="l"/>
              </a:tabLst>
            </a:pPr>
            <a:r>
              <a:rPr lang="en-US" sz="1400" b="1">
                <a:solidFill>
                  <a:srgbClr val="FFCC00"/>
                </a:solidFill>
                <a:effectLst>
                  <a:outerShdw blurRad="38100" dist="38100" dir="2700000" algn="tl">
                    <a:srgbClr val="000000"/>
                  </a:outerShdw>
                </a:effectLst>
                <a:latin typeface="Courier New" pitchFamily="49" charset="0"/>
              </a:rPr>
              <a:t>DEPT</a:t>
            </a:r>
            <a:endParaRPr lang="en-US" sz="1200" b="1">
              <a:solidFill>
                <a:srgbClr val="000000"/>
              </a:solidFill>
              <a:latin typeface="Courier New" pitchFamily="49" charset="0"/>
            </a:endParaRP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DEPTNO DNAME          LOC</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 ----------        	       10 ACCOUNTING     NEW YORK</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20 RESEARCH       DALLAS</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30 SALES          CHICAGO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40 OPERATIONS     BOSTON</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3358"/>
                                        </p:tgtEl>
                                        <p:attrNameLst>
                                          <p:attrName>style.visibility</p:attrName>
                                        </p:attrNameLst>
                                      </p:cBhvr>
                                      <p:to>
                                        <p:strVal val="visible"/>
                                      </p:to>
                                    </p:set>
                                    <p:animEffect transition="in" filter="wipe(up)">
                                      <p:cBhvr>
                                        <p:cTn id="7" dur="500"/>
                                        <p:tgtEl>
                                          <p:spTgt spid="1335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374"/>
                                        </p:tgtEl>
                                        <p:attrNameLst>
                                          <p:attrName>style.visibility</p:attrName>
                                        </p:attrNameLst>
                                      </p:cBhvr>
                                      <p:to>
                                        <p:strVal val="visible"/>
                                      </p:to>
                                    </p:set>
                                    <p:animEffect transition="in" filter="wipe(up)">
                                      <p:cBhvr>
                                        <p:cTn id="11" dur="500"/>
                                        <p:tgtEl>
                                          <p:spTgt spid="1337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3415"/>
                                        </p:tgtEl>
                                        <p:attrNameLst>
                                          <p:attrName>style.visibility</p:attrName>
                                        </p:attrNameLst>
                                      </p:cBhvr>
                                      <p:to>
                                        <p:strVal val="visible"/>
                                      </p:to>
                                    </p:set>
                                    <p:animEffect transition="in" filter="wipe(left)">
                                      <p:cBhvr>
                                        <p:cTn id="15" dur="500"/>
                                        <p:tgtEl>
                                          <p:spTgt spid="13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a:ln/>
        </p:spPr>
        <p:txBody>
          <a:bodyPr/>
          <a:lstStyle/>
          <a:p>
            <a:r>
              <a:rPr lang="en-US"/>
              <a:t>Relational Database Concept</a:t>
            </a:r>
          </a:p>
        </p:txBody>
      </p:sp>
      <p:sp>
        <p:nvSpPr>
          <p:cNvPr id="15363" name="Rectangle 3"/>
          <p:cNvSpPr>
            <a:spLocks noGrp="1" noChangeArrowheads="1"/>
          </p:cNvSpPr>
          <p:nvPr>
            <p:ph type="body" idx="1"/>
          </p:nvPr>
        </p:nvSpPr>
        <p:spPr>
          <a:xfrm>
            <a:off x="784225" y="1681163"/>
            <a:ext cx="8054975" cy="3813175"/>
          </a:xfrm>
          <a:noFill/>
          <a:ln/>
        </p:spPr>
        <p:txBody>
          <a:bodyPr/>
          <a:lstStyle/>
          <a:p>
            <a:pPr lvl="1"/>
            <a:r>
              <a:rPr lang="en-US" sz="2600"/>
              <a:t>Dr. E. F. Codd proposed the relational model  for database systems in 1970.</a:t>
            </a:r>
          </a:p>
          <a:p>
            <a:pPr lvl="1"/>
            <a:r>
              <a:rPr lang="en-US" sz="2600"/>
              <a:t>It is the basis for the relational database management system (RDBMS).</a:t>
            </a:r>
          </a:p>
          <a:p>
            <a:pPr lvl="1"/>
            <a:r>
              <a:rPr lang="en-US" sz="2600"/>
              <a:t>The relational model consists of the following:</a:t>
            </a:r>
          </a:p>
          <a:p>
            <a:pPr lvl="2"/>
            <a:r>
              <a:rPr lang="en-US" sz="2600"/>
              <a:t>Collection of objects or relations</a:t>
            </a:r>
          </a:p>
          <a:p>
            <a:pPr lvl="2"/>
            <a:r>
              <a:rPr lang="en-US" sz="2600"/>
              <a:t>Set of operators to act on the relations</a:t>
            </a:r>
          </a:p>
          <a:p>
            <a:pPr lvl="2"/>
            <a:r>
              <a:rPr lang="en-US" sz="2600"/>
              <a:t>Data integrity for accuracy and consistency</a:t>
            </a: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922338" y="415925"/>
            <a:ext cx="7299325" cy="881063"/>
          </a:xfrm>
          <a:noFill/>
          <a:ln/>
        </p:spPr>
        <p:txBody>
          <a:bodyPr/>
          <a:lstStyle/>
          <a:p>
            <a:r>
              <a:rPr lang="en-US"/>
              <a:t>Definition of a </a:t>
            </a:r>
            <a:br>
              <a:rPr lang="en-US"/>
            </a:br>
            <a:r>
              <a:rPr lang="en-US"/>
              <a:t>Relational Database</a:t>
            </a:r>
          </a:p>
        </p:txBody>
      </p:sp>
      <p:sp>
        <p:nvSpPr>
          <p:cNvPr id="17411" name="Rectangle 3"/>
          <p:cNvSpPr>
            <a:spLocks noGrp="1" noChangeArrowheads="1"/>
          </p:cNvSpPr>
          <p:nvPr>
            <p:ph type="body" idx="1"/>
          </p:nvPr>
        </p:nvSpPr>
        <p:spPr>
          <a:xfrm>
            <a:off x="860425" y="1517650"/>
            <a:ext cx="7385050" cy="904875"/>
          </a:xfrm>
          <a:noFill/>
          <a:ln/>
        </p:spPr>
        <p:txBody>
          <a:bodyPr/>
          <a:lstStyle/>
          <a:p>
            <a:r>
              <a:rPr lang="en-US"/>
              <a:t>A relational database is a collection of relations or two-dimensional tables.</a:t>
            </a:r>
          </a:p>
        </p:txBody>
      </p:sp>
      <p:sp>
        <p:nvSpPr>
          <p:cNvPr id="17412" name="Rectangle 4"/>
          <p:cNvSpPr>
            <a:spLocks noChangeArrowheads="1"/>
          </p:cNvSpPr>
          <p:nvPr/>
        </p:nvSpPr>
        <p:spPr bwMode="ltGray">
          <a:xfrm>
            <a:off x="3654425" y="2865438"/>
            <a:ext cx="1662113" cy="1030287"/>
          </a:xfrm>
          <a:prstGeom prst="rect">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miter lim="800000"/>
            <a:headEnd/>
            <a:tailEnd/>
          </a:ln>
          <a:effectLst/>
        </p:spPr>
        <p:txBody>
          <a:bodyPr wrap="none" anchor="ctr"/>
          <a:lstStyle/>
          <a:p>
            <a:endParaRPr lang="en-US"/>
          </a:p>
        </p:txBody>
      </p:sp>
      <p:sp>
        <p:nvSpPr>
          <p:cNvPr id="17413" name="Oval 5"/>
          <p:cNvSpPr>
            <a:spLocks noChangeArrowheads="1"/>
          </p:cNvSpPr>
          <p:nvPr/>
        </p:nvSpPr>
        <p:spPr bwMode="ltGray">
          <a:xfrm>
            <a:off x="3654425" y="2516188"/>
            <a:ext cx="1662113" cy="660400"/>
          </a:xfrm>
          <a:prstGeom prst="ellipse">
            <a:avLst/>
          </a:prstGeom>
          <a:gradFill rotWithShape="0">
            <a:gsLst>
              <a:gs pos="0">
                <a:srgbClr val="B2B2B2">
                  <a:gamma/>
                  <a:shade val="89804"/>
                  <a:invGamma/>
                </a:srgbClr>
              </a:gs>
              <a:gs pos="100000">
                <a:srgbClr val="B2B2B2"/>
              </a:gs>
            </a:gsLst>
            <a:lin ang="5400000" scaled="1"/>
          </a:gradFill>
          <a:ln w="9525">
            <a:noFill/>
            <a:round/>
            <a:headEnd/>
            <a:tailEnd/>
          </a:ln>
          <a:effectLst/>
        </p:spPr>
        <p:txBody>
          <a:bodyPr wrap="none" anchor="ctr"/>
          <a:lstStyle/>
          <a:p>
            <a:endParaRPr lang="en-US"/>
          </a:p>
        </p:txBody>
      </p:sp>
      <p:sp>
        <p:nvSpPr>
          <p:cNvPr id="17414" name="Oval 6"/>
          <p:cNvSpPr>
            <a:spLocks noChangeArrowheads="1"/>
          </p:cNvSpPr>
          <p:nvPr/>
        </p:nvSpPr>
        <p:spPr bwMode="ltGray">
          <a:xfrm>
            <a:off x="3654425" y="3575050"/>
            <a:ext cx="1662113" cy="660400"/>
          </a:xfrm>
          <a:prstGeom prst="ellipse">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round/>
            <a:headEnd/>
            <a:tailEnd/>
          </a:ln>
          <a:effectLst/>
        </p:spPr>
        <p:txBody>
          <a:bodyPr wrap="none" anchor="ctr"/>
          <a:lstStyle/>
          <a:p>
            <a:endParaRPr lang="en-US"/>
          </a:p>
        </p:txBody>
      </p:sp>
      <p:sp>
        <p:nvSpPr>
          <p:cNvPr id="17415" name="Rectangle 7"/>
          <p:cNvSpPr>
            <a:spLocks noChangeArrowheads="1"/>
          </p:cNvSpPr>
          <p:nvPr/>
        </p:nvSpPr>
        <p:spPr bwMode="auto">
          <a:xfrm>
            <a:off x="3778250" y="2659063"/>
            <a:ext cx="1427163" cy="427037"/>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2200" b="1">
                <a:solidFill>
                  <a:srgbClr val="FFFFFF"/>
                </a:solidFill>
                <a:effectLst>
                  <a:outerShdw blurRad="38100" dist="38100" dir="2700000" algn="tl">
                    <a:srgbClr val="000000"/>
                  </a:outerShdw>
                </a:effectLst>
                <a:latin typeface="Arial" pitchFamily="34" charset="0"/>
              </a:rPr>
              <a:t>Database</a:t>
            </a:r>
          </a:p>
        </p:txBody>
      </p:sp>
      <p:grpSp>
        <p:nvGrpSpPr>
          <p:cNvPr id="17425" name="Group 17"/>
          <p:cNvGrpSpPr>
            <a:grpSpLocks/>
          </p:cNvGrpSpPr>
          <p:nvPr/>
        </p:nvGrpSpPr>
        <p:grpSpPr bwMode="auto">
          <a:xfrm>
            <a:off x="3840163" y="3314700"/>
            <a:ext cx="1198562" cy="725488"/>
            <a:chOff x="2419" y="2088"/>
            <a:chExt cx="755" cy="457"/>
          </a:xfrm>
        </p:grpSpPr>
        <p:sp>
          <p:nvSpPr>
            <p:cNvPr id="17416" name="Rectangle 8"/>
            <p:cNvSpPr>
              <a:spLocks noChangeArrowheads="1"/>
            </p:cNvSpPr>
            <p:nvPr/>
          </p:nvSpPr>
          <p:spPr bwMode="blackWhite">
            <a:xfrm>
              <a:off x="2419" y="2088"/>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17" name="Rectangle 9"/>
            <p:cNvSpPr>
              <a:spLocks noChangeArrowheads="1"/>
            </p:cNvSpPr>
            <p:nvPr/>
          </p:nvSpPr>
          <p:spPr bwMode="blackWhite">
            <a:xfrm>
              <a:off x="2690" y="2088"/>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18" name="Rectangle 10"/>
            <p:cNvSpPr>
              <a:spLocks noChangeArrowheads="1"/>
            </p:cNvSpPr>
            <p:nvPr/>
          </p:nvSpPr>
          <p:spPr bwMode="blackWhite">
            <a:xfrm>
              <a:off x="2959" y="2088"/>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19" name="Rectangle 11"/>
            <p:cNvSpPr>
              <a:spLocks noChangeArrowheads="1"/>
            </p:cNvSpPr>
            <p:nvPr/>
          </p:nvSpPr>
          <p:spPr bwMode="blackWhite">
            <a:xfrm>
              <a:off x="2420" y="2259"/>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20" name="Rectangle 12"/>
            <p:cNvSpPr>
              <a:spLocks noChangeArrowheads="1"/>
            </p:cNvSpPr>
            <p:nvPr/>
          </p:nvSpPr>
          <p:spPr bwMode="blackWhite">
            <a:xfrm>
              <a:off x="2691" y="2259"/>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21" name="Rectangle 13"/>
            <p:cNvSpPr>
              <a:spLocks noChangeArrowheads="1"/>
            </p:cNvSpPr>
            <p:nvPr/>
          </p:nvSpPr>
          <p:spPr bwMode="blackWhite">
            <a:xfrm>
              <a:off x="2960" y="2259"/>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22" name="Rectangle 14"/>
            <p:cNvSpPr>
              <a:spLocks noChangeArrowheads="1"/>
            </p:cNvSpPr>
            <p:nvPr/>
          </p:nvSpPr>
          <p:spPr bwMode="blackWhite">
            <a:xfrm>
              <a:off x="2420" y="2427"/>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23" name="Rectangle 15"/>
            <p:cNvSpPr>
              <a:spLocks noChangeArrowheads="1"/>
            </p:cNvSpPr>
            <p:nvPr/>
          </p:nvSpPr>
          <p:spPr bwMode="blackWhite">
            <a:xfrm>
              <a:off x="2691" y="2427"/>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7424" name="Rectangle 16"/>
            <p:cNvSpPr>
              <a:spLocks noChangeArrowheads="1"/>
            </p:cNvSpPr>
            <p:nvPr/>
          </p:nvSpPr>
          <p:spPr bwMode="blackWhite">
            <a:xfrm>
              <a:off x="2960" y="2427"/>
              <a:ext cx="214" cy="11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grpSp>
      <p:grpSp>
        <p:nvGrpSpPr>
          <p:cNvPr id="17435" name="Group 27"/>
          <p:cNvGrpSpPr>
            <a:grpSpLocks/>
          </p:cNvGrpSpPr>
          <p:nvPr/>
        </p:nvGrpSpPr>
        <p:grpSpPr bwMode="auto">
          <a:xfrm>
            <a:off x="4572000" y="3848100"/>
            <a:ext cx="3811588" cy="2362200"/>
            <a:chOff x="2880" y="2424"/>
            <a:chExt cx="2401" cy="1488"/>
          </a:xfrm>
        </p:grpSpPr>
        <p:sp>
          <p:nvSpPr>
            <p:cNvPr id="17426" name="Freeform 18"/>
            <p:cNvSpPr>
              <a:spLocks/>
            </p:cNvSpPr>
            <p:nvPr/>
          </p:nvSpPr>
          <p:spPr bwMode="blackWhite">
            <a:xfrm>
              <a:off x="2880" y="2424"/>
              <a:ext cx="2401" cy="708"/>
            </a:xfrm>
            <a:custGeom>
              <a:avLst/>
              <a:gdLst/>
              <a:ahLst/>
              <a:cxnLst>
                <a:cxn ang="0">
                  <a:pos x="246" y="0"/>
                </a:cxn>
                <a:cxn ang="0">
                  <a:pos x="2400" y="707"/>
                </a:cxn>
                <a:cxn ang="0">
                  <a:pos x="0" y="707"/>
                </a:cxn>
                <a:cxn ang="0">
                  <a:pos x="73" y="0"/>
                </a:cxn>
                <a:cxn ang="0">
                  <a:pos x="246" y="0"/>
                </a:cxn>
              </a:cxnLst>
              <a:rect l="0" t="0" r="r" b="b"/>
              <a:pathLst>
                <a:path w="2401" h="708">
                  <a:moveTo>
                    <a:pt x="246" y="0"/>
                  </a:moveTo>
                  <a:lnTo>
                    <a:pt x="2400" y="707"/>
                  </a:lnTo>
                  <a:lnTo>
                    <a:pt x="0" y="707"/>
                  </a:lnTo>
                  <a:lnTo>
                    <a:pt x="73" y="0"/>
                  </a:lnTo>
                  <a:lnTo>
                    <a:pt x="246" y="0"/>
                  </a:lnTo>
                </a:path>
              </a:pathLst>
            </a:custGeom>
            <a:solidFill>
              <a:srgbClr val="FF3300">
                <a:alpha val="50000"/>
              </a:srgbClr>
            </a:solidFill>
            <a:ln w="9525" cap="rnd">
              <a:noFill/>
              <a:round/>
              <a:headEnd/>
              <a:tailEnd/>
            </a:ln>
            <a:effectLst/>
          </p:spPr>
          <p:txBody>
            <a:bodyPr/>
            <a:lstStyle/>
            <a:p>
              <a:endParaRPr lang="en-US"/>
            </a:p>
          </p:txBody>
        </p:sp>
        <p:sp>
          <p:nvSpPr>
            <p:cNvPr id="17427" name="Rectangle 19"/>
            <p:cNvSpPr>
              <a:spLocks noChangeArrowheads="1"/>
            </p:cNvSpPr>
            <p:nvPr/>
          </p:nvSpPr>
          <p:spPr bwMode="blackWhite">
            <a:xfrm>
              <a:off x="2888" y="3120"/>
              <a:ext cx="2378" cy="786"/>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DEPTNO  DNAME  		LOC</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10  ACCOUNTING  	NEW YORK</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20  RESEARCH    	DALLAS</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30  SALES       	CHICAGO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40  OPERATIONS 	BOSTON</a:t>
              </a:r>
            </a:p>
          </p:txBody>
        </p:sp>
        <p:sp>
          <p:nvSpPr>
            <p:cNvPr id="17428" name="Rectangle 20"/>
            <p:cNvSpPr>
              <a:spLocks noChangeArrowheads="1"/>
            </p:cNvSpPr>
            <p:nvPr/>
          </p:nvSpPr>
          <p:spPr bwMode="blackWhite">
            <a:xfrm>
              <a:off x="2978" y="2867"/>
              <a:ext cx="1364" cy="231"/>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a:solidFill>
                    <a:srgbClr val="FFFFCC"/>
                  </a:solidFill>
                  <a:effectLst>
                    <a:outerShdw blurRad="38100" dist="38100" dir="2700000" algn="tl">
                      <a:srgbClr val="000000"/>
                    </a:outerShdw>
                  </a:effectLst>
                  <a:latin typeface="Arial" pitchFamily="34" charset="0"/>
                </a:rPr>
                <a:t>Table Name: </a:t>
              </a:r>
              <a:r>
                <a:rPr lang="en-US" sz="1800" b="1">
                  <a:solidFill>
                    <a:srgbClr val="FFFFCC"/>
                  </a:solidFill>
                  <a:effectLst>
                    <a:outerShdw blurRad="38100" dist="38100" dir="2700000" algn="tl">
                      <a:srgbClr val="000000"/>
                    </a:outerShdw>
                  </a:effectLst>
                  <a:latin typeface="Arial" pitchFamily="34" charset="0"/>
                </a:rPr>
                <a:t>DEPT</a:t>
              </a:r>
            </a:p>
          </p:txBody>
        </p:sp>
        <p:sp>
          <p:nvSpPr>
            <p:cNvPr id="17429" name="Line 21"/>
            <p:cNvSpPr>
              <a:spLocks noChangeShapeType="1"/>
            </p:cNvSpPr>
            <p:nvPr/>
          </p:nvSpPr>
          <p:spPr bwMode="blackWhite">
            <a:xfrm>
              <a:off x="2896" y="3296"/>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30" name="Line 22"/>
            <p:cNvSpPr>
              <a:spLocks noChangeShapeType="1"/>
            </p:cNvSpPr>
            <p:nvPr/>
          </p:nvSpPr>
          <p:spPr bwMode="blackWhite">
            <a:xfrm>
              <a:off x="2896" y="3444"/>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31" name="Line 23"/>
            <p:cNvSpPr>
              <a:spLocks noChangeShapeType="1"/>
            </p:cNvSpPr>
            <p:nvPr/>
          </p:nvSpPr>
          <p:spPr bwMode="blackWhite">
            <a:xfrm>
              <a:off x="2896" y="3592"/>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32" name="Line 24"/>
            <p:cNvSpPr>
              <a:spLocks noChangeShapeType="1"/>
            </p:cNvSpPr>
            <p:nvPr/>
          </p:nvSpPr>
          <p:spPr bwMode="blackWhite">
            <a:xfrm>
              <a:off x="2896" y="3740"/>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33" name="Line 25"/>
            <p:cNvSpPr>
              <a:spLocks noChangeShapeType="1"/>
            </p:cNvSpPr>
            <p:nvPr/>
          </p:nvSpPr>
          <p:spPr bwMode="blackWhite">
            <a:xfrm>
              <a:off x="3340" y="3120"/>
              <a:ext cx="0" cy="792"/>
            </a:xfrm>
            <a:prstGeom prst="line">
              <a:avLst/>
            </a:prstGeom>
            <a:noFill/>
            <a:ln w="12700">
              <a:solidFill>
                <a:srgbClr val="000000"/>
              </a:solidFill>
              <a:round/>
              <a:headEnd type="none" w="sm" len="sm"/>
              <a:tailEnd type="none" w="sm" len="sm"/>
            </a:ln>
            <a:effectLst/>
          </p:spPr>
          <p:txBody>
            <a:bodyPr/>
            <a:lstStyle/>
            <a:p>
              <a:endParaRPr lang="en-US"/>
            </a:p>
          </p:txBody>
        </p:sp>
        <p:sp>
          <p:nvSpPr>
            <p:cNvPr id="17434" name="Line 26"/>
            <p:cNvSpPr>
              <a:spLocks noChangeShapeType="1"/>
            </p:cNvSpPr>
            <p:nvPr/>
          </p:nvSpPr>
          <p:spPr bwMode="blackWhite">
            <a:xfrm>
              <a:off x="4092" y="3120"/>
              <a:ext cx="0" cy="792"/>
            </a:xfrm>
            <a:prstGeom prst="line">
              <a:avLst/>
            </a:prstGeom>
            <a:noFill/>
            <a:ln w="12700">
              <a:solidFill>
                <a:srgbClr val="000000"/>
              </a:solidFill>
              <a:round/>
              <a:headEnd type="none" w="sm" len="sm"/>
              <a:tailEnd type="none" w="sm" len="sm"/>
            </a:ln>
            <a:effectLst/>
          </p:spPr>
          <p:txBody>
            <a:bodyPr/>
            <a:lstStyle/>
            <a:p>
              <a:endParaRPr lang="en-US"/>
            </a:p>
          </p:txBody>
        </p:sp>
      </p:grpSp>
      <p:grpSp>
        <p:nvGrpSpPr>
          <p:cNvPr id="17446" name="Group 38"/>
          <p:cNvGrpSpPr>
            <a:grpSpLocks/>
          </p:cNvGrpSpPr>
          <p:nvPr/>
        </p:nvGrpSpPr>
        <p:grpSpPr bwMode="auto">
          <a:xfrm>
            <a:off x="676275" y="3848100"/>
            <a:ext cx="3787775" cy="2362200"/>
            <a:chOff x="426" y="2424"/>
            <a:chExt cx="2386" cy="1488"/>
          </a:xfrm>
        </p:grpSpPr>
        <p:sp>
          <p:nvSpPr>
            <p:cNvPr id="17436" name="Freeform 28"/>
            <p:cNvSpPr>
              <a:spLocks/>
            </p:cNvSpPr>
            <p:nvPr/>
          </p:nvSpPr>
          <p:spPr bwMode="blackWhite">
            <a:xfrm>
              <a:off x="426" y="2424"/>
              <a:ext cx="2373" cy="717"/>
            </a:xfrm>
            <a:custGeom>
              <a:avLst/>
              <a:gdLst/>
              <a:ahLst/>
              <a:cxnLst>
                <a:cxn ang="0">
                  <a:pos x="2009" y="0"/>
                </a:cxn>
                <a:cxn ang="0">
                  <a:pos x="0" y="707"/>
                </a:cxn>
                <a:cxn ang="0">
                  <a:pos x="2372" y="716"/>
                </a:cxn>
                <a:cxn ang="0">
                  <a:pos x="2181" y="0"/>
                </a:cxn>
                <a:cxn ang="0">
                  <a:pos x="2009" y="0"/>
                </a:cxn>
              </a:cxnLst>
              <a:rect l="0" t="0" r="r" b="b"/>
              <a:pathLst>
                <a:path w="2373" h="717">
                  <a:moveTo>
                    <a:pt x="2009" y="0"/>
                  </a:moveTo>
                  <a:lnTo>
                    <a:pt x="0" y="707"/>
                  </a:lnTo>
                  <a:lnTo>
                    <a:pt x="2372" y="716"/>
                  </a:lnTo>
                  <a:lnTo>
                    <a:pt x="2181" y="0"/>
                  </a:lnTo>
                  <a:lnTo>
                    <a:pt x="2009" y="0"/>
                  </a:lnTo>
                </a:path>
              </a:pathLst>
            </a:custGeom>
            <a:solidFill>
              <a:srgbClr val="FF3300">
                <a:alpha val="50000"/>
              </a:srgbClr>
            </a:solidFill>
            <a:ln w="9525" cap="rnd">
              <a:noFill/>
              <a:round/>
              <a:headEnd/>
              <a:tailEnd/>
            </a:ln>
            <a:effectLst/>
          </p:spPr>
          <p:txBody>
            <a:bodyPr/>
            <a:lstStyle/>
            <a:p>
              <a:endParaRPr lang="en-US"/>
            </a:p>
          </p:txBody>
        </p:sp>
        <p:sp>
          <p:nvSpPr>
            <p:cNvPr id="17437" name="Rectangle 29"/>
            <p:cNvSpPr>
              <a:spLocks noChangeArrowheads="1"/>
            </p:cNvSpPr>
            <p:nvPr/>
          </p:nvSpPr>
          <p:spPr bwMode="blackWhite">
            <a:xfrm>
              <a:off x="432" y="3120"/>
              <a:ext cx="2378" cy="786"/>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a:outerShdw dist="53882" dir="2700000" algn="ctr" rotWithShape="0">
                <a:srgbClr val="000000">
                  <a:alpha val="50000"/>
                </a:srgbClr>
              </a:outerShdw>
            </a:effectLst>
          </p:spPr>
          <p:txBody>
            <a:bodyPr lIns="92075" tIns="46038" rIns="92075" bIns="46038">
              <a:spAutoFit/>
            </a:bodyPr>
            <a:lstStyle/>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EMPNO     ENAME      JOB		  DEPTNO</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7839     KING       PRESIDENT	      10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7698     BLAKE      MANAGER	      30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7782     CLARK      MANAGER  	      10</a:t>
              </a:r>
            </a:p>
            <a:p>
              <a:pPr algn="l" defTabSz="400050">
                <a:lnSpc>
                  <a:spcPct val="125000"/>
                </a:lnSpc>
                <a:spcBef>
                  <a:spcPct val="0"/>
                </a:spcBef>
                <a:tabLst>
                  <a:tab pos="400050" algn="r"/>
                  <a:tab pos="685800" algn="l"/>
                </a:tabLst>
              </a:pPr>
              <a:r>
                <a:rPr lang="en-US" sz="1200" b="1">
                  <a:solidFill>
                    <a:srgbClr val="000000"/>
                  </a:solidFill>
                  <a:latin typeface="Courier New" pitchFamily="49" charset="0"/>
                </a:rPr>
                <a:t>	 7566     JONES      MANAGER	      20</a:t>
              </a:r>
            </a:p>
          </p:txBody>
        </p:sp>
        <p:sp>
          <p:nvSpPr>
            <p:cNvPr id="17438" name="Rectangle 30"/>
            <p:cNvSpPr>
              <a:spLocks noChangeArrowheads="1"/>
            </p:cNvSpPr>
            <p:nvPr/>
          </p:nvSpPr>
          <p:spPr bwMode="blackWhite">
            <a:xfrm>
              <a:off x="1352" y="2867"/>
              <a:ext cx="1292" cy="231"/>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a:solidFill>
                    <a:srgbClr val="FFFFCC"/>
                  </a:solidFill>
                  <a:effectLst>
                    <a:outerShdw blurRad="38100" dist="38100" dir="2700000" algn="tl">
                      <a:srgbClr val="000000"/>
                    </a:outerShdw>
                  </a:effectLst>
                  <a:latin typeface="Arial" pitchFamily="34" charset="0"/>
                </a:rPr>
                <a:t>Table Name: </a:t>
              </a:r>
              <a:r>
                <a:rPr lang="en-US" sz="1800" b="1">
                  <a:solidFill>
                    <a:srgbClr val="FFFFCC"/>
                  </a:solidFill>
                  <a:effectLst>
                    <a:outerShdw blurRad="38100" dist="38100" dir="2700000" algn="tl">
                      <a:srgbClr val="000000"/>
                    </a:outerShdw>
                  </a:effectLst>
                  <a:latin typeface="Arial" pitchFamily="34" charset="0"/>
                </a:rPr>
                <a:t>EMP</a:t>
              </a:r>
            </a:p>
          </p:txBody>
        </p:sp>
        <p:sp>
          <p:nvSpPr>
            <p:cNvPr id="17439" name="Line 31"/>
            <p:cNvSpPr>
              <a:spLocks noChangeShapeType="1"/>
            </p:cNvSpPr>
            <p:nvPr/>
          </p:nvSpPr>
          <p:spPr bwMode="blackWhite">
            <a:xfrm>
              <a:off x="428" y="3296"/>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40" name="Line 32"/>
            <p:cNvSpPr>
              <a:spLocks noChangeShapeType="1"/>
            </p:cNvSpPr>
            <p:nvPr/>
          </p:nvSpPr>
          <p:spPr bwMode="blackWhite">
            <a:xfrm>
              <a:off x="428" y="3444"/>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41" name="Line 33"/>
            <p:cNvSpPr>
              <a:spLocks noChangeShapeType="1"/>
            </p:cNvSpPr>
            <p:nvPr/>
          </p:nvSpPr>
          <p:spPr bwMode="blackWhite">
            <a:xfrm>
              <a:off x="428" y="3592"/>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42" name="Line 34"/>
            <p:cNvSpPr>
              <a:spLocks noChangeShapeType="1"/>
            </p:cNvSpPr>
            <p:nvPr/>
          </p:nvSpPr>
          <p:spPr bwMode="blackWhite">
            <a:xfrm>
              <a:off x="428" y="3740"/>
              <a:ext cx="2384" cy="0"/>
            </a:xfrm>
            <a:prstGeom prst="line">
              <a:avLst/>
            </a:prstGeom>
            <a:noFill/>
            <a:ln w="12700">
              <a:solidFill>
                <a:srgbClr val="000000"/>
              </a:solidFill>
              <a:round/>
              <a:headEnd type="none" w="sm" len="sm"/>
              <a:tailEnd type="none" w="sm" len="sm"/>
            </a:ln>
            <a:effectLst/>
          </p:spPr>
          <p:txBody>
            <a:bodyPr/>
            <a:lstStyle/>
            <a:p>
              <a:endParaRPr lang="en-US"/>
            </a:p>
          </p:txBody>
        </p:sp>
        <p:sp>
          <p:nvSpPr>
            <p:cNvPr id="17443" name="Line 35"/>
            <p:cNvSpPr>
              <a:spLocks noChangeShapeType="1"/>
            </p:cNvSpPr>
            <p:nvPr/>
          </p:nvSpPr>
          <p:spPr bwMode="blackWhite">
            <a:xfrm>
              <a:off x="920" y="3120"/>
              <a:ext cx="0" cy="792"/>
            </a:xfrm>
            <a:prstGeom prst="line">
              <a:avLst/>
            </a:prstGeom>
            <a:noFill/>
            <a:ln w="12700">
              <a:solidFill>
                <a:srgbClr val="000000"/>
              </a:solidFill>
              <a:round/>
              <a:headEnd type="none" w="sm" len="sm"/>
              <a:tailEnd type="none" w="sm" len="sm"/>
            </a:ln>
            <a:effectLst/>
          </p:spPr>
          <p:txBody>
            <a:bodyPr/>
            <a:lstStyle/>
            <a:p>
              <a:endParaRPr lang="en-US"/>
            </a:p>
          </p:txBody>
        </p:sp>
        <p:sp>
          <p:nvSpPr>
            <p:cNvPr id="17444" name="Line 36"/>
            <p:cNvSpPr>
              <a:spLocks noChangeShapeType="1"/>
            </p:cNvSpPr>
            <p:nvPr/>
          </p:nvSpPr>
          <p:spPr bwMode="blackWhite">
            <a:xfrm>
              <a:off x="1508" y="3120"/>
              <a:ext cx="0" cy="792"/>
            </a:xfrm>
            <a:prstGeom prst="line">
              <a:avLst/>
            </a:prstGeom>
            <a:noFill/>
            <a:ln w="12700">
              <a:solidFill>
                <a:srgbClr val="000000"/>
              </a:solidFill>
              <a:round/>
              <a:headEnd type="none" w="sm" len="sm"/>
              <a:tailEnd type="none" w="sm" len="sm"/>
            </a:ln>
            <a:effectLst/>
          </p:spPr>
          <p:txBody>
            <a:bodyPr/>
            <a:lstStyle/>
            <a:p>
              <a:endParaRPr lang="en-US"/>
            </a:p>
          </p:txBody>
        </p:sp>
        <p:sp>
          <p:nvSpPr>
            <p:cNvPr id="17445" name="Line 37"/>
            <p:cNvSpPr>
              <a:spLocks noChangeShapeType="1"/>
            </p:cNvSpPr>
            <p:nvPr/>
          </p:nvSpPr>
          <p:spPr bwMode="blackWhite">
            <a:xfrm>
              <a:off x="2260" y="3120"/>
              <a:ext cx="0" cy="792"/>
            </a:xfrm>
            <a:prstGeom prst="line">
              <a:avLst/>
            </a:prstGeom>
            <a:noFill/>
            <a:ln w="12700">
              <a:solidFill>
                <a:srgbClr val="000000"/>
              </a:solidFill>
              <a:round/>
              <a:headEnd type="none" w="sm" len="sm"/>
              <a:tailEnd type="none" w="sm" len="sm"/>
            </a:ln>
            <a:effectLst/>
          </p:spPr>
          <p:txBody>
            <a:bodyPr/>
            <a:lstStyle/>
            <a:p>
              <a:endParaRPr lang="en-US"/>
            </a:p>
          </p:txBody>
        </p: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7435"/>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74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2"/>
          <p:cNvSpPr>
            <a:spLocks noChangeShapeType="1"/>
          </p:cNvSpPr>
          <p:nvPr/>
        </p:nvSpPr>
        <p:spPr bwMode="auto">
          <a:xfrm>
            <a:off x="1295400" y="1657350"/>
            <a:ext cx="1543050" cy="762000"/>
          </a:xfrm>
          <a:prstGeom prst="line">
            <a:avLst/>
          </a:prstGeom>
          <a:noFill/>
          <a:ln w="50800">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sp>
        <p:nvSpPr>
          <p:cNvPr id="19459" name="Line 3"/>
          <p:cNvSpPr>
            <a:spLocks noChangeShapeType="1"/>
          </p:cNvSpPr>
          <p:nvPr/>
        </p:nvSpPr>
        <p:spPr bwMode="auto">
          <a:xfrm>
            <a:off x="3657600" y="2781300"/>
            <a:ext cx="1219200" cy="590550"/>
          </a:xfrm>
          <a:prstGeom prst="line">
            <a:avLst/>
          </a:prstGeom>
          <a:noFill/>
          <a:ln w="50800">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sp>
        <p:nvSpPr>
          <p:cNvPr id="19460" name="Line 4"/>
          <p:cNvSpPr>
            <a:spLocks noChangeShapeType="1"/>
          </p:cNvSpPr>
          <p:nvPr/>
        </p:nvSpPr>
        <p:spPr bwMode="auto">
          <a:xfrm>
            <a:off x="5200650" y="3505200"/>
            <a:ext cx="2095500" cy="1028700"/>
          </a:xfrm>
          <a:prstGeom prst="line">
            <a:avLst/>
          </a:prstGeom>
          <a:noFill/>
          <a:ln w="50800">
            <a:solidFill>
              <a:srgbClr val="FFCC00"/>
            </a:solidFill>
            <a:round/>
            <a:headEnd type="none" w="sm" len="sm"/>
            <a:tailEnd type="stealth" w="med" len="lg"/>
          </a:ln>
          <a:effectLst>
            <a:outerShdw dist="35921" dir="2700000" algn="ctr" rotWithShape="0">
              <a:srgbClr val="000000">
                <a:alpha val="50000"/>
              </a:srgbClr>
            </a:outerShdw>
          </a:effectLst>
        </p:spPr>
        <p:txBody>
          <a:bodyPr/>
          <a:lstStyle/>
          <a:p>
            <a:endParaRPr lang="en-US"/>
          </a:p>
        </p:txBody>
      </p:sp>
      <p:sp>
        <p:nvSpPr>
          <p:cNvPr id="19461" name="Rectangle 5"/>
          <p:cNvSpPr>
            <a:spLocks noGrp="1" noChangeArrowheads="1"/>
          </p:cNvSpPr>
          <p:nvPr>
            <p:ph type="title"/>
          </p:nvPr>
        </p:nvSpPr>
        <p:spPr>
          <a:noFill/>
          <a:ln/>
        </p:spPr>
        <p:txBody>
          <a:bodyPr/>
          <a:lstStyle/>
          <a:p>
            <a:r>
              <a:rPr lang="en-US"/>
              <a:t>Data Models</a:t>
            </a:r>
          </a:p>
        </p:txBody>
      </p:sp>
      <p:sp>
        <p:nvSpPr>
          <p:cNvPr id="19462" name="Rectangle 6"/>
          <p:cNvSpPr>
            <a:spLocks noChangeArrowheads="1"/>
          </p:cNvSpPr>
          <p:nvPr/>
        </p:nvSpPr>
        <p:spPr bwMode="auto">
          <a:xfrm>
            <a:off x="552450" y="2867025"/>
            <a:ext cx="1703388" cy="1069975"/>
          </a:xfrm>
          <a:prstGeom prst="rect">
            <a:avLst/>
          </a:prstGeom>
          <a:noFill/>
          <a:ln w="9525">
            <a:noFill/>
            <a:miter lim="800000"/>
            <a:headEnd/>
            <a:tailEnd/>
          </a:ln>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Model of</a:t>
            </a:r>
            <a:br>
              <a:rPr lang="en-US" sz="1600" b="1">
                <a:solidFill>
                  <a:srgbClr val="FFFFCC"/>
                </a:solidFill>
                <a:effectLst>
                  <a:outerShdw blurRad="38100" dist="38100" dir="2700000" algn="tl">
                    <a:srgbClr val="000000"/>
                  </a:outerShdw>
                </a:effectLst>
                <a:latin typeface="Arial" pitchFamily="34" charset="0"/>
              </a:rPr>
            </a:br>
            <a:r>
              <a:rPr lang="en-US" sz="1600" b="1">
                <a:solidFill>
                  <a:srgbClr val="FFFFCC"/>
                </a:solidFill>
                <a:effectLst>
                  <a:outerShdw blurRad="38100" dist="38100" dir="2700000" algn="tl">
                    <a:srgbClr val="000000"/>
                  </a:outerShdw>
                </a:effectLst>
                <a:latin typeface="Arial" pitchFamily="34" charset="0"/>
              </a:rPr>
              <a:t>system</a:t>
            </a:r>
            <a:br>
              <a:rPr lang="en-US" sz="1600" b="1">
                <a:solidFill>
                  <a:srgbClr val="FFFFCC"/>
                </a:solidFill>
                <a:effectLst>
                  <a:outerShdw blurRad="38100" dist="38100" dir="2700000" algn="tl">
                    <a:srgbClr val="000000"/>
                  </a:outerShdw>
                </a:effectLst>
                <a:latin typeface="Arial" pitchFamily="34" charset="0"/>
              </a:rPr>
            </a:br>
            <a:r>
              <a:rPr lang="en-US" sz="1600" b="1">
                <a:solidFill>
                  <a:srgbClr val="FFFFCC"/>
                </a:solidFill>
                <a:effectLst>
                  <a:outerShdw blurRad="38100" dist="38100" dir="2700000" algn="tl">
                    <a:srgbClr val="000000"/>
                  </a:outerShdw>
                </a:effectLst>
                <a:latin typeface="Arial" pitchFamily="34" charset="0"/>
              </a:rPr>
              <a:t>in client’s</a:t>
            </a:r>
            <a:br>
              <a:rPr lang="en-US" sz="1600" b="1">
                <a:solidFill>
                  <a:srgbClr val="FFFFCC"/>
                </a:solidFill>
                <a:effectLst>
                  <a:outerShdw blurRad="38100" dist="38100" dir="2700000" algn="tl">
                    <a:srgbClr val="000000"/>
                  </a:outerShdw>
                </a:effectLst>
                <a:latin typeface="Arial" pitchFamily="34" charset="0"/>
              </a:rPr>
            </a:br>
            <a:r>
              <a:rPr lang="en-US" sz="1600" b="1">
                <a:solidFill>
                  <a:srgbClr val="FFFFCC"/>
                </a:solidFill>
                <a:effectLst>
                  <a:outerShdw blurRad="38100" dist="38100" dir="2700000" algn="tl">
                    <a:srgbClr val="000000"/>
                  </a:outerShdw>
                </a:effectLst>
                <a:latin typeface="Arial" pitchFamily="34" charset="0"/>
              </a:rPr>
              <a:t>mind</a:t>
            </a:r>
          </a:p>
        </p:txBody>
      </p:sp>
      <p:grpSp>
        <p:nvGrpSpPr>
          <p:cNvPr id="19467" name="Group 11"/>
          <p:cNvGrpSpPr>
            <a:grpSpLocks/>
          </p:cNvGrpSpPr>
          <p:nvPr/>
        </p:nvGrpSpPr>
        <p:grpSpPr bwMode="auto">
          <a:xfrm>
            <a:off x="2332038" y="2459038"/>
            <a:ext cx="1782762" cy="544512"/>
            <a:chOff x="1469" y="1549"/>
            <a:chExt cx="1123" cy="343"/>
          </a:xfrm>
        </p:grpSpPr>
        <p:sp>
          <p:nvSpPr>
            <p:cNvPr id="19463" name="Line 7"/>
            <p:cNvSpPr>
              <a:spLocks noChangeShapeType="1"/>
            </p:cNvSpPr>
            <p:nvPr/>
          </p:nvSpPr>
          <p:spPr bwMode="auto">
            <a:xfrm>
              <a:off x="1991" y="1724"/>
              <a:ext cx="424" cy="0"/>
            </a:xfrm>
            <a:prstGeom prst="line">
              <a:avLst/>
            </a:prstGeom>
            <a:noFill/>
            <a:ln w="50800">
              <a:solidFill>
                <a:srgbClr val="FFCC00"/>
              </a:solidFill>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19464" name="Freeform 8"/>
            <p:cNvSpPr>
              <a:spLocks/>
            </p:cNvSpPr>
            <p:nvPr/>
          </p:nvSpPr>
          <p:spPr bwMode="auto">
            <a:xfrm>
              <a:off x="2011" y="1607"/>
              <a:ext cx="146" cy="260"/>
            </a:xfrm>
            <a:custGeom>
              <a:avLst/>
              <a:gdLst/>
              <a:ahLst/>
              <a:cxnLst>
                <a:cxn ang="0">
                  <a:pos x="32" y="0"/>
                </a:cxn>
                <a:cxn ang="0">
                  <a:pos x="145" y="113"/>
                </a:cxn>
                <a:cxn ang="0">
                  <a:pos x="0" y="259"/>
                </a:cxn>
              </a:cxnLst>
              <a:rect l="0" t="0" r="r" b="b"/>
              <a:pathLst>
                <a:path w="146" h="260">
                  <a:moveTo>
                    <a:pt x="32" y="0"/>
                  </a:moveTo>
                  <a:lnTo>
                    <a:pt x="145" y="113"/>
                  </a:lnTo>
                  <a:lnTo>
                    <a:pt x="0" y="259"/>
                  </a:lnTo>
                </a:path>
              </a:pathLst>
            </a:custGeom>
            <a:noFill/>
            <a:ln w="50800" cap="rnd" cmpd="sng">
              <a:solidFill>
                <a:srgbClr val="FFCC00"/>
              </a:solidFill>
              <a:prstDash val="solid"/>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19465" name="AutoShape 9"/>
            <p:cNvSpPr>
              <a:spLocks noChangeArrowheads="1"/>
            </p:cNvSpPr>
            <p:nvPr/>
          </p:nvSpPr>
          <p:spPr bwMode="blackWhite">
            <a:xfrm>
              <a:off x="1469" y="1549"/>
              <a:ext cx="571" cy="343"/>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p:txBody>
        </p:sp>
        <p:sp>
          <p:nvSpPr>
            <p:cNvPr id="19466" name="AutoShape 10"/>
            <p:cNvSpPr>
              <a:spLocks noChangeArrowheads="1"/>
            </p:cNvSpPr>
            <p:nvPr/>
          </p:nvSpPr>
          <p:spPr bwMode="blackWhite">
            <a:xfrm>
              <a:off x="2250" y="1549"/>
              <a:ext cx="342" cy="343"/>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p:txBody>
        </p:sp>
      </p:grpSp>
      <p:sp>
        <p:nvSpPr>
          <p:cNvPr id="19468" name="Rectangle 12"/>
          <p:cNvSpPr>
            <a:spLocks noChangeArrowheads="1"/>
          </p:cNvSpPr>
          <p:nvPr/>
        </p:nvSpPr>
        <p:spPr bwMode="auto">
          <a:xfrm>
            <a:off x="2001838" y="3263900"/>
            <a:ext cx="2427287" cy="581025"/>
          </a:xfrm>
          <a:prstGeom prst="rect">
            <a:avLst/>
          </a:prstGeom>
          <a:noFill/>
          <a:ln w="9525">
            <a:noFill/>
            <a:miter lim="800000"/>
            <a:headEnd/>
            <a:tailEnd/>
          </a:ln>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Entity model of</a:t>
            </a:r>
            <a:br>
              <a:rPr lang="en-US" sz="1600" b="1">
                <a:solidFill>
                  <a:srgbClr val="FFFFCC"/>
                </a:solidFill>
                <a:effectLst>
                  <a:outerShdw blurRad="38100" dist="38100" dir="2700000" algn="tl">
                    <a:srgbClr val="000000"/>
                  </a:outerShdw>
                </a:effectLst>
                <a:latin typeface="Arial" pitchFamily="34" charset="0"/>
              </a:rPr>
            </a:br>
            <a:r>
              <a:rPr lang="en-US" sz="1600" b="1">
                <a:solidFill>
                  <a:srgbClr val="FFFFCC"/>
                </a:solidFill>
                <a:effectLst>
                  <a:outerShdw blurRad="38100" dist="38100" dir="2700000" algn="tl">
                    <a:srgbClr val="000000"/>
                  </a:outerShdw>
                </a:effectLst>
                <a:latin typeface="Arial" pitchFamily="34" charset="0"/>
              </a:rPr>
              <a:t>client’s model</a:t>
            </a:r>
          </a:p>
        </p:txBody>
      </p:sp>
      <p:sp>
        <p:nvSpPr>
          <p:cNvPr id="19469" name="Rectangle 13"/>
          <p:cNvSpPr>
            <a:spLocks noChangeArrowheads="1"/>
          </p:cNvSpPr>
          <p:nvPr/>
        </p:nvSpPr>
        <p:spPr bwMode="auto">
          <a:xfrm>
            <a:off x="4402138" y="4025900"/>
            <a:ext cx="2427287" cy="581025"/>
          </a:xfrm>
          <a:prstGeom prst="rect">
            <a:avLst/>
          </a:prstGeom>
          <a:noFill/>
          <a:ln w="9525">
            <a:noFill/>
            <a:miter lim="800000"/>
            <a:headEnd/>
            <a:tailEnd/>
          </a:ln>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Table model</a:t>
            </a:r>
            <a:br>
              <a:rPr lang="en-US" sz="1600" b="1">
                <a:solidFill>
                  <a:srgbClr val="FFFFCC"/>
                </a:solidFill>
                <a:effectLst>
                  <a:outerShdw blurRad="38100" dist="38100" dir="2700000" algn="tl">
                    <a:srgbClr val="000000"/>
                  </a:outerShdw>
                </a:effectLst>
                <a:latin typeface="Arial" pitchFamily="34" charset="0"/>
              </a:rPr>
            </a:br>
            <a:r>
              <a:rPr lang="en-US" sz="1600" b="1">
                <a:solidFill>
                  <a:srgbClr val="FFFFCC"/>
                </a:solidFill>
                <a:effectLst>
                  <a:outerShdw blurRad="38100" dist="38100" dir="2700000" algn="tl">
                    <a:srgbClr val="000000"/>
                  </a:outerShdw>
                </a:effectLst>
                <a:latin typeface="Arial" pitchFamily="34" charset="0"/>
              </a:rPr>
              <a:t>of entity model</a:t>
            </a:r>
          </a:p>
        </p:txBody>
      </p:sp>
      <p:sp>
        <p:nvSpPr>
          <p:cNvPr id="19470" name="Rectangle 14"/>
          <p:cNvSpPr>
            <a:spLocks noChangeArrowheads="1"/>
          </p:cNvSpPr>
          <p:nvPr/>
        </p:nvSpPr>
        <p:spPr bwMode="auto">
          <a:xfrm>
            <a:off x="6999288" y="5740400"/>
            <a:ext cx="1992312" cy="336550"/>
          </a:xfrm>
          <a:prstGeom prst="rect">
            <a:avLst/>
          </a:prstGeom>
          <a:noFill/>
          <a:ln w="9525">
            <a:noFill/>
            <a:miter lim="800000"/>
            <a:headEnd/>
            <a:tailEnd/>
          </a:ln>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Tables on disk</a:t>
            </a:r>
          </a:p>
        </p:txBody>
      </p:sp>
      <p:grpSp>
        <p:nvGrpSpPr>
          <p:cNvPr id="19475" name="Group 19"/>
          <p:cNvGrpSpPr>
            <a:grpSpLocks/>
          </p:cNvGrpSpPr>
          <p:nvPr/>
        </p:nvGrpSpPr>
        <p:grpSpPr bwMode="auto">
          <a:xfrm>
            <a:off x="4884738" y="3240088"/>
            <a:ext cx="1762125" cy="538162"/>
            <a:chOff x="3077" y="2041"/>
            <a:chExt cx="1110" cy="339"/>
          </a:xfrm>
        </p:grpSpPr>
        <p:sp>
          <p:nvSpPr>
            <p:cNvPr id="19471" name="Line 15"/>
            <p:cNvSpPr>
              <a:spLocks noChangeShapeType="1"/>
            </p:cNvSpPr>
            <p:nvPr/>
          </p:nvSpPr>
          <p:spPr bwMode="auto">
            <a:xfrm>
              <a:off x="3593" y="2214"/>
              <a:ext cx="419" cy="0"/>
            </a:xfrm>
            <a:prstGeom prst="line">
              <a:avLst/>
            </a:prstGeom>
            <a:noFill/>
            <a:ln w="50800">
              <a:solidFill>
                <a:srgbClr val="FFCC00"/>
              </a:solidFill>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19472" name="Freeform 16"/>
            <p:cNvSpPr>
              <a:spLocks/>
            </p:cNvSpPr>
            <p:nvPr/>
          </p:nvSpPr>
          <p:spPr bwMode="auto">
            <a:xfrm>
              <a:off x="3613" y="2098"/>
              <a:ext cx="145" cy="257"/>
            </a:xfrm>
            <a:custGeom>
              <a:avLst/>
              <a:gdLst/>
              <a:ahLst/>
              <a:cxnLst>
                <a:cxn ang="0">
                  <a:pos x="32" y="0"/>
                </a:cxn>
                <a:cxn ang="0">
                  <a:pos x="144" y="112"/>
                </a:cxn>
                <a:cxn ang="0">
                  <a:pos x="0" y="256"/>
                </a:cxn>
              </a:cxnLst>
              <a:rect l="0" t="0" r="r" b="b"/>
              <a:pathLst>
                <a:path w="145" h="257">
                  <a:moveTo>
                    <a:pt x="32" y="0"/>
                  </a:moveTo>
                  <a:lnTo>
                    <a:pt x="144" y="112"/>
                  </a:lnTo>
                  <a:lnTo>
                    <a:pt x="0" y="256"/>
                  </a:lnTo>
                </a:path>
              </a:pathLst>
            </a:custGeom>
            <a:noFill/>
            <a:ln w="50800" cap="rnd" cmpd="sng">
              <a:solidFill>
                <a:srgbClr val="FFCC00"/>
              </a:solidFill>
              <a:prstDash val="solid"/>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19473" name="AutoShape 17"/>
            <p:cNvSpPr>
              <a:spLocks noChangeArrowheads="1"/>
            </p:cNvSpPr>
            <p:nvPr/>
          </p:nvSpPr>
          <p:spPr bwMode="blackWhite">
            <a:xfrm>
              <a:off x="3077" y="2041"/>
              <a:ext cx="565" cy="339"/>
            </a:xfrm>
            <a:prstGeom prst="roundRect">
              <a:avLst>
                <a:gd name="adj" fmla="val 0"/>
              </a:avLst>
            </a:prstGeom>
            <a:gradFill rotWithShape="0">
              <a:gsLst>
                <a:gs pos="0">
                  <a:srgbClr val="009900"/>
                </a:gs>
                <a:gs pos="100000">
                  <a:srgbClr val="009900">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p:txBody>
        </p:sp>
        <p:sp>
          <p:nvSpPr>
            <p:cNvPr id="19474" name="AutoShape 18"/>
            <p:cNvSpPr>
              <a:spLocks noChangeArrowheads="1"/>
            </p:cNvSpPr>
            <p:nvPr/>
          </p:nvSpPr>
          <p:spPr bwMode="blackWhite">
            <a:xfrm>
              <a:off x="3849" y="2041"/>
              <a:ext cx="338" cy="339"/>
            </a:xfrm>
            <a:prstGeom prst="roundRect">
              <a:avLst>
                <a:gd name="adj" fmla="val 0"/>
              </a:avLst>
            </a:prstGeom>
            <a:gradFill rotWithShape="0">
              <a:gsLst>
                <a:gs pos="0">
                  <a:srgbClr val="009900"/>
                </a:gs>
                <a:gs pos="100000">
                  <a:srgbClr val="009900">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a:p>
              <a:pPr algn="l">
                <a:lnSpc>
                  <a:spcPct val="100000"/>
                </a:lnSpc>
                <a:spcBef>
                  <a:spcPct val="0"/>
                </a:spcBef>
              </a:pPr>
              <a:endParaRPr lang="en-US" sz="1800" b="1">
                <a:solidFill>
                  <a:srgbClr val="FFFFCC"/>
                </a:solidFill>
                <a:effectLst>
                  <a:outerShdw blurRad="38100" dist="38100" dir="2700000" algn="tl">
                    <a:srgbClr val="000000"/>
                  </a:outerShdw>
                </a:effectLst>
                <a:latin typeface="Arial" pitchFamily="34" charset="0"/>
              </a:endParaRPr>
            </a:p>
          </p:txBody>
        </p:sp>
      </p:grpSp>
      <p:grpSp>
        <p:nvGrpSpPr>
          <p:cNvPr id="19490" name="Group 34"/>
          <p:cNvGrpSpPr>
            <a:grpSpLocks/>
          </p:cNvGrpSpPr>
          <p:nvPr/>
        </p:nvGrpSpPr>
        <p:grpSpPr bwMode="auto">
          <a:xfrm>
            <a:off x="7350125" y="4249738"/>
            <a:ext cx="1270000" cy="1312862"/>
            <a:chOff x="4630" y="2677"/>
            <a:chExt cx="800" cy="827"/>
          </a:xfrm>
        </p:grpSpPr>
        <p:sp>
          <p:nvSpPr>
            <p:cNvPr id="19476" name="Rectangle 20"/>
            <p:cNvSpPr>
              <a:spLocks noChangeArrowheads="1"/>
            </p:cNvSpPr>
            <p:nvPr/>
          </p:nvSpPr>
          <p:spPr bwMode="ltGray">
            <a:xfrm>
              <a:off x="4630" y="2845"/>
              <a:ext cx="800" cy="496"/>
            </a:xfrm>
            <a:prstGeom prst="rect">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miter lim="800000"/>
              <a:headEnd/>
              <a:tailEnd/>
            </a:ln>
            <a:effectLst/>
          </p:spPr>
          <p:txBody>
            <a:bodyPr wrap="none" anchor="ctr"/>
            <a:lstStyle/>
            <a:p>
              <a:endParaRPr lang="en-US"/>
            </a:p>
          </p:txBody>
        </p:sp>
        <p:sp>
          <p:nvSpPr>
            <p:cNvPr id="19477" name="Oval 21"/>
            <p:cNvSpPr>
              <a:spLocks noChangeArrowheads="1"/>
            </p:cNvSpPr>
            <p:nvPr/>
          </p:nvSpPr>
          <p:spPr bwMode="ltGray">
            <a:xfrm>
              <a:off x="4630" y="2677"/>
              <a:ext cx="800" cy="318"/>
            </a:xfrm>
            <a:prstGeom prst="ellipse">
              <a:avLst/>
            </a:prstGeom>
            <a:gradFill rotWithShape="0">
              <a:gsLst>
                <a:gs pos="0">
                  <a:srgbClr val="B2B2B2">
                    <a:gamma/>
                    <a:shade val="89804"/>
                    <a:invGamma/>
                  </a:srgbClr>
                </a:gs>
                <a:gs pos="100000">
                  <a:srgbClr val="B2B2B2"/>
                </a:gs>
              </a:gsLst>
              <a:lin ang="5400000" scaled="1"/>
            </a:gradFill>
            <a:ln w="9525">
              <a:noFill/>
              <a:round/>
              <a:headEnd/>
              <a:tailEnd/>
            </a:ln>
            <a:effectLst/>
          </p:spPr>
          <p:txBody>
            <a:bodyPr wrap="none" anchor="ctr"/>
            <a:lstStyle/>
            <a:p>
              <a:endParaRPr lang="en-US"/>
            </a:p>
          </p:txBody>
        </p:sp>
        <p:sp>
          <p:nvSpPr>
            <p:cNvPr id="19478" name="Oval 22"/>
            <p:cNvSpPr>
              <a:spLocks noChangeArrowheads="1"/>
            </p:cNvSpPr>
            <p:nvPr/>
          </p:nvSpPr>
          <p:spPr bwMode="ltGray">
            <a:xfrm>
              <a:off x="4630" y="3186"/>
              <a:ext cx="800" cy="318"/>
            </a:xfrm>
            <a:prstGeom prst="ellipse">
              <a:avLst/>
            </a:prstGeom>
            <a:gradFill rotWithShape="0">
              <a:gsLst>
                <a:gs pos="0">
                  <a:srgbClr val="B2B2B2">
                    <a:gamma/>
                    <a:shade val="80000"/>
                    <a:invGamma/>
                  </a:srgbClr>
                </a:gs>
                <a:gs pos="50000">
                  <a:srgbClr val="B2B2B2"/>
                </a:gs>
                <a:gs pos="100000">
                  <a:srgbClr val="B2B2B2">
                    <a:gamma/>
                    <a:shade val="80000"/>
                    <a:invGamma/>
                  </a:srgbClr>
                </a:gs>
              </a:gsLst>
              <a:lin ang="0" scaled="1"/>
            </a:gradFill>
            <a:ln w="9525">
              <a:noFill/>
              <a:round/>
              <a:headEnd/>
              <a:tailEnd/>
            </a:ln>
            <a:effectLst/>
          </p:spPr>
          <p:txBody>
            <a:bodyPr wrap="none" anchor="ctr"/>
            <a:lstStyle/>
            <a:p>
              <a:endParaRPr lang="en-US"/>
            </a:p>
          </p:txBody>
        </p:sp>
        <p:sp>
          <p:nvSpPr>
            <p:cNvPr id="19479" name="Rectangle 23"/>
            <p:cNvSpPr>
              <a:spLocks noChangeArrowheads="1"/>
            </p:cNvSpPr>
            <p:nvPr/>
          </p:nvSpPr>
          <p:spPr bwMode="auto">
            <a:xfrm>
              <a:off x="4750" y="2738"/>
              <a:ext cx="564" cy="231"/>
            </a:xfrm>
            <a:prstGeom prst="rect">
              <a:avLst/>
            </a:prstGeom>
            <a:noFill/>
            <a:ln w="9525">
              <a:noFill/>
              <a:miter lim="800000"/>
              <a:headEnd/>
              <a:tailEnd/>
            </a:ln>
            <a:effectLst/>
          </p:spPr>
          <p:txBody>
            <a:bodyPr wrap="none" lIns="92075" tIns="46038" rIns="92075" bIns="46038">
              <a:spAutoFit/>
            </a:bodyP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Server</a:t>
              </a:r>
            </a:p>
          </p:txBody>
        </p:sp>
        <p:grpSp>
          <p:nvGrpSpPr>
            <p:cNvPr id="19489" name="Group 33"/>
            <p:cNvGrpSpPr>
              <a:grpSpLocks/>
            </p:cNvGrpSpPr>
            <p:nvPr/>
          </p:nvGrpSpPr>
          <p:grpSpPr bwMode="auto">
            <a:xfrm>
              <a:off x="4720" y="3062"/>
              <a:ext cx="575" cy="347"/>
              <a:chOff x="4720" y="3062"/>
              <a:chExt cx="575" cy="347"/>
            </a:xfrm>
          </p:grpSpPr>
          <p:sp>
            <p:nvSpPr>
              <p:cNvPr id="19480" name="Rectangle 24"/>
              <p:cNvSpPr>
                <a:spLocks noChangeArrowheads="1"/>
              </p:cNvSpPr>
              <p:nvPr/>
            </p:nvSpPr>
            <p:spPr bwMode="blackWhite">
              <a:xfrm>
                <a:off x="4720" y="3062"/>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1" name="Rectangle 25"/>
              <p:cNvSpPr>
                <a:spLocks noChangeArrowheads="1"/>
              </p:cNvSpPr>
              <p:nvPr/>
            </p:nvSpPr>
            <p:spPr bwMode="blackWhite">
              <a:xfrm>
                <a:off x="4927" y="3062"/>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2" name="Rectangle 26"/>
              <p:cNvSpPr>
                <a:spLocks noChangeArrowheads="1"/>
              </p:cNvSpPr>
              <p:nvPr/>
            </p:nvSpPr>
            <p:spPr bwMode="blackWhite">
              <a:xfrm>
                <a:off x="5133" y="3062"/>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3" name="Rectangle 27"/>
              <p:cNvSpPr>
                <a:spLocks noChangeArrowheads="1"/>
              </p:cNvSpPr>
              <p:nvPr/>
            </p:nvSpPr>
            <p:spPr bwMode="blackWhite">
              <a:xfrm>
                <a:off x="4721" y="3193"/>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4" name="Rectangle 28"/>
              <p:cNvSpPr>
                <a:spLocks noChangeArrowheads="1"/>
              </p:cNvSpPr>
              <p:nvPr/>
            </p:nvSpPr>
            <p:spPr bwMode="blackWhite">
              <a:xfrm>
                <a:off x="4928" y="3193"/>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5" name="Rectangle 29"/>
              <p:cNvSpPr>
                <a:spLocks noChangeArrowheads="1"/>
              </p:cNvSpPr>
              <p:nvPr/>
            </p:nvSpPr>
            <p:spPr bwMode="blackWhite">
              <a:xfrm>
                <a:off x="5134" y="3193"/>
                <a:ext cx="161"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6" name="Rectangle 30"/>
              <p:cNvSpPr>
                <a:spLocks noChangeArrowheads="1"/>
              </p:cNvSpPr>
              <p:nvPr/>
            </p:nvSpPr>
            <p:spPr bwMode="blackWhite">
              <a:xfrm>
                <a:off x="4721" y="3321"/>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7" name="Rectangle 31"/>
              <p:cNvSpPr>
                <a:spLocks noChangeArrowheads="1"/>
              </p:cNvSpPr>
              <p:nvPr/>
            </p:nvSpPr>
            <p:spPr bwMode="blackWhite">
              <a:xfrm>
                <a:off x="4928" y="3321"/>
                <a:ext cx="162"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sp>
            <p:nvSpPr>
              <p:cNvPr id="19488" name="Rectangle 32"/>
              <p:cNvSpPr>
                <a:spLocks noChangeArrowheads="1"/>
              </p:cNvSpPr>
              <p:nvPr/>
            </p:nvSpPr>
            <p:spPr bwMode="blackWhite">
              <a:xfrm>
                <a:off x="5134" y="3321"/>
                <a:ext cx="161" cy="88"/>
              </a:xfrm>
              <a:prstGeom prst="rect">
                <a:avLst/>
              </a:prstGeom>
              <a:gradFill rotWithShape="0">
                <a:gsLst>
                  <a:gs pos="0">
                    <a:srgbClr val="FF9966">
                      <a:gamma/>
                      <a:shade val="89804"/>
                      <a:invGamma/>
                    </a:srgbClr>
                  </a:gs>
                  <a:gs pos="50000">
                    <a:srgbClr val="FF9966"/>
                  </a:gs>
                  <a:gs pos="100000">
                    <a:srgbClr val="FF9966">
                      <a:gamma/>
                      <a:shade val="89804"/>
                      <a:invGamma/>
                    </a:srgbClr>
                  </a:gs>
                </a:gsLst>
                <a:lin ang="2700000" scaled="1"/>
              </a:gradFill>
              <a:ln w="12700">
                <a:solidFill>
                  <a:srgbClr val="000000"/>
                </a:solidFill>
                <a:miter lim="800000"/>
                <a:headEnd/>
                <a:tailEnd/>
              </a:ln>
              <a:effectLst/>
            </p:spPr>
            <p:txBody>
              <a:bodyPr wrap="none" anchor="ctr"/>
              <a:lstStyle/>
              <a:p>
                <a:endParaRPr lang="en-US"/>
              </a:p>
            </p:txBody>
          </p:sp>
        </p:grpSp>
      </p:grpSp>
      <p:grpSp>
        <p:nvGrpSpPr>
          <p:cNvPr id="19494" name="Group 38"/>
          <p:cNvGrpSpPr>
            <a:grpSpLocks/>
          </p:cNvGrpSpPr>
          <p:nvPr/>
        </p:nvGrpSpPr>
        <p:grpSpPr bwMode="auto">
          <a:xfrm>
            <a:off x="4881563" y="3376613"/>
            <a:ext cx="904875" cy="271462"/>
            <a:chOff x="3075" y="2127"/>
            <a:chExt cx="570" cy="171"/>
          </a:xfrm>
        </p:grpSpPr>
        <p:sp>
          <p:nvSpPr>
            <p:cNvPr id="19491" name="Line 35"/>
            <p:cNvSpPr>
              <a:spLocks noChangeShapeType="1"/>
            </p:cNvSpPr>
            <p:nvPr/>
          </p:nvSpPr>
          <p:spPr bwMode="auto">
            <a:xfrm>
              <a:off x="3075" y="2127"/>
              <a:ext cx="570" cy="0"/>
            </a:xfrm>
            <a:prstGeom prst="line">
              <a:avLst/>
            </a:prstGeom>
            <a:noFill/>
            <a:ln w="25400">
              <a:solidFill>
                <a:srgbClr val="000000"/>
              </a:solidFill>
              <a:round/>
              <a:headEnd type="none" w="sm" len="sm"/>
              <a:tailEnd type="none" w="sm" len="sm"/>
            </a:ln>
            <a:effectLst/>
          </p:spPr>
          <p:txBody>
            <a:bodyPr/>
            <a:lstStyle/>
            <a:p>
              <a:endParaRPr lang="en-US"/>
            </a:p>
          </p:txBody>
        </p:sp>
        <p:sp>
          <p:nvSpPr>
            <p:cNvPr id="19492" name="Line 36"/>
            <p:cNvSpPr>
              <a:spLocks noChangeShapeType="1"/>
            </p:cNvSpPr>
            <p:nvPr/>
          </p:nvSpPr>
          <p:spPr bwMode="auto">
            <a:xfrm>
              <a:off x="3075" y="2217"/>
              <a:ext cx="570" cy="0"/>
            </a:xfrm>
            <a:prstGeom prst="line">
              <a:avLst/>
            </a:prstGeom>
            <a:noFill/>
            <a:ln w="25400">
              <a:solidFill>
                <a:srgbClr val="000000"/>
              </a:solidFill>
              <a:round/>
              <a:headEnd type="none" w="sm" len="sm"/>
              <a:tailEnd type="none" w="sm" len="sm"/>
            </a:ln>
            <a:effectLst/>
          </p:spPr>
          <p:txBody>
            <a:bodyPr/>
            <a:lstStyle/>
            <a:p>
              <a:endParaRPr lang="en-US"/>
            </a:p>
          </p:txBody>
        </p:sp>
        <p:sp>
          <p:nvSpPr>
            <p:cNvPr id="19493" name="Line 37"/>
            <p:cNvSpPr>
              <a:spLocks noChangeShapeType="1"/>
            </p:cNvSpPr>
            <p:nvPr/>
          </p:nvSpPr>
          <p:spPr bwMode="auto">
            <a:xfrm>
              <a:off x="3075" y="2298"/>
              <a:ext cx="570" cy="0"/>
            </a:xfrm>
            <a:prstGeom prst="line">
              <a:avLst/>
            </a:prstGeom>
            <a:noFill/>
            <a:ln w="25400">
              <a:solidFill>
                <a:srgbClr val="000000"/>
              </a:solidFill>
              <a:round/>
              <a:headEnd type="none" w="sm" len="sm"/>
              <a:tailEnd type="none" w="sm" len="sm"/>
            </a:ln>
            <a:effectLst/>
          </p:spPr>
          <p:txBody>
            <a:bodyPr/>
            <a:lstStyle/>
            <a:p>
              <a:endParaRPr lang="en-US"/>
            </a:p>
          </p:txBody>
        </p:sp>
      </p:grpSp>
      <p:grpSp>
        <p:nvGrpSpPr>
          <p:cNvPr id="19498" name="Group 42"/>
          <p:cNvGrpSpPr>
            <a:grpSpLocks/>
          </p:cNvGrpSpPr>
          <p:nvPr/>
        </p:nvGrpSpPr>
        <p:grpSpPr bwMode="auto">
          <a:xfrm>
            <a:off x="6119813" y="3376613"/>
            <a:ext cx="533400" cy="271462"/>
            <a:chOff x="3855" y="2127"/>
            <a:chExt cx="336" cy="171"/>
          </a:xfrm>
        </p:grpSpPr>
        <p:sp>
          <p:nvSpPr>
            <p:cNvPr id="19495" name="Line 39"/>
            <p:cNvSpPr>
              <a:spLocks noChangeShapeType="1"/>
            </p:cNvSpPr>
            <p:nvPr/>
          </p:nvSpPr>
          <p:spPr bwMode="auto">
            <a:xfrm>
              <a:off x="3855" y="2127"/>
              <a:ext cx="336" cy="0"/>
            </a:xfrm>
            <a:prstGeom prst="line">
              <a:avLst/>
            </a:prstGeom>
            <a:noFill/>
            <a:ln w="25400">
              <a:solidFill>
                <a:srgbClr val="000000"/>
              </a:solidFill>
              <a:round/>
              <a:headEnd type="none" w="sm" len="sm"/>
              <a:tailEnd type="none" w="sm" len="sm"/>
            </a:ln>
            <a:effectLst/>
          </p:spPr>
          <p:txBody>
            <a:bodyPr/>
            <a:lstStyle/>
            <a:p>
              <a:endParaRPr lang="en-US"/>
            </a:p>
          </p:txBody>
        </p:sp>
        <p:sp>
          <p:nvSpPr>
            <p:cNvPr id="19496" name="Line 40"/>
            <p:cNvSpPr>
              <a:spLocks noChangeShapeType="1"/>
            </p:cNvSpPr>
            <p:nvPr/>
          </p:nvSpPr>
          <p:spPr bwMode="auto">
            <a:xfrm>
              <a:off x="3855" y="2217"/>
              <a:ext cx="336" cy="0"/>
            </a:xfrm>
            <a:prstGeom prst="line">
              <a:avLst/>
            </a:prstGeom>
            <a:noFill/>
            <a:ln w="25400">
              <a:solidFill>
                <a:srgbClr val="000000"/>
              </a:solidFill>
              <a:round/>
              <a:headEnd type="none" w="sm" len="sm"/>
              <a:tailEnd type="none" w="sm" len="sm"/>
            </a:ln>
            <a:effectLst/>
          </p:spPr>
          <p:txBody>
            <a:bodyPr/>
            <a:lstStyle/>
            <a:p>
              <a:endParaRPr lang="en-US"/>
            </a:p>
          </p:txBody>
        </p:sp>
        <p:sp>
          <p:nvSpPr>
            <p:cNvPr id="19497" name="Line 41"/>
            <p:cNvSpPr>
              <a:spLocks noChangeShapeType="1"/>
            </p:cNvSpPr>
            <p:nvPr/>
          </p:nvSpPr>
          <p:spPr bwMode="auto">
            <a:xfrm>
              <a:off x="3855" y="2298"/>
              <a:ext cx="336" cy="0"/>
            </a:xfrm>
            <a:prstGeom prst="line">
              <a:avLst/>
            </a:prstGeom>
            <a:noFill/>
            <a:ln w="25400">
              <a:solidFill>
                <a:srgbClr val="000000"/>
              </a:solidFill>
              <a:round/>
              <a:headEnd type="none" w="sm" len="sm"/>
              <a:tailEnd type="none" w="sm" len="sm"/>
            </a:ln>
            <a:effectLst/>
          </p:spPr>
          <p:txBody>
            <a:bodyPr/>
            <a:lstStyle/>
            <a:p>
              <a:endParaRPr lang="en-US"/>
            </a:p>
          </p:txBody>
        </p:sp>
      </p:grpSp>
      <p:grpSp>
        <p:nvGrpSpPr>
          <p:cNvPr id="19502" name="Group 46"/>
          <p:cNvGrpSpPr>
            <a:grpSpLocks/>
          </p:cNvGrpSpPr>
          <p:nvPr/>
        </p:nvGrpSpPr>
        <p:grpSpPr bwMode="auto">
          <a:xfrm>
            <a:off x="6249988" y="3236913"/>
            <a:ext cx="271462" cy="533400"/>
            <a:chOff x="3937" y="2039"/>
            <a:chExt cx="171" cy="336"/>
          </a:xfrm>
        </p:grpSpPr>
        <p:sp>
          <p:nvSpPr>
            <p:cNvPr id="19499" name="Line 43"/>
            <p:cNvSpPr>
              <a:spLocks noChangeShapeType="1"/>
            </p:cNvSpPr>
            <p:nvPr/>
          </p:nvSpPr>
          <p:spPr bwMode="auto">
            <a:xfrm>
              <a:off x="4108" y="2039"/>
              <a:ext cx="0" cy="336"/>
            </a:xfrm>
            <a:prstGeom prst="line">
              <a:avLst/>
            </a:prstGeom>
            <a:noFill/>
            <a:ln w="25400">
              <a:solidFill>
                <a:srgbClr val="000000"/>
              </a:solidFill>
              <a:round/>
              <a:headEnd type="none" w="sm" len="sm"/>
              <a:tailEnd type="none" w="sm" len="sm"/>
            </a:ln>
            <a:effectLst/>
          </p:spPr>
          <p:txBody>
            <a:bodyPr/>
            <a:lstStyle/>
            <a:p>
              <a:endParaRPr lang="en-US"/>
            </a:p>
          </p:txBody>
        </p:sp>
        <p:sp>
          <p:nvSpPr>
            <p:cNvPr id="19500" name="Line 44"/>
            <p:cNvSpPr>
              <a:spLocks noChangeShapeType="1"/>
            </p:cNvSpPr>
            <p:nvPr/>
          </p:nvSpPr>
          <p:spPr bwMode="auto">
            <a:xfrm>
              <a:off x="4018" y="2039"/>
              <a:ext cx="0" cy="336"/>
            </a:xfrm>
            <a:prstGeom prst="line">
              <a:avLst/>
            </a:prstGeom>
            <a:noFill/>
            <a:ln w="25400">
              <a:solidFill>
                <a:srgbClr val="000000"/>
              </a:solidFill>
              <a:round/>
              <a:headEnd type="none" w="sm" len="sm"/>
              <a:tailEnd type="none" w="sm" len="sm"/>
            </a:ln>
            <a:effectLst/>
          </p:spPr>
          <p:txBody>
            <a:bodyPr/>
            <a:lstStyle/>
            <a:p>
              <a:endParaRPr lang="en-US"/>
            </a:p>
          </p:txBody>
        </p:sp>
        <p:sp>
          <p:nvSpPr>
            <p:cNvPr id="19501" name="Line 45"/>
            <p:cNvSpPr>
              <a:spLocks noChangeShapeType="1"/>
            </p:cNvSpPr>
            <p:nvPr/>
          </p:nvSpPr>
          <p:spPr bwMode="auto">
            <a:xfrm>
              <a:off x="3937" y="2039"/>
              <a:ext cx="0" cy="336"/>
            </a:xfrm>
            <a:prstGeom prst="line">
              <a:avLst/>
            </a:prstGeom>
            <a:noFill/>
            <a:ln w="25400">
              <a:solidFill>
                <a:srgbClr val="000000"/>
              </a:solidFill>
              <a:round/>
              <a:headEnd type="none" w="sm" len="sm"/>
              <a:tailEnd type="none" w="sm" len="sm"/>
            </a:ln>
            <a:effectLst/>
          </p:spPr>
          <p:txBody>
            <a:bodyPr/>
            <a:lstStyle/>
            <a:p>
              <a:endParaRPr lang="en-US"/>
            </a:p>
          </p:txBody>
        </p:sp>
      </p:grpSp>
      <p:grpSp>
        <p:nvGrpSpPr>
          <p:cNvPr id="19506" name="Group 50"/>
          <p:cNvGrpSpPr>
            <a:grpSpLocks/>
          </p:cNvGrpSpPr>
          <p:nvPr/>
        </p:nvGrpSpPr>
        <p:grpSpPr bwMode="auto">
          <a:xfrm>
            <a:off x="5011738" y="3236913"/>
            <a:ext cx="271462" cy="533400"/>
            <a:chOff x="3157" y="2039"/>
            <a:chExt cx="171" cy="336"/>
          </a:xfrm>
        </p:grpSpPr>
        <p:sp>
          <p:nvSpPr>
            <p:cNvPr id="19503" name="Line 47"/>
            <p:cNvSpPr>
              <a:spLocks noChangeShapeType="1"/>
            </p:cNvSpPr>
            <p:nvPr/>
          </p:nvSpPr>
          <p:spPr bwMode="auto">
            <a:xfrm>
              <a:off x="3328" y="2039"/>
              <a:ext cx="0" cy="336"/>
            </a:xfrm>
            <a:prstGeom prst="line">
              <a:avLst/>
            </a:prstGeom>
            <a:noFill/>
            <a:ln w="25400">
              <a:solidFill>
                <a:srgbClr val="000000"/>
              </a:solidFill>
              <a:round/>
              <a:headEnd type="none" w="sm" len="sm"/>
              <a:tailEnd type="none" w="sm" len="sm"/>
            </a:ln>
            <a:effectLst/>
          </p:spPr>
          <p:txBody>
            <a:bodyPr/>
            <a:lstStyle/>
            <a:p>
              <a:endParaRPr lang="en-US"/>
            </a:p>
          </p:txBody>
        </p:sp>
        <p:sp>
          <p:nvSpPr>
            <p:cNvPr id="19504" name="Line 48"/>
            <p:cNvSpPr>
              <a:spLocks noChangeShapeType="1"/>
            </p:cNvSpPr>
            <p:nvPr/>
          </p:nvSpPr>
          <p:spPr bwMode="auto">
            <a:xfrm>
              <a:off x="3238" y="2039"/>
              <a:ext cx="0" cy="336"/>
            </a:xfrm>
            <a:prstGeom prst="line">
              <a:avLst/>
            </a:prstGeom>
            <a:noFill/>
            <a:ln w="25400">
              <a:solidFill>
                <a:srgbClr val="000000"/>
              </a:solidFill>
              <a:round/>
              <a:headEnd type="none" w="sm" len="sm"/>
              <a:tailEnd type="none" w="sm" len="sm"/>
            </a:ln>
            <a:effectLst/>
          </p:spPr>
          <p:txBody>
            <a:bodyPr/>
            <a:lstStyle/>
            <a:p>
              <a:endParaRPr lang="en-US"/>
            </a:p>
          </p:txBody>
        </p:sp>
        <p:sp>
          <p:nvSpPr>
            <p:cNvPr id="19505" name="Line 49"/>
            <p:cNvSpPr>
              <a:spLocks noChangeShapeType="1"/>
            </p:cNvSpPr>
            <p:nvPr/>
          </p:nvSpPr>
          <p:spPr bwMode="auto">
            <a:xfrm>
              <a:off x="3157" y="2039"/>
              <a:ext cx="0" cy="336"/>
            </a:xfrm>
            <a:prstGeom prst="line">
              <a:avLst/>
            </a:prstGeom>
            <a:noFill/>
            <a:ln w="25400">
              <a:solidFill>
                <a:srgbClr val="000000"/>
              </a:solidFill>
              <a:round/>
              <a:headEnd type="none" w="sm" len="sm"/>
              <a:tailEnd type="none" w="sm" len="sm"/>
            </a:ln>
            <a:effectLst/>
          </p:spPr>
          <p:txBody>
            <a:bodyPr/>
            <a:lstStyle/>
            <a:p>
              <a:endParaRPr lang="en-US"/>
            </a:p>
          </p:txBody>
        </p:sp>
      </p:grpSp>
      <p:grpSp>
        <p:nvGrpSpPr>
          <p:cNvPr id="19510" name="Group 54"/>
          <p:cNvGrpSpPr>
            <a:grpSpLocks/>
          </p:cNvGrpSpPr>
          <p:nvPr/>
        </p:nvGrpSpPr>
        <p:grpSpPr bwMode="auto">
          <a:xfrm>
            <a:off x="5402263" y="3236913"/>
            <a:ext cx="271462" cy="533400"/>
            <a:chOff x="3403" y="2039"/>
            <a:chExt cx="171" cy="336"/>
          </a:xfrm>
        </p:grpSpPr>
        <p:sp>
          <p:nvSpPr>
            <p:cNvPr id="19507" name="Line 51"/>
            <p:cNvSpPr>
              <a:spLocks noChangeShapeType="1"/>
            </p:cNvSpPr>
            <p:nvPr/>
          </p:nvSpPr>
          <p:spPr bwMode="auto">
            <a:xfrm>
              <a:off x="3574" y="2039"/>
              <a:ext cx="0" cy="336"/>
            </a:xfrm>
            <a:prstGeom prst="line">
              <a:avLst/>
            </a:prstGeom>
            <a:noFill/>
            <a:ln w="25400">
              <a:solidFill>
                <a:srgbClr val="000000"/>
              </a:solidFill>
              <a:round/>
              <a:headEnd type="none" w="sm" len="sm"/>
              <a:tailEnd type="none" w="sm" len="sm"/>
            </a:ln>
            <a:effectLst/>
          </p:spPr>
          <p:txBody>
            <a:bodyPr/>
            <a:lstStyle/>
            <a:p>
              <a:endParaRPr lang="en-US"/>
            </a:p>
          </p:txBody>
        </p:sp>
        <p:sp>
          <p:nvSpPr>
            <p:cNvPr id="19508" name="Line 52"/>
            <p:cNvSpPr>
              <a:spLocks noChangeShapeType="1"/>
            </p:cNvSpPr>
            <p:nvPr/>
          </p:nvSpPr>
          <p:spPr bwMode="auto">
            <a:xfrm>
              <a:off x="3484" y="2039"/>
              <a:ext cx="0" cy="336"/>
            </a:xfrm>
            <a:prstGeom prst="line">
              <a:avLst/>
            </a:prstGeom>
            <a:noFill/>
            <a:ln w="25400">
              <a:solidFill>
                <a:srgbClr val="000000"/>
              </a:solidFill>
              <a:round/>
              <a:headEnd type="none" w="sm" len="sm"/>
              <a:tailEnd type="none" w="sm" len="sm"/>
            </a:ln>
            <a:effectLst/>
          </p:spPr>
          <p:txBody>
            <a:bodyPr/>
            <a:lstStyle/>
            <a:p>
              <a:endParaRPr lang="en-US"/>
            </a:p>
          </p:txBody>
        </p:sp>
        <p:sp>
          <p:nvSpPr>
            <p:cNvPr id="19509" name="Line 53"/>
            <p:cNvSpPr>
              <a:spLocks noChangeShapeType="1"/>
            </p:cNvSpPr>
            <p:nvPr/>
          </p:nvSpPr>
          <p:spPr bwMode="auto">
            <a:xfrm>
              <a:off x="3403" y="2039"/>
              <a:ext cx="0" cy="336"/>
            </a:xfrm>
            <a:prstGeom prst="line">
              <a:avLst/>
            </a:prstGeom>
            <a:noFill/>
            <a:ln w="25400">
              <a:solidFill>
                <a:srgbClr val="000000"/>
              </a:solidFill>
              <a:round/>
              <a:headEnd type="none" w="sm" len="sm"/>
              <a:tailEnd type="none" w="sm" len="sm"/>
            </a:ln>
            <a:effectLst/>
          </p:spPr>
          <p:txBody>
            <a:bodyPr/>
            <a:lstStyle/>
            <a:p>
              <a:endParaRPr lang="en-US"/>
            </a:p>
          </p:txBody>
        </p:sp>
      </p:grpSp>
      <p:grpSp>
        <p:nvGrpSpPr>
          <p:cNvPr id="19532" name="Group 76"/>
          <p:cNvGrpSpPr>
            <a:grpSpLocks/>
          </p:cNvGrpSpPr>
          <p:nvPr/>
        </p:nvGrpSpPr>
        <p:grpSpPr bwMode="auto">
          <a:xfrm>
            <a:off x="609600" y="1009650"/>
            <a:ext cx="1581150" cy="1620838"/>
            <a:chOff x="384" y="636"/>
            <a:chExt cx="996" cy="1021"/>
          </a:xfrm>
        </p:grpSpPr>
        <p:grpSp>
          <p:nvGrpSpPr>
            <p:cNvPr id="19522" name="Group 66"/>
            <p:cNvGrpSpPr>
              <a:grpSpLocks/>
            </p:cNvGrpSpPr>
            <p:nvPr/>
          </p:nvGrpSpPr>
          <p:grpSpPr bwMode="auto">
            <a:xfrm>
              <a:off x="658" y="892"/>
              <a:ext cx="457" cy="765"/>
              <a:chOff x="658" y="892"/>
              <a:chExt cx="457" cy="765"/>
            </a:xfrm>
          </p:grpSpPr>
          <p:sp>
            <p:nvSpPr>
              <p:cNvPr id="19511" name="Freeform 55"/>
              <p:cNvSpPr>
                <a:spLocks/>
              </p:cNvSpPr>
              <p:nvPr/>
            </p:nvSpPr>
            <p:spPr bwMode="auto">
              <a:xfrm>
                <a:off x="779" y="1429"/>
                <a:ext cx="215" cy="228"/>
              </a:xfrm>
              <a:custGeom>
                <a:avLst/>
                <a:gdLst/>
                <a:ahLst/>
                <a:cxnLst>
                  <a:cxn ang="0">
                    <a:pos x="0" y="31"/>
                  </a:cxn>
                  <a:cxn ang="0">
                    <a:pos x="0" y="135"/>
                  </a:cxn>
                  <a:cxn ang="0">
                    <a:pos x="3" y="157"/>
                  </a:cxn>
                  <a:cxn ang="0">
                    <a:pos x="14" y="176"/>
                  </a:cxn>
                  <a:cxn ang="0">
                    <a:pos x="29" y="191"/>
                  </a:cxn>
                  <a:cxn ang="0">
                    <a:pos x="47" y="204"/>
                  </a:cxn>
                  <a:cxn ang="0">
                    <a:pos x="66" y="215"/>
                  </a:cxn>
                  <a:cxn ang="0">
                    <a:pos x="82" y="222"/>
                  </a:cxn>
                  <a:cxn ang="0">
                    <a:pos x="98" y="225"/>
                  </a:cxn>
                  <a:cxn ang="0">
                    <a:pos x="106" y="227"/>
                  </a:cxn>
                  <a:cxn ang="0">
                    <a:pos x="117" y="223"/>
                  </a:cxn>
                  <a:cxn ang="0">
                    <a:pos x="131" y="215"/>
                  </a:cxn>
                  <a:cxn ang="0">
                    <a:pos x="148" y="203"/>
                  </a:cxn>
                  <a:cxn ang="0">
                    <a:pos x="166" y="186"/>
                  </a:cxn>
                  <a:cxn ang="0">
                    <a:pos x="184" y="169"/>
                  </a:cxn>
                  <a:cxn ang="0">
                    <a:pos x="199" y="148"/>
                  </a:cxn>
                  <a:cxn ang="0">
                    <a:pos x="210" y="127"/>
                  </a:cxn>
                  <a:cxn ang="0">
                    <a:pos x="214" y="105"/>
                  </a:cxn>
                  <a:cxn ang="0">
                    <a:pos x="214" y="0"/>
                  </a:cxn>
                  <a:cxn ang="0">
                    <a:pos x="0" y="31"/>
                  </a:cxn>
                </a:cxnLst>
                <a:rect l="0" t="0" r="r" b="b"/>
                <a:pathLst>
                  <a:path w="215" h="228">
                    <a:moveTo>
                      <a:pt x="0" y="31"/>
                    </a:moveTo>
                    <a:lnTo>
                      <a:pt x="0" y="135"/>
                    </a:lnTo>
                    <a:lnTo>
                      <a:pt x="3" y="157"/>
                    </a:lnTo>
                    <a:lnTo>
                      <a:pt x="14" y="176"/>
                    </a:lnTo>
                    <a:lnTo>
                      <a:pt x="29" y="191"/>
                    </a:lnTo>
                    <a:lnTo>
                      <a:pt x="47" y="204"/>
                    </a:lnTo>
                    <a:lnTo>
                      <a:pt x="66" y="215"/>
                    </a:lnTo>
                    <a:lnTo>
                      <a:pt x="82" y="222"/>
                    </a:lnTo>
                    <a:lnTo>
                      <a:pt x="98" y="225"/>
                    </a:lnTo>
                    <a:lnTo>
                      <a:pt x="106" y="227"/>
                    </a:lnTo>
                    <a:lnTo>
                      <a:pt x="117" y="223"/>
                    </a:lnTo>
                    <a:lnTo>
                      <a:pt x="131" y="215"/>
                    </a:lnTo>
                    <a:lnTo>
                      <a:pt x="148" y="203"/>
                    </a:lnTo>
                    <a:lnTo>
                      <a:pt x="166" y="186"/>
                    </a:lnTo>
                    <a:lnTo>
                      <a:pt x="184" y="169"/>
                    </a:lnTo>
                    <a:lnTo>
                      <a:pt x="199" y="148"/>
                    </a:lnTo>
                    <a:lnTo>
                      <a:pt x="210" y="127"/>
                    </a:lnTo>
                    <a:lnTo>
                      <a:pt x="214" y="105"/>
                    </a:lnTo>
                    <a:lnTo>
                      <a:pt x="214" y="0"/>
                    </a:lnTo>
                    <a:lnTo>
                      <a:pt x="0" y="31"/>
                    </a:lnTo>
                  </a:path>
                </a:pathLst>
              </a:custGeom>
              <a:solidFill>
                <a:srgbClr val="DDDDDD"/>
              </a:solidFill>
              <a:ln w="9525" cap="rnd">
                <a:noFill/>
                <a:round/>
                <a:headEnd/>
                <a:tailEnd/>
              </a:ln>
              <a:effectLst/>
            </p:spPr>
            <p:txBody>
              <a:bodyPr/>
              <a:lstStyle/>
              <a:p>
                <a:endParaRPr lang="en-US"/>
              </a:p>
            </p:txBody>
          </p:sp>
          <p:sp>
            <p:nvSpPr>
              <p:cNvPr id="19512" name="Freeform 56"/>
              <p:cNvSpPr>
                <a:spLocks/>
              </p:cNvSpPr>
              <p:nvPr/>
            </p:nvSpPr>
            <p:spPr bwMode="auto">
              <a:xfrm>
                <a:off x="778" y="1423"/>
                <a:ext cx="217" cy="47"/>
              </a:xfrm>
              <a:custGeom>
                <a:avLst/>
                <a:gdLst/>
                <a:ahLst/>
                <a:cxnLst>
                  <a:cxn ang="0">
                    <a:pos x="107" y="40"/>
                  </a:cxn>
                  <a:cxn ang="0">
                    <a:pos x="129" y="36"/>
                  </a:cxn>
                  <a:cxn ang="0">
                    <a:pos x="149" y="33"/>
                  </a:cxn>
                  <a:cxn ang="0">
                    <a:pos x="168" y="28"/>
                  </a:cxn>
                  <a:cxn ang="0">
                    <a:pos x="184" y="23"/>
                  </a:cxn>
                  <a:cxn ang="0">
                    <a:pos x="197" y="20"/>
                  </a:cxn>
                  <a:cxn ang="0">
                    <a:pos x="207" y="15"/>
                  </a:cxn>
                  <a:cxn ang="0">
                    <a:pos x="213" y="10"/>
                  </a:cxn>
                  <a:cxn ang="0">
                    <a:pos x="216" y="7"/>
                  </a:cxn>
                  <a:cxn ang="0">
                    <a:pos x="213" y="3"/>
                  </a:cxn>
                  <a:cxn ang="0">
                    <a:pos x="207" y="1"/>
                  </a:cxn>
                  <a:cxn ang="0">
                    <a:pos x="197" y="0"/>
                  </a:cxn>
                  <a:cxn ang="0">
                    <a:pos x="184" y="0"/>
                  </a:cxn>
                  <a:cxn ang="0">
                    <a:pos x="168" y="0"/>
                  </a:cxn>
                  <a:cxn ang="0">
                    <a:pos x="149" y="1"/>
                  </a:cxn>
                  <a:cxn ang="0">
                    <a:pos x="129" y="2"/>
                  </a:cxn>
                  <a:cxn ang="0">
                    <a:pos x="107" y="5"/>
                  </a:cxn>
                  <a:cxn ang="0">
                    <a:pos x="86" y="9"/>
                  </a:cxn>
                  <a:cxn ang="0">
                    <a:pos x="66" y="12"/>
                  </a:cxn>
                  <a:cxn ang="0">
                    <a:pos x="47" y="17"/>
                  </a:cxn>
                  <a:cxn ang="0">
                    <a:pos x="31" y="21"/>
                  </a:cxn>
                  <a:cxn ang="0">
                    <a:pos x="17" y="25"/>
                  </a:cxn>
                  <a:cxn ang="0">
                    <a:pos x="8" y="30"/>
                  </a:cxn>
                  <a:cxn ang="0">
                    <a:pos x="2" y="35"/>
                  </a:cxn>
                  <a:cxn ang="0">
                    <a:pos x="0" y="38"/>
                  </a:cxn>
                  <a:cxn ang="0">
                    <a:pos x="2" y="41"/>
                  </a:cxn>
                  <a:cxn ang="0">
                    <a:pos x="8" y="43"/>
                  </a:cxn>
                  <a:cxn ang="0">
                    <a:pos x="17" y="46"/>
                  </a:cxn>
                  <a:cxn ang="0">
                    <a:pos x="31" y="46"/>
                  </a:cxn>
                  <a:cxn ang="0">
                    <a:pos x="47" y="46"/>
                  </a:cxn>
                  <a:cxn ang="0">
                    <a:pos x="66" y="44"/>
                  </a:cxn>
                  <a:cxn ang="0">
                    <a:pos x="86" y="42"/>
                  </a:cxn>
                  <a:cxn ang="0">
                    <a:pos x="107" y="40"/>
                  </a:cxn>
                </a:cxnLst>
                <a:rect l="0" t="0" r="r" b="b"/>
                <a:pathLst>
                  <a:path w="217" h="47">
                    <a:moveTo>
                      <a:pt x="107" y="40"/>
                    </a:moveTo>
                    <a:lnTo>
                      <a:pt x="129" y="36"/>
                    </a:lnTo>
                    <a:lnTo>
                      <a:pt x="149" y="33"/>
                    </a:lnTo>
                    <a:lnTo>
                      <a:pt x="168" y="28"/>
                    </a:lnTo>
                    <a:lnTo>
                      <a:pt x="184" y="23"/>
                    </a:lnTo>
                    <a:lnTo>
                      <a:pt x="197" y="20"/>
                    </a:lnTo>
                    <a:lnTo>
                      <a:pt x="207" y="15"/>
                    </a:lnTo>
                    <a:lnTo>
                      <a:pt x="213" y="10"/>
                    </a:lnTo>
                    <a:lnTo>
                      <a:pt x="216" y="7"/>
                    </a:lnTo>
                    <a:lnTo>
                      <a:pt x="213" y="3"/>
                    </a:lnTo>
                    <a:lnTo>
                      <a:pt x="207" y="1"/>
                    </a:lnTo>
                    <a:lnTo>
                      <a:pt x="197" y="0"/>
                    </a:lnTo>
                    <a:lnTo>
                      <a:pt x="184" y="0"/>
                    </a:lnTo>
                    <a:lnTo>
                      <a:pt x="168" y="0"/>
                    </a:lnTo>
                    <a:lnTo>
                      <a:pt x="149" y="1"/>
                    </a:lnTo>
                    <a:lnTo>
                      <a:pt x="129" y="2"/>
                    </a:lnTo>
                    <a:lnTo>
                      <a:pt x="107" y="5"/>
                    </a:lnTo>
                    <a:lnTo>
                      <a:pt x="86" y="9"/>
                    </a:lnTo>
                    <a:lnTo>
                      <a:pt x="66" y="12"/>
                    </a:lnTo>
                    <a:lnTo>
                      <a:pt x="47" y="17"/>
                    </a:lnTo>
                    <a:lnTo>
                      <a:pt x="31" y="21"/>
                    </a:lnTo>
                    <a:lnTo>
                      <a:pt x="17" y="25"/>
                    </a:lnTo>
                    <a:lnTo>
                      <a:pt x="8" y="30"/>
                    </a:lnTo>
                    <a:lnTo>
                      <a:pt x="2" y="35"/>
                    </a:lnTo>
                    <a:lnTo>
                      <a:pt x="0" y="38"/>
                    </a:lnTo>
                    <a:lnTo>
                      <a:pt x="2" y="41"/>
                    </a:lnTo>
                    <a:lnTo>
                      <a:pt x="8" y="43"/>
                    </a:lnTo>
                    <a:lnTo>
                      <a:pt x="17" y="46"/>
                    </a:lnTo>
                    <a:lnTo>
                      <a:pt x="31" y="46"/>
                    </a:lnTo>
                    <a:lnTo>
                      <a:pt x="47" y="46"/>
                    </a:lnTo>
                    <a:lnTo>
                      <a:pt x="66" y="44"/>
                    </a:lnTo>
                    <a:lnTo>
                      <a:pt x="86" y="42"/>
                    </a:lnTo>
                    <a:lnTo>
                      <a:pt x="107" y="40"/>
                    </a:lnTo>
                  </a:path>
                </a:pathLst>
              </a:custGeom>
              <a:solidFill>
                <a:srgbClr val="7F7F7F"/>
              </a:solidFill>
              <a:ln w="9525" cap="rnd">
                <a:noFill/>
                <a:round/>
                <a:headEnd/>
                <a:tailEnd/>
              </a:ln>
              <a:effectLst/>
            </p:spPr>
            <p:txBody>
              <a:bodyPr/>
              <a:lstStyle/>
              <a:p>
                <a:endParaRPr lang="en-US"/>
              </a:p>
            </p:txBody>
          </p:sp>
          <p:sp>
            <p:nvSpPr>
              <p:cNvPr id="19513" name="Freeform 57"/>
              <p:cNvSpPr>
                <a:spLocks/>
              </p:cNvSpPr>
              <p:nvPr/>
            </p:nvSpPr>
            <p:spPr bwMode="auto">
              <a:xfrm>
                <a:off x="783" y="1499"/>
                <a:ext cx="211" cy="91"/>
              </a:xfrm>
              <a:custGeom>
                <a:avLst/>
                <a:gdLst/>
                <a:ahLst/>
                <a:cxnLst>
                  <a:cxn ang="0">
                    <a:pos x="206" y="0"/>
                  </a:cxn>
                  <a:cxn ang="0">
                    <a:pos x="202" y="4"/>
                  </a:cxn>
                  <a:cxn ang="0">
                    <a:pos x="197" y="10"/>
                  </a:cxn>
                  <a:cxn ang="0">
                    <a:pos x="187" y="16"/>
                  </a:cxn>
                  <a:cxn ang="0">
                    <a:pos x="174" y="23"/>
                  </a:cxn>
                  <a:cxn ang="0">
                    <a:pos x="160" y="31"/>
                  </a:cxn>
                  <a:cxn ang="0">
                    <a:pos x="143" y="40"/>
                  </a:cxn>
                  <a:cxn ang="0">
                    <a:pos x="126" y="48"/>
                  </a:cxn>
                  <a:cxn ang="0">
                    <a:pos x="106" y="56"/>
                  </a:cxn>
                  <a:cxn ang="0">
                    <a:pos x="88" y="63"/>
                  </a:cxn>
                  <a:cxn ang="0">
                    <a:pos x="70" y="69"/>
                  </a:cxn>
                  <a:cxn ang="0">
                    <a:pos x="54" y="75"/>
                  </a:cxn>
                  <a:cxn ang="0">
                    <a:pos x="38" y="79"/>
                  </a:cxn>
                  <a:cxn ang="0">
                    <a:pos x="25" y="82"/>
                  </a:cxn>
                  <a:cxn ang="0">
                    <a:pos x="15" y="85"/>
                  </a:cxn>
                  <a:cxn ang="0">
                    <a:pos x="7" y="85"/>
                  </a:cxn>
                  <a:cxn ang="0">
                    <a:pos x="1" y="85"/>
                  </a:cxn>
                  <a:cxn ang="0">
                    <a:pos x="1" y="85"/>
                  </a:cxn>
                  <a:cxn ang="0">
                    <a:pos x="1" y="85"/>
                  </a:cxn>
                  <a:cxn ang="0">
                    <a:pos x="0" y="86"/>
                  </a:cxn>
                  <a:cxn ang="0">
                    <a:pos x="0" y="86"/>
                  </a:cxn>
                  <a:cxn ang="0">
                    <a:pos x="0" y="86"/>
                  </a:cxn>
                  <a:cxn ang="0">
                    <a:pos x="0" y="86"/>
                  </a:cxn>
                  <a:cxn ang="0">
                    <a:pos x="0" y="87"/>
                  </a:cxn>
                  <a:cxn ang="0">
                    <a:pos x="0" y="87"/>
                  </a:cxn>
                  <a:cxn ang="0">
                    <a:pos x="3" y="90"/>
                  </a:cxn>
                  <a:cxn ang="0">
                    <a:pos x="10" y="90"/>
                  </a:cxn>
                  <a:cxn ang="0">
                    <a:pos x="21" y="88"/>
                  </a:cxn>
                  <a:cxn ang="0">
                    <a:pos x="34" y="86"/>
                  </a:cxn>
                  <a:cxn ang="0">
                    <a:pos x="50" y="81"/>
                  </a:cxn>
                  <a:cxn ang="0">
                    <a:pos x="68" y="75"/>
                  </a:cxn>
                  <a:cxn ang="0">
                    <a:pos x="88" y="69"/>
                  </a:cxn>
                  <a:cxn ang="0">
                    <a:pos x="109" y="61"/>
                  </a:cxn>
                  <a:cxn ang="0">
                    <a:pos x="130" y="52"/>
                  </a:cxn>
                  <a:cxn ang="0">
                    <a:pos x="149" y="42"/>
                  </a:cxn>
                  <a:cxn ang="0">
                    <a:pos x="167" y="34"/>
                  </a:cxn>
                  <a:cxn ang="0">
                    <a:pos x="182" y="26"/>
                  </a:cxn>
                  <a:cxn ang="0">
                    <a:pos x="194" y="18"/>
                  </a:cxn>
                  <a:cxn ang="0">
                    <a:pos x="202" y="11"/>
                  </a:cxn>
                  <a:cxn ang="0">
                    <a:pos x="208" y="5"/>
                  </a:cxn>
                  <a:cxn ang="0">
                    <a:pos x="210" y="2"/>
                  </a:cxn>
                  <a:cxn ang="0">
                    <a:pos x="210" y="2"/>
                  </a:cxn>
                  <a:cxn ang="0">
                    <a:pos x="210" y="1"/>
                  </a:cxn>
                  <a:cxn ang="0">
                    <a:pos x="208" y="1"/>
                  </a:cxn>
                  <a:cxn ang="0">
                    <a:pos x="208" y="1"/>
                  </a:cxn>
                  <a:cxn ang="0">
                    <a:pos x="208" y="0"/>
                  </a:cxn>
                  <a:cxn ang="0">
                    <a:pos x="207" y="0"/>
                  </a:cxn>
                  <a:cxn ang="0">
                    <a:pos x="207" y="0"/>
                  </a:cxn>
                  <a:cxn ang="0">
                    <a:pos x="206" y="0"/>
                  </a:cxn>
                </a:cxnLst>
                <a:rect l="0" t="0" r="r" b="b"/>
                <a:pathLst>
                  <a:path w="211" h="91">
                    <a:moveTo>
                      <a:pt x="206" y="0"/>
                    </a:moveTo>
                    <a:lnTo>
                      <a:pt x="202" y="4"/>
                    </a:lnTo>
                    <a:lnTo>
                      <a:pt x="197" y="10"/>
                    </a:lnTo>
                    <a:lnTo>
                      <a:pt x="187" y="16"/>
                    </a:lnTo>
                    <a:lnTo>
                      <a:pt x="174" y="23"/>
                    </a:lnTo>
                    <a:lnTo>
                      <a:pt x="160" y="31"/>
                    </a:lnTo>
                    <a:lnTo>
                      <a:pt x="143" y="40"/>
                    </a:lnTo>
                    <a:lnTo>
                      <a:pt x="126" y="48"/>
                    </a:lnTo>
                    <a:lnTo>
                      <a:pt x="106" y="56"/>
                    </a:lnTo>
                    <a:lnTo>
                      <a:pt x="88" y="63"/>
                    </a:lnTo>
                    <a:lnTo>
                      <a:pt x="70" y="69"/>
                    </a:lnTo>
                    <a:lnTo>
                      <a:pt x="54" y="75"/>
                    </a:lnTo>
                    <a:lnTo>
                      <a:pt x="38" y="79"/>
                    </a:lnTo>
                    <a:lnTo>
                      <a:pt x="25" y="82"/>
                    </a:lnTo>
                    <a:lnTo>
                      <a:pt x="15" y="85"/>
                    </a:lnTo>
                    <a:lnTo>
                      <a:pt x="7" y="85"/>
                    </a:lnTo>
                    <a:lnTo>
                      <a:pt x="1" y="85"/>
                    </a:lnTo>
                    <a:lnTo>
                      <a:pt x="1" y="85"/>
                    </a:lnTo>
                    <a:lnTo>
                      <a:pt x="1" y="85"/>
                    </a:lnTo>
                    <a:lnTo>
                      <a:pt x="0" y="86"/>
                    </a:lnTo>
                    <a:lnTo>
                      <a:pt x="0" y="86"/>
                    </a:lnTo>
                    <a:lnTo>
                      <a:pt x="0" y="86"/>
                    </a:lnTo>
                    <a:lnTo>
                      <a:pt x="0" y="86"/>
                    </a:lnTo>
                    <a:lnTo>
                      <a:pt x="0" y="87"/>
                    </a:lnTo>
                    <a:lnTo>
                      <a:pt x="0" y="87"/>
                    </a:lnTo>
                    <a:lnTo>
                      <a:pt x="3" y="90"/>
                    </a:lnTo>
                    <a:lnTo>
                      <a:pt x="10" y="90"/>
                    </a:lnTo>
                    <a:lnTo>
                      <a:pt x="21" y="88"/>
                    </a:lnTo>
                    <a:lnTo>
                      <a:pt x="34" y="86"/>
                    </a:lnTo>
                    <a:lnTo>
                      <a:pt x="50" y="81"/>
                    </a:lnTo>
                    <a:lnTo>
                      <a:pt x="68" y="75"/>
                    </a:lnTo>
                    <a:lnTo>
                      <a:pt x="88" y="69"/>
                    </a:lnTo>
                    <a:lnTo>
                      <a:pt x="109" y="61"/>
                    </a:lnTo>
                    <a:lnTo>
                      <a:pt x="130" y="52"/>
                    </a:lnTo>
                    <a:lnTo>
                      <a:pt x="149" y="42"/>
                    </a:lnTo>
                    <a:lnTo>
                      <a:pt x="167" y="34"/>
                    </a:lnTo>
                    <a:lnTo>
                      <a:pt x="182" y="26"/>
                    </a:lnTo>
                    <a:lnTo>
                      <a:pt x="194" y="18"/>
                    </a:lnTo>
                    <a:lnTo>
                      <a:pt x="202" y="11"/>
                    </a:lnTo>
                    <a:lnTo>
                      <a:pt x="208" y="5"/>
                    </a:lnTo>
                    <a:lnTo>
                      <a:pt x="210" y="2"/>
                    </a:lnTo>
                    <a:lnTo>
                      <a:pt x="210" y="2"/>
                    </a:lnTo>
                    <a:lnTo>
                      <a:pt x="210" y="1"/>
                    </a:lnTo>
                    <a:lnTo>
                      <a:pt x="208" y="1"/>
                    </a:lnTo>
                    <a:lnTo>
                      <a:pt x="208" y="1"/>
                    </a:lnTo>
                    <a:lnTo>
                      <a:pt x="208" y="0"/>
                    </a:lnTo>
                    <a:lnTo>
                      <a:pt x="207" y="0"/>
                    </a:lnTo>
                    <a:lnTo>
                      <a:pt x="207" y="0"/>
                    </a:lnTo>
                    <a:lnTo>
                      <a:pt x="206" y="0"/>
                    </a:lnTo>
                  </a:path>
                </a:pathLst>
              </a:custGeom>
              <a:solidFill>
                <a:srgbClr val="7F7F7F"/>
              </a:solidFill>
              <a:ln w="9525" cap="rnd">
                <a:noFill/>
                <a:round/>
                <a:headEnd/>
                <a:tailEnd/>
              </a:ln>
              <a:effectLst/>
            </p:spPr>
            <p:txBody>
              <a:bodyPr/>
              <a:lstStyle/>
              <a:p>
                <a:endParaRPr lang="en-US"/>
              </a:p>
            </p:txBody>
          </p:sp>
          <p:sp>
            <p:nvSpPr>
              <p:cNvPr id="19514" name="Freeform 58"/>
              <p:cNvSpPr>
                <a:spLocks/>
              </p:cNvSpPr>
              <p:nvPr/>
            </p:nvSpPr>
            <p:spPr bwMode="auto">
              <a:xfrm>
                <a:off x="828" y="1530"/>
                <a:ext cx="166" cy="88"/>
              </a:xfrm>
              <a:custGeom>
                <a:avLst/>
                <a:gdLst/>
                <a:ahLst/>
                <a:cxnLst>
                  <a:cxn ang="0">
                    <a:pos x="165" y="7"/>
                  </a:cxn>
                  <a:cxn ang="0">
                    <a:pos x="165" y="7"/>
                  </a:cxn>
                  <a:cxn ang="0">
                    <a:pos x="165" y="7"/>
                  </a:cxn>
                  <a:cxn ang="0">
                    <a:pos x="165" y="5"/>
                  </a:cxn>
                  <a:cxn ang="0">
                    <a:pos x="165" y="5"/>
                  </a:cxn>
                  <a:cxn ang="0">
                    <a:pos x="165" y="5"/>
                  </a:cxn>
                  <a:cxn ang="0">
                    <a:pos x="165" y="4"/>
                  </a:cxn>
                  <a:cxn ang="0">
                    <a:pos x="165" y="4"/>
                  </a:cxn>
                  <a:cxn ang="0">
                    <a:pos x="165" y="4"/>
                  </a:cxn>
                  <a:cxn ang="0">
                    <a:pos x="165" y="0"/>
                  </a:cxn>
                  <a:cxn ang="0">
                    <a:pos x="159" y="4"/>
                  </a:cxn>
                  <a:cxn ang="0">
                    <a:pos x="152" y="9"/>
                  </a:cxn>
                  <a:cxn ang="0">
                    <a:pos x="144" y="14"/>
                  </a:cxn>
                  <a:cxn ang="0">
                    <a:pos x="136" y="19"/>
                  </a:cxn>
                  <a:cxn ang="0">
                    <a:pos x="128" y="24"/>
                  </a:cxn>
                  <a:cxn ang="0">
                    <a:pos x="120" y="29"/>
                  </a:cxn>
                  <a:cxn ang="0">
                    <a:pos x="111" y="35"/>
                  </a:cxn>
                  <a:cxn ang="0">
                    <a:pos x="102" y="39"/>
                  </a:cxn>
                  <a:cxn ang="0">
                    <a:pos x="84" y="49"/>
                  </a:cxn>
                  <a:cxn ang="0">
                    <a:pos x="68" y="57"/>
                  </a:cxn>
                  <a:cxn ang="0">
                    <a:pos x="51" y="65"/>
                  </a:cxn>
                  <a:cxn ang="0">
                    <a:pos x="37" y="71"/>
                  </a:cxn>
                  <a:cxn ang="0">
                    <a:pos x="24" y="76"/>
                  </a:cxn>
                  <a:cxn ang="0">
                    <a:pos x="14" y="79"/>
                  </a:cxn>
                  <a:cxn ang="0">
                    <a:pos x="5" y="82"/>
                  </a:cxn>
                  <a:cxn ang="0">
                    <a:pos x="0" y="82"/>
                  </a:cxn>
                  <a:cxn ang="0">
                    <a:pos x="0" y="83"/>
                  </a:cxn>
                  <a:cxn ang="0">
                    <a:pos x="0" y="83"/>
                  </a:cxn>
                  <a:cxn ang="0">
                    <a:pos x="0" y="83"/>
                  </a:cxn>
                  <a:cxn ang="0">
                    <a:pos x="0" y="83"/>
                  </a:cxn>
                  <a:cxn ang="0">
                    <a:pos x="0" y="84"/>
                  </a:cxn>
                  <a:cxn ang="0">
                    <a:pos x="0" y="84"/>
                  </a:cxn>
                  <a:cxn ang="0">
                    <a:pos x="0" y="84"/>
                  </a:cxn>
                  <a:cxn ang="0">
                    <a:pos x="0" y="84"/>
                  </a:cxn>
                  <a:cxn ang="0">
                    <a:pos x="3" y="87"/>
                  </a:cxn>
                  <a:cxn ang="0">
                    <a:pos x="10" y="87"/>
                  </a:cxn>
                  <a:cxn ang="0">
                    <a:pos x="20" y="83"/>
                  </a:cxn>
                  <a:cxn ang="0">
                    <a:pos x="34" y="78"/>
                  </a:cxn>
                  <a:cxn ang="0">
                    <a:pos x="49" y="72"/>
                  </a:cxn>
                  <a:cxn ang="0">
                    <a:pos x="67" y="64"/>
                  </a:cxn>
                  <a:cxn ang="0">
                    <a:pos x="86" y="55"/>
                  </a:cxn>
                  <a:cxn ang="0">
                    <a:pos x="106" y="43"/>
                  </a:cxn>
                  <a:cxn ang="0">
                    <a:pos x="114" y="38"/>
                  </a:cxn>
                  <a:cxn ang="0">
                    <a:pos x="122" y="34"/>
                  </a:cxn>
                  <a:cxn ang="0">
                    <a:pos x="130" y="29"/>
                  </a:cxn>
                  <a:cxn ang="0">
                    <a:pos x="137" y="24"/>
                  </a:cxn>
                  <a:cxn ang="0">
                    <a:pos x="144" y="19"/>
                  </a:cxn>
                  <a:cxn ang="0">
                    <a:pos x="152" y="15"/>
                  </a:cxn>
                  <a:cxn ang="0">
                    <a:pos x="159" y="11"/>
                  </a:cxn>
                  <a:cxn ang="0">
                    <a:pos x="165" y="7"/>
                  </a:cxn>
                </a:cxnLst>
                <a:rect l="0" t="0" r="r" b="b"/>
                <a:pathLst>
                  <a:path w="166" h="88">
                    <a:moveTo>
                      <a:pt x="165" y="7"/>
                    </a:moveTo>
                    <a:lnTo>
                      <a:pt x="165" y="7"/>
                    </a:lnTo>
                    <a:lnTo>
                      <a:pt x="165" y="7"/>
                    </a:lnTo>
                    <a:lnTo>
                      <a:pt x="165" y="5"/>
                    </a:lnTo>
                    <a:lnTo>
                      <a:pt x="165" y="5"/>
                    </a:lnTo>
                    <a:lnTo>
                      <a:pt x="165" y="5"/>
                    </a:lnTo>
                    <a:lnTo>
                      <a:pt x="165" y="4"/>
                    </a:lnTo>
                    <a:lnTo>
                      <a:pt x="165" y="4"/>
                    </a:lnTo>
                    <a:lnTo>
                      <a:pt x="165" y="4"/>
                    </a:lnTo>
                    <a:lnTo>
                      <a:pt x="165" y="0"/>
                    </a:lnTo>
                    <a:lnTo>
                      <a:pt x="159" y="4"/>
                    </a:lnTo>
                    <a:lnTo>
                      <a:pt x="152" y="9"/>
                    </a:lnTo>
                    <a:lnTo>
                      <a:pt x="144" y="14"/>
                    </a:lnTo>
                    <a:lnTo>
                      <a:pt x="136" y="19"/>
                    </a:lnTo>
                    <a:lnTo>
                      <a:pt x="128" y="24"/>
                    </a:lnTo>
                    <a:lnTo>
                      <a:pt x="120" y="29"/>
                    </a:lnTo>
                    <a:lnTo>
                      <a:pt x="111" y="35"/>
                    </a:lnTo>
                    <a:lnTo>
                      <a:pt x="102" y="39"/>
                    </a:lnTo>
                    <a:lnTo>
                      <a:pt x="84" y="49"/>
                    </a:lnTo>
                    <a:lnTo>
                      <a:pt x="68" y="57"/>
                    </a:lnTo>
                    <a:lnTo>
                      <a:pt x="51" y="65"/>
                    </a:lnTo>
                    <a:lnTo>
                      <a:pt x="37" y="71"/>
                    </a:lnTo>
                    <a:lnTo>
                      <a:pt x="24" y="76"/>
                    </a:lnTo>
                    <a:lnTo>
                      <a:pt x="14" y="79"/>
                    </a:lnTo>
                    <a:lnTo>
                      <a:pt x="5" y="82"/>
                    </a:lnTo>
                    <a:lnTo>
                      <a:pt x="0" y="82"/>
                    </a:lnTo>
                    <a:lnTo>
                      <a:pt x="0" y="83"/>
                    </a:lnTo>
                    <a:lnTo>
                      <a:pt x="0" y="83"/>
                    </a:lnTo>
                    <a:lnTo>
                      <a:pt x="0" y="83"/>
                    </a:lnTo>
                    <a:lnTo>
                      <a:pt x="0" y="83"/>
                    </a:lnTo>
                    <a:lnTo>
                      <a:pt x="0" y="84"/>
                    </a:lnTo>
                    <a:lnTo>
                      <a:pt x="0" y="84"/>
                    </a:lnTo>
                    <a:lnTo>
                      <a:pt x="0" y="84"/>
                    </a:lnTo>
                    <a:lnTo>
                      <a:pt x="0" y="84"/>
                    </a:lnTo>
                    <a:lnTo>
                      <a:pt x="3" y="87"/>
                    </a:lnTo>
                    <a:lnTo>
                      <a:pt x="10" y="87"/>
                    </a:lnTo>
                    <a:lnTo>
                      <a:pt x="20" y="83"/>
                    </a:lnTo>
                    <a:lnTo>
                      <a:pt x="34" y="78"/>
                    </a:lnTo>
                    <a:lnTo>
                      <a:pt x="49" y="72"/>
                    </a:lnTo>
                    <a:lnTo>
                      <a:pt x="67" y="64"/>
                    </a:lnTo>
                    <a:lnTo>
                      <a:pt x="86" y="55"/>
                    </a:lnTo>
                    <a:lnTo>
                      <a:pt x="106" y="43"/>
                    </a:lnTo>
                    <a:lnTo>
                      <a:pt x="114" y="38"/>
                    </a:lnTo>
                    <a:lnTo>
                      <a:pt x="122" y="34"/>
                    </a:lnTo>
                    <a:lnTo>
                      <a:pt x="130" y="29"/>
                    </a:lnTo>
                    <a:lnTo>
                      <a:pt x="137" y="24"/>
                    </a:lnTo>
                    <a:lnTo>
                      <a:pt x="144" y="19"/>
                    </a:lnTo>
                    <a:lnTo>
                      <a:pt x="152" y="15"/>
                    </a:lnTo>
                    <a:lnTo>
                      <a:pt x="159" y="11"/>
                    </a:lnTo>
                    <a:lnTo>
                      <a:pt x="165" y="7"/>
                    </a:lnTo>
                  </a:path>
                </a:pathLst>
              </a:custGeom>
              <a:solidFill>
                <a:srgbClr val="7F7F7F"/>
              </a:solidFill>
              <a:ln w="9525" cap="rnd">
                <a:noFill/>
                <a:round/>
                <a:headEnd/>
                <a:tailEnd/>
              </a:ln>
              <a:effectLst/>
            </p:spPr>
            <p:txBody>
              <a:bodyPr/>
              <a:lstStyle/>
              <a:p>
                <a:endParaRPr lang="en-US"/>
              </a:p>
            </p:txBody>
          </p:sp>
          <p:sp>
            <p:nvSpPr>
              <p:cNvPr id="19515" name="Freeform 59"/>
              <p:cNvSpPr>
                <a:spLocks/>
              </p:cNvSpPr>
              <p:nvPr/>
            </p:nvSpPr>
            <p:spPr bwMode="auto">
              <a:xfrm>
                <a:off x="779" y="1437"/>
                <a:ext cx="171" cy="61"/>
              </a:xfrm>
              <a:custGeom>
                <a:avLst/>
                <a:gdLst/>
                <a:ahLst/>
                <a:cxnLst>
                  <a:cxn ang="0">
                    <a:pos x="0" y="60"/>
                  </a:cxn>
                  <a:cxn ang="0">
                    <a:pos x="7" y="58"/>
                  </a:cxn>
                  <a:cxn ang="0">
                    <a:pos x="15" y="57"/>
                  </a:cxn>
                  <a:cxn ang="0">
                    <a:pos x="24" y="55"/>
                  </a:cxn>
                  <a:cxn ang="0">
                    <a:pos x="34" y="52"/>
                  </a:cxn>
                  <a:cxn ang="0">
                    <a:pos x="44" y="50"/>
                  </a:cxn>
                  <a:cxn ang="0">
                    <a:pos x="55" y="47"/>
                  </a:cxn>
                  <a:cxn ang="0">
                    <a:pos x="66" y="43"/>
                  </a:cxn>
                  <a:cxn ang="0">
                    <a:pos x="77" y="40"/>
                  </a:cxn>
                  <a:cxn ang="0">
                    <a:pos x="93" y="35"/>
                  </a:cxn>
                  <a:cxn ang="0">
                    <a:pos x="107" y="29"/>
                  </a:cxn>
                  <a:cxn ang="0">
                    <a:pos x="120" y="24"/>
                  </a:cxn>
                  <a:cxn ang="0">
                    <a:pos x="133" y="18"/>
                  </a:cxn>
                  <a:cxn ang="0">
                    <a:pos x="145" y="14"/>
                  </a:cxn>
                  <a:cxn ang="0">
                    <a:pos x="154" y="8"/>
                  </a:cxn>
                  <a:cxn ang="0">
                    <a:pos x="162" y="3"/>
                  </a:cxn>
                  <a:cxn ang="0">
                    <a:pos x="170" y="0"/>
                  </a:cxn>
                  <a:cxn ang="0">
                    <a:pos x="155" y="1"/>
                  </a:cxn>
                  <a:cxn ang="0">
                    <a:pos x="148" y="5"/>
                  </a:cxn>
                  <a:cxn ang="0">
                    <a:pos x="140" y="9"/>
                  </a:cxn>
                  <a:cxn ang="0">
                    <a:pos x="131" y="14"/>
                  </a:cxn>
                  <a:cxn ang="0">
                    <a:pos x="120" y="17"/>
                  </a:cxn>
                  <a:cxn ang="0">
                    <a:pos x="109" y="22"/>
                  </a:cxn>
                  <a:cxn ang="0">
                    <a:pos x="99" y="27"/>
                  </a:cxn>
                  <a:cxn ang="0">
                    <a:pos x="87" y="30"/>
                  </a:cxn>
                  <a:cxn ang="0">
                    <a:pos x="74" y="35"/>
                  </a:cxn>
                  <a:cxn ang="0">
                    <a:pos x="63" y="38"/>
                  </a:cxn>
                  <a:cxn ang="0">
                    <a:pos x="53" y="42"/>
                  </a:cxn>
                  <a:cxn ang="0">
                    <a:pos x="43" y="44"/>
                  </a:cxn>
                  <a:cxn ang="0">
                    <a:pos x="34" y="47"/>
                  </a:cxn>
                  <a:cxn ang="0">
                    <a:pos x="24" y="49"/>
                  </a:cxn>
                  <a:cxn ang="0">
                    <a:pos x="15" y="51"/>
                  </a:cxn>
                  <a:cxn ang="0">
                    <a:pos x="7" y="54"/>
                  </a:cxn>
                  <a:cxn ang="0">
                    <a:pos x="0" y="55"/>
                  </a:cxn>
                  <a:cxn ang="0">
                    <a:pos x="0" y="60"/>
                  </a:cxn>
                </a:cxnLst>
                <a:rect l="0" t="0" r="r" b="b"/>
                <a:pathLst>
                  <a:path w="171" h="61">
                    <a:moveTo>
                      <a:pt x="0" y="60"/>
                    </a:moveTo>
                    <a:lnTo>
                      <a:pt x="7" y="58"/>
                    </a:lnTo>
                    <a:lnTo>
                      <a:pt x="15" y="57"/>
                    </a:lnTo>
                    <a:lnTo>
                      <a:pt x="24" y="55"/>
                    </a:lnTo>
                    <a:lnTo>
                      <a:pt x="34" y="52"/>
                    </a:lnTo>
                    <a:lnTo>
                      <a:pt x="44" y="50"/>
                    </a:lnTo>
                    <a:lnTo>
                      <a:pt x="55" y="47"/>
                    </a:lnTo>
                    <a:lnTo>
                      <a:pt x="66" y="43"/>
                    </a:lnTo>
                    <a:lnTo>
                      <a:pt x="77" y="40"/>
                    </a:lnTo>
                    <a:lnTo>
                      <a:pt x="93" y="35"/>
                    </a:lnTo>
                    <a:lnTo>
                      <a:pt x="107" y="29"/>
                    </a:lnTo>
                    <a:lnTo>
                      <a:pt x="120" y="24"/>
                    </a:lnTo>
                    <a:lnTo>
                      <a:pt x="133" y="18"/>
                    </a:lnTo>
                    <a:lnTo>
                      <a:pt x="145" y="14"/>
                    </a:lnTo>
                    <a:lnTo>
                      <a:pt x="154" y="8"/>
                    </a:lnTo>
                    <a:lnTo>
                      <a:pt x="162" y="3"/>
                    </a:lnTo>
                    <a:lnTo>
                      <a:pt x="170" y="0"/>
                    </a:lnTo>
                    <a:lnTo>
                      <a:pt x="155" y="1"/>
                    </a:lnTo>
                    <a:lnTo>
                      <a:pt x="148" y="5"/>
                    </a:lnTo>
                    <a:lnTo>
                      <a:pt x="140" y="9"/>
                    </a:lnTo>
                    <a:lnTo>
                      <a:pt x="131" y="14"/>
                    </a:lnTo>
                    <a:lnTo>
                      <a:pt x="120" y="17"/>
                    </a:lnTo>
                    <a:lnTo>
                      <a:pt x="109" y="22"/>
                    </a:lnTo>
                    <a:lnTo>
                      <a:pt x="99" y="27"/>
                    </a:lnTo>
                    <a:lnTo>
                      <a:pt x="87" y="30"/>
                    </a:lnTo>
                    <a:lnTo>
                      <a:pt x="74" y="35"/>
                    </a:lnTo>
                    <a:lnTo>
                      <a:pt x="63" y="38"/>
                    </a:lnTo>
                    <a:lnTo>
                      <a:pt x="53" y="42"/>
                    </a:lnTo>
                    <a:lnTo>
                      <a:pt x="43" y="44"/>
                    </a:lnTo>
                    <a:lnTo>
                      <a:pt x="34" y="47"/>
                    </a:lnTo>
                    <a:lnTo>
                      <a:pt x="24" y="49"/>
                    </a:lnTo>
                    <a:lnTo>
                      <a:pt x="15" y="51"/>
                    </a:lnTo>
                    <a:lnTo>
                      <a:pt x="7" y="54"/>
                    </a:lnTo>
                    <a:lnTo>
                      <a:pt x="0" y="55"/>
                    </a:lnTo>
                    <a:lnTo>
                      <a:pt x="0" y="60"/>
                    </a:lnTo>
                  </a:path>
                </a:pathLst>
              </a:custGeom>
              <a:solidFill>
                <a:srgbClr val="7F7F7F"/>
              </a:solidFill>
              <a:ln w="9525" cap="rnd">
                <a:noFill/>
                <a:round/>
                <a:headEnd/>
                <a:tailEnd/>
              </a:ln>
              <a:effectLst/>
            </p:spPr>
            <p:txBody>
              <a:bodyPr/>
              <a:lstStyle/>
              <a:p>
                <a:endParaRPr lang="en-US"/>
              </a:p>
            </p:txBody>
          </p:sp>
          <p:sp>
            <p:nvSpPr>
              <p:cNvPr id="19516" name="Freeform 60"/>
              <p:cNvSpPr>
                <a:spLocks/>
              </p:cNvSpPr>
              <p:nvPr/>
            </p:nvSpPr>
            <p:spPr bwMode="auto">
              <a:xfrm>
                <a:off x="783" y="1467"/>
                <a:ext cx="211" cy="90"/>
              </a:xfrm>
              <a:custGeom>
                <a:avLst/>
                <a:gdLst/>
                <a:ahLst/>
                <a:cxnLst>
                  <a:cxn ang="0">
                    <a:pos x="206" y="0"/>
                  </a:cxn>
                  <a:cxn ang="0">
                    <a:pos x="202" y="4"/>
                  </a:cxn>
                  <a:cxn ang="0">
                    <a:pos x="197" y="9"/>
                  </a:cxn>
                  <a:cxn ang="0">
                    <a:pos x="187" y="16"/>
                  </a:cxn>
                  <a:cxn ang="0">
                    <a:pos x="174" y="23"/>
                  </a:cxn>
                  <a:cxn ang="0">
                    <a:pos x="160" y="31"/>
                  </a:cxn>
                  <a:cxn ang="0">
                    <a:pos x="143" y="38"/>
                  </a:cxn>
                  <a:cxn ang="0">
                    <a:pos x="126" y="46"/>
                  </a:cxn>
                  <a:cxn ang="0">
                    <a:pos x="106" y="55"/>
                  </a:cxn>
                  <a:cxn ang="0">
                    <a:pos x="88" y="63"/>
                  </a:cxn>
                  <a:cxn ang="0">
                    <a:pos x="70" y="69"/>
                  </a:cxn>
                  <a:cxn ang="0">
                    <a:pos x="54" y="73"/>
                  </a:cxn>
                  <a:cxn ang="0">
                    <a:pos x="38" y="78"/>
                  </a:cxn>
                  <a:cxn ang="0">
                    <a:pos x="25" y="81"/>
                  </a:cxn>
                  <a:cxn ang="0">
                    <a:pos x="15" y="83"/>
                  </a:cxn>
                  <a:cxn ang="0">
                    <a:pos x="7" y="84"/>
                  </a:cxn>
                  <a:cxn ang="0">
                    <a:pos x="1" y="84"/>
                  </a:cxn>
                  <a:cxn ang="0">
                    <a:pos x="1" y="84"/>
                  </a:cxn>
                  <a:cxn ang="0">
                    <a:pos x="1" y="84"/>
                  </a:cxn>
                  <a:cxn ang="0">
                    <a:pos x="0" y="85"/>
                  </a:cxn>
                  <a:cxn ang="0">
                    <a:pos x="0" y="85"/>
                  </a:cxn>
                  <a:cxn ang="0">
                    <a:pos x="0" y="85"/>
                  </a:cxn>
                  <a:cxn ang="0">
                    <a:pos x="0" y="85"/>
                  </a:cxn>
                  <a:cxn ang="0">
                    <a:pos x="0" y="85"/>
                  </a:cxn>
                  <a:cxn ang="0">
                    <a:pos x="0" y="86"/>
                  </a:cxn>
                  <a:cxn ang="0">
                    <a:pos x="3" y="89"/>
                  </a:cxn>
                  <a:cxn ang="0">
                    <a:pos x="10" y="89"/>
                  </a:cxn>
                  <a:cxn ang="0">
                    <a:pos x="21" y="87"/>
                  </a:cxn>
                  <a:cxn ang="0">
                    <a:pos x="34" y="85"/>
                  </a:cxn>
                  <a:cxn ang="0">
                    <a:pos x="50" y="80"/>
                  </a:cxn>
                  <a:cxn ang="0">
                    <a:pos x="68" y="74"/>
                  </a:cxn>
                  <a:cxn ang="0">
                    <a:pos x="88" y="67"/>
                  </a:cxn>
                  <a:cxn ang="0">
                    <a:pos x="109" y="59"/>
                  </a:cxn>
                  <a:cxn ang="0">
                    <a:pos x="130" y="51"/>
                  </a:cxn>
                  <a:cxn ang="0">
                    <a:pos x="149" y="42"/>
                  </a:cxn>
                  <a:cxn ang="0">
                    <a:pos x="167" y="33"/>
                  </a:cxn>
                  <a:cxn ang="0">
                    <a:pos x="182" y="25"/>
                  </a:cxn>
                  <a:cxn ang="0">
                    <a:pos x="194" y="18"/>
                  </a:cxn>
                  <a:cxn ang="0">
                    <a:pos x="202" y="11"/>
                  </a:cxn>
                  <a:cxn ang="0">
                    <a:pos x="208" y="5"/>
                  </a:cxn>
                  <a:cxn ang="0">
                    <a:pos x="210" y="2"/>
                  </a:cxn>
                  <a:cxn ang="0">
                    <a:pos x="210" y="1"/>
                  </a:cxn>
                  <a:cxn ang="0">
                    <a:pos x="210" y="1"/>
                  </a:cxn>
                  <a:cxn ang="0">
                    <a:pos x="208" y="1"/>
                  </a:cxn>
                  <a:cxn ang="0">
                    <a:pos x="208" y="0"/>
                  </a:cxn>
                  <a:cxn ang="0">
                    <a:pos x="208" y="0"/>
                  </a:cxn>
                  <a:cxn ang="0">
                    <a:pos x="207" y="0"/>
                  </a:cxn>
                  <a:cxn ang="0">
                    <a:pos x="207" y="0"/>
                  </a:cxn>
                  <a:cxn ang="0">
                    <a:pos x="206" y="0"/>
                  </a:cxn>
                </a:cxnLst>
                <a:rect l="0" t="0" r="r" b="b"/>
                <a:pathLst>
                  <a:path w="211" h="90">
                    <a:moveTo>
                      <a:pt x="206" y="0"/>
                    </a:moveTo>
                    <a:lnTo>
                      <a:pt x="202" y="4"/>
                    </a:lnTo>
                    <a:lnTo>
                      <a:pt x="197" y="9"/>
                    </a:lnTo>
                    <a:lnTo>
                      <a:pt x="187" y="16"/>
                    </a:lnTo>
                    <a:lnTo>
                      <a:pt x="174" y="23"/>
                    </a:lnTo>
                    <a:lnTo>
                      <a:pt x="160" y="31"/>
                    </a:lnTo>
                    <a:lnTo>
                      <a:pt x="143" y="38"/>
                    </a:lnTo>
                    <a:lnTo>
                      <a:pt x="126" y="46"/>
                    </a:lnTo>
                    <a:lnTo>
                      <a:pt x="106" y="55"/>
                    </a:lnTo>
                    <a:lnTo>
                      <a:pt x="88" y="63"/>
                    </a:lnTo>
                    <a:lnTo>
                      <a:pt x="70" y="69"/>
                    </a:lnTo>
                    <a:lnTo>
                      <a:pt x="54" y="73"/>
                    </a:lnTo>
                    <a:lnTo>
                      <a:pt x="38" y="78"/>
                    </a:lnTo>
                    <a:lnTo>
                      <a:pt x="25" y="81"/>
                    </a:lnTo>
                    <a:lnTo>
                      <a:pt x="15" y="83"/>
                    </a:lnTo>
                    <a:lnTo>
                      <a:pt x="7" y="84"/>
                    </a:lnTo>
                    <a:lnTo>
                      <a:pt x="1" y="84"/>
                    </a:lnTo>
                    <a:lnTo>
                      <a:pt x="1" y="84"/>
                    </a:lnTo>
                    <a:lnTo>
                      <a:pt x="1" y="84"/>
                    </a:lnTo>
                    <a:lnTo>
                      <a:pt x="0" y="85"/>
                    </a:lnTo>
                    <a:lnTo>
                      <a:pt x="0" y="85"/>
                    </a:lnTo>
                    <a:lnTo>
                      <a:pt x="0" y="85"/>
                    </a:lnTo>
                    <a:lnTo>
                      <a:pt x="0" y="85"/>
                    </a:lnTo>
                    <a:lnTo>
                      <a:pt x="0" y="85"/>
                    </a:lnTo>
                    <a:lnTo>
                      <a:pt x="0" y="86"/>
                    </a:lnTo>
                    <a:lnTo>
                      <a:pt x="3" y="89"/>
                    </a:lnTo>
                    <a:lnTo>
                      <a:pt x="10" y="89"/>
                    </a:lnTo>
                    <a:lnTo>
                      <a:pt x="21" y="87"/>
                    </a:lnTo>
                    <a:lnTo>
                      <a:pt x="34" y="85"/>
                    </a:lnTo>
                    <a:lnTo>
                      <a:pt x="50" y="80"/>
                    </a:lnTo>
                    <a:lnTo>
                      <a:pt x="68" y="74"/>
                    </a:lnTo>
                    <a:lnTo>
                      <a:pt x="88" y="67"/>
                    </a:lnTo>
                    <a:lnTo>
                      <a:pt x="109" y="59"/>
                    </a:lnTo>
                    <a:lnTo>
                      <a:pt x="130" y="51"/>
                    </a:lnTo>
                    <a:lnTo>
                      <a:pt x="149" y="42"/>
                    </a:lnTo>
                    <a:lnTo>
                      <a:pt x="167" y="33"/>
                    </a:lnTo>
                    <a:lnTo>
                      <a:pt x="182" y="25"/>
                    </a:lnTo>
                    <a:lnTo>
                      <a:pt x="194" y="18"/>
                    </a:lnTo>
                    <a:lnTo>
                      <a:pt x="202" y="11"/>
                    </a:lnTo>
                    <a:lnTo>
                      <a:pt x="208" y="5"/>
                    </a:lnTo>
                    <a:lnTo>
                      <a:pt x="210" y="2"/>
                    </a:lnTo>
                    <a:lnTo>
                      <a:pt x="210" y="1"/>
                    </a:lnTo>
                    <a:lnTo>
                      <a:pt x="210" y="1"/>
                    </a:lnTo>
                    <a:lnTo>
                      <a:pt x="208" y="1"/>
                    </a:lnTo>
                    <a:lnTo>
                      <a:pt x="208" y="0"/>
                    </a:lnTo>
                    <a:lnTo>
                      <a:pt x="208" y="0"/>
                    </a:lnTo>
                    <a:lnTo>
                      <a:pt x="207" y="0"/>
                    </a:lnTo>
                    <a:lnTo>
                      <a:pt x="207" y="0"/>
                    </a:lnTo>
                    <a:lnTo>
                      <a:pt x="206" y="0"/>
                    </a:lnTo>
                  </a:path>
                </a:pathLst>
              </a:custGeom>
              <a:solidFill>
                <a:srgbClr val="7F7F7F"/>
              </a:solidFill>
              <a:ln w="9525" cap="rnd">
                <a:noFill/>
                <a:round/>
                <a:headEnd/>
                <a:tailEnd/>
              </a:ln>
              <a:effectLst/>
            </p:spPr>
            <p:txBody>
              <a:bodyPr/>
              <a:lstStyle/>
              <a:p>
                <a:endParaRPr lang="en-US"/>
              </a:p>
            </p:txBody>
          </p:sp>
          <p:sp>
            <p:nvSpPr>
              <p:cNvPr id="19517" name="Freeform 61"/>
              <p:cNvSpPr>
                <a:spLocks/>
              </p:cNvSpPr>
              <p:nvPr/>
            </p:nvSpPr>
            <p:spPr bwMode="auto">
              <a:xfrm>
                <a:off x="783" y="1434"/>
                <a:ext cx="211" cy="92"/>
              </a:xfrm>
              <a:custGeom>
                <a:avLst/>
                <a:gdLst/>
                <a:ahLst/>
                <a:cxnLst>
                  <a:cxn ang="0">
                    <a:pos x="206" y="0"/>
                  </a:cxn>
                  <a:cxn ang="0">
                    <a:pos x="202" y="4"/>
                  </a:cxn>
                  <a:cxn ang="0">
                    <a:pos x="197" y="10"/>
                  </a:cxn>
                  <a:cxn ang="0">
                    <a:pos x="187" y="17"/>
                  </a:cxn>
                  <a:cxn ang="0">
                    <a:pos x="174" y="24"/>
                  </a:cxn>
                  <a:cxn ang="0">
                    <a:pos x="160" y="31"/>
                  </a:cxn>
                  <a:cxn ang="0">
                    <a:pos x="143" y="40"/>
                  </a:cxn>
                  <a:cxn ang="0">
                    <a:pos x="126" y="48"/>
                  </a:cxn>
                  <a:cxn ang="0">
                    <a:pos x="106" y="56"/>
                  </a:cxn>
                  <a:cxn ang="0">
                    <a:pos x="88" y="63"/>
                  </a:cxn>
                  <a:cxn ang="0">
                    <a:pos x="70" y="70"/>
                  </a:cxn>
                  <a:cxn ang="0">
                    <a:pos x="54" y="75"/>
                  </a:cxn>
                  <a:cxn ang="0">
                    <a:pos x="38" y="80"/>
                  </a:cxn>
                  <a:cxn ang="0">
                    <a:pos x="25" y="83"/>
                  </a:cxn>
                  <a:cxn ang="0">
                    <a:pos x="15" y="85"/>
                  </a:cxn>
                  <a:cxn ang="0">
                    <a:pos x="7" y="86"/>
                  </a:cxn>
                  <a:cxn ang="0">
                    <a:pos x="1" y="86"/>
                  </a:cxn>
                  <a:cxn ang="0">
                    <a:pos x="1" y="86"/>
                  </a:cxn>
                  <a:cxn ang="0">
                    <a:pos x="1" y="86"/>
                  </a:cxn>
                  <a:cxn ang="0">
                    <a:pos x="0" y="86"/>
                  </a:cxn>
                  <a:cxn ang="0">
                    <a:pos x="0" y="87"/>
                  </a:cxn>
                  <a:cxn ang="0">
                    <a:pos x="0" y="87"/>
                  </a:cxn>
                  <a:cxn ang="0">
                    <a:pos x="0" y="87"/>
                  </a:cxn>
                  <a:cxn ang="0">
                    <a:pos x="0" y="87"/>
                  </a:cxn>
                  <a:cxn ang="0">
                    <a:pos x="0" y="87"/>
                  </a:cxn>
                  <a:cxn ang="0">
                    <a:pos x="3" y="89"/>
                  </a:cxn>
                  <a:cxn ang="0">
                    <a:pos x="10" y="91"/>
                  </a:cxn>
                  <a:cxn ang="0">
                    <a:pos x="21" y="89"/>
                  </a:cxn>
                  <a:cxn ang="0">
                    <a:pos x="34" y="87"/>
                  </a:cxn>
                  <a:cxn ang="0">
                    <a:pos x="50" y="82"/>
                  </a:cxn>
                  <a:cxn ang="0">
                    <a:pos x="68" y="76"/>
                  </a:cxn>
                  <a:cxn ang="0">
                    <a:pos x="88" y="69"/>
                  </a:cxn>
                  <a:cxn ang="0">
                    <a:pos x="109" y="61"/>
                  </a:cxn>
                  <a:cxn ang="0">
                    <a:pos x="130" y="53"/>
                  </a:cxn>
                  <a:cxn ang="0">
                    <a:pos x="149" y="43"/>
                  </a:cxn>
                  <a:cxn ang="0">
                    <a:pos x="167" y="35"/>
                  </a:cxn>
                  <a:cxn ang="0">
                    <a:pos x="182" y="27"/>
                  </a:cxn>
                  <a:cxn ang="0">
                    <a:pos x="194" y="18"/>
                  </a:cxn>
                  <a:cxn ang="0">
                    <a:pos x="202" y="13"/>
                  </a:cxn>
                  <a:cxn ang="0">
                    <a:pos x="208" y="7"/>
                  </a:cxn>
                  <a:cxn ang="0">
                    <a:pos x="210" y="3"/>
                  </a:cxn>
                  <a:cxn ang="0">
                    <a:pos x="210" y="2"/>
                  </a:cxn>
                  <a:cxn ang="0">
                    <a:pos x="210" y="2"/>
                  </a:cxn>
                  <a:cxn ang="0">
                    <a:pos x="208" y="2"/>
                  </a:cxn>
                  <a:cxn ang="0">
                    <a:pos x="208" y="1"/>
                  </a:cxn>
                  <a:cxn ang="0">
                    <a:pos x="208" y="1"/>
                  </a:cxn>
                  <a:cxn ang="0">
                    <a:pos x="207" y="1"/>
                  </a:cxn>
                  <a:cxn ang="0">
                    <a:pos x="207" y="1"/>
                  </a:cxn>
                  <a:cxn ang="0">
                    <a:pos x="206" y="0"/>
                  </a:cxn>
                </a:cxnLst>
                <a:rect l="0" t="0" r="r" b="b"/>
                <a:pathLst>
                  <a:path w="211" h="92">
                    <a:moveTo>
                      <a:pt x="206" y="0"/>
                    </a:moveTo>
                    <a:lnTo>
                      <a:pt x="202" y="4"/>
                    </a:lnTo>
                    <a:lnTo>
                      <a:pt x="197" y="10"/>
                    </a:lnTo>
                    <a:lnTo>
                      <a:pt x="187" y="17"/>
                    </a:lnTo>
                    <a:lnTo>
                      <a:pt x="174" y="24"/>
                    </a:lnTo>
                    <a:lnTo>
                      <a:pt x="160" y="31"/>
                    </a:lnTo>
                    <a:lnTo>
                      <a:pt x="143" y="40"/>
                    </a:lnTo>
                    <a:lnTo>
                      <a:pt x="126" y="48"/>
                    </a:lnTo>
                    <a:lnTo>
                      <a:pt x="106" y="56"/>
                    </a:lnTo>
                    <a:lnTo>
                      <a:pt x="88" y="63"/>
                    </a:lnTo>
                    <a:lnTo>
                      <a:pt x="70" y="70"/>
                    </a:lnTo>
                    <a:lnTo>
                      <a:pt x="54" y="75"/>
                    </a:lnTo>
                    <a:lnTo>
                      <a:pt x="38" y="80"/>
                    </a:lnTo>
                    <a:lnTo>
                      <a:pt x="25" y="83"/>
                    </a:lnTo>
                    <a:lnTo>
                      <a:pt x="15" y="85"/>
                    </a:lnTo>
                    <a:lnTo>
                      <a:pt x="7" y="86"/>
                    </a:lnTo>
                    <a:lnTo>
                      <a:pt x="1" y="86"/>
                    </a:lnTo>
                    <a:lnTo>
                      <a:pt x="1" y="86"/>
                    </a:lnTo>
                    <a:lnTo>
                      <a:pt x="1" y="86"/>
                    </a:lnTo>
                    <a:lnTo>
                      <a:pt x="0" y="86"/>
                    </a:lnTo>
                    <a:lnTo>
                      <a:pt x="0" y="87"/>
                    </a:lnTo>
                    <a:lnTo>
                      <a:pt x="0" y="87"/>
                    </a:lnTo>
                    <a:lnTo>
                      <a:pt x="0" y="87"/>
                    </a:lnTo>
                    <a:lnTo>
                      <a:pt x="0" y="87"/>
                    </a:lnTo>
                    <a:lnTo>
                      <a:pt x="0" y="87"/>
                    </a:lnTo>
                    <a:lnTo>
                      <a:pt x="3" y="89"/>
                    </a:lnTo>
                    <a:lnTo>
                      <a:pt x="10" y="91"/>
                    </a:lnTo>
                    <a:lnTo>
                      <a:pt x="21" y="89"/>
                    </a:lnTo>
                    <a:lnTo>
                      <a:pt x="34" y="87"/>
                    </a:lnTo>
                    <a:lnTo>
                      <a:pt x="50" y="82"/>
                    </a:lnTo>
                    <a:lnTo>
                      <a:pt x="68" y="76"/>
                    </a:lnTo>
                    <a:lnTo>
                      <a:pt x="88" y="69"/>
                    </a:lnTo>
                    <a:lnTo>
                      <a:pt x="109" y="61"/>
                    </a:lnTo>
                    <a:lnTo>
                      <a:pt x="130" y="53"/>
                    </a:lnTo>
                    <a:lnTo>
                      <a:pt x="149" y="43"/>
                    </a:lnTo>
                    <a:lnTo>
                      <a:pt x="167" y="35"/>
                    </a:lnTo>
                    <a:lnTo>
                      <a:pt x="182" y="27"/>
                    </a:lnTo>
                    <a:lnTo>
                      <a:pt x="194" y="18"/>
                    </a:lnTo>
                    <a:lnTo>
                      <a:pt x="202" y="13"/>
                    </a:lnTo>
                    <a:lnTo>
                      <a:pt x="208" y="7"/>
                    </a:lnTo>
                    <a:lnTo>
                      <a:pt x="210" y="3"/>
                    </a:lnTo>
                    <a:lnTo>
                      <a:pt x="210" y="2"/>
                    </a:lnTo>
                    <a:lnTo>
                      <a:pt x="210" y="2"/>
                    </a:lnTo>
                    <a:lnTo>
                      <a:pt x="208" y="2"/>
                    </a:lnTo>
                    <a:lnTo>
                      <a:pt x="208" y="1"/>
                    </a:lnTo>
                    <a:lnTo>
                      <a:pt x="208" y="1"/>
                    </a:lnTo>
                    <a:lnTo>
                      <a:pt x="207" y="1"/>
                    </a:lnTo>
                    <a:lnTo>
                      <a:pt x="207" y="1"/>
                    </a:lnTo>
                    <a:lnTo>
                      <a:pt x="206" y="0"/>
                    </a:lnTo>
                  </a:path>
                </a:pathLst>
              </a:custGeom>
              <a:solidFill>
                <a:srgbClr val="7F7F7F"/>
              </a:solidFill>
              <a:ln w="9525" cap="rnd">
                <a:noFill/>
                <a:round/>
                <a:headEnd/>
                <a:tailEnd/>
              </a:ln>
              <a:effectLst/>
            </p:spPr>
            <p:txBody>
              <a:bodyPr/>
              <a:lstStyle/>
              <a:p>
                <a:endParaRPr lang="en-US"/>
              </a:p>
            </p:txBody>
          </p:sp>
          <p:sp>
            <p:nvSpPr>
              <p:cNvPr id="19518" name="Freeform 62"/>
              <p:cNvSpPr>
                <a:spLocks/>
              </p:cNvSpPr>
              <p:nvPr/>
            </p:nvSpPr>
            <p:spPr bwMode="auto">
              <a:xfrm>
                <a:off x="658" y="892"/>
                <a:ext cx="457" cy="570"/>
              </a:xfrm>
              <a:custGeom>
                <a:avLst/>
                <a:gdLst/>
                <a:ahLst/>
                <a:cxnLst>
                  <a:cxn ang="0">
                    <a:pos x="451" y="151"/>
                  </a:cxn>
                  <a:cxn ang="0">
                    <a:pos x="417" y="75"/>
                  </a:cxn>
                  <a:cxn ang="0">
                    <a:pos x="355" y="22"/>
                  </a:cxn>
                  <a:cxn ang="0">
                    <a:pos x="274" y="0"/>
                  </a:cxn>
                  <a:cxn ang="0">
                    <a:pos x="181" y="12"/>
                  </a:cxn>
                  <a:cxn ang="0">
                    <a:pos x="100" y="58"/>
                  </a:cxn>
                  <a:cxn ang="0">
                    <a:pos x="38" y="129"/>
                  </a:cxn>
                  <a:cxn ang="0">
                    <a:pos x="4" y="216"/>
                  </a:cxn>
                  <a:cxn ang="0">
                    <a:pos x="1" y="289"/>
                  </a:cxn>
                  <a:cxn ang="0">
                    <a:pos x="14" y="340"/>
                  </a:cxn>
                  <a:cxn ang="0">
                    <a:pos x="37" y="382"/>
                  </a:cxn>
                  <a:cxn ang="0">
                    <a:pos x="70" y="417"/>
                  </a:cxn>
                  <a:cxn ang="0">
                    <a:pos x="89" y="431"/>
                  </a:cxn>
                  <a:cxn ang="0">
                    <a:pos x="89" y="432"/>
                  </a:cxn>
                  <a:cxn ang="0">
                    <a:pos x="93" y="434"/>
                  </a:cxn>
                  <a:cxn ang="0">
                    <a:pos x="100" y="441"/>
                  </a:cxn>
                  <a:cxn ang="0">
                    <a:pos x="114" y="454"/>
                  </a:cxn>
                  <a:cxn ang="0">
                    <a:pos x="120" y="460"/>
                  </a:cxn>
                  <a:cxn ang="0">
                    <a:pos x="124" y="467"/>
                  </a:cxn>
                  <a:cxn ang="0">
                    <a:pos x="128" y="474"/>
                  </a:cxn>
                  <a:cxn ang="0">
                    <a:pos x="129" y="481"/>
                  </a:cxn>
                  <a:cxn ang="0">
                    <a:pos x="130" y="552"/>
                  </a:cxn>
                  <a:cxn ang="0">
                    <a:pos x="130" y="557"/>
                  </a:cxn>
                  <a:cxn ang="0">
                    <a:pos x="131" y="560"/>
                  </a:cxn>
                  <a:cxn ang="0">
                    <a:pos x="131" y="564"/>
                  </a:cxn>
                  <a:cxn ang="0">
                    <a:pos x="133" y="567"/>
                  </a:cxn>
                  <a:cxn ang="0">
                    <a:pos x="149" y="569"/>
                  </a:cxn>
                  <a:cxn ang="0">
                    <a:pos x="172" y="569"/>
                  </a:cxn>
                  <a:cxn ang="0">
                    <a:pos x="197" y="566"/>
                  </a:cxn>
                  <a:cxn ang="0">
                    <a:pos x="227" y="563"/>
                  </a:cxn>
                  <a:cxn ang="0">
                    <a:pos x="256" y="558"/>
                  </a:cxn>
                  <a:cxn ang="0">
                    <a:pos x="283" y="552"/>
                  </a:cxn>
                  <a:cxn ang="0">
                    <a:pos x="306" y="546"/>
                  </a:cxn>
                  <a:cxn ang="0">
                    <a:pos x="322" y="540"/>
                  </a:cxn>
                  <a:cxn ang="0">
                    <a:pos x="324" y="537"/>
                  </a:cxn>
                  <a:cxn ang="0">
                    <a:pos x="324" y="532"/>
                  </a:cxn>
                  <a:cxn ang="0">
                    <a:pos x="325" y="528"/>
                  </a:cxn>
                  <a:cxn ang="0">
                    <a:pos x="325" y="524"/>
                  </a:cxn>
                  <a:cxn ang="0">
                    <a:pos x="325" y="453"/>
                  </a:cxn>
                  <a:cxn ang="0">
                    <a:pos x="327" y="446"/>
                  </a:cxn>
                  <a:cxn ang="0">
                    <a:pos x="331" y="438"/>
                  </a:cxn>
                  <a:cxn ang="0">
                    <a:pos x="335" y="429"/>
                  </a:cxn>
                  <a:cxn ang="0">
                    <a:pos x="341" y="421"/>
                  </a:cxn>
                  <a:cxn ang="0">
                    <a:pos x="355" y="404"/>
                  </a:cxn>
                  <a:cxn ang="0">
                    <a:pos x="362" y="395"/>
                  </a:cxn>
                  <a:cxn ang="0">
                    <a:pos x="366" y="392"/>
                  </a:cxn>
                  <a:cxn ang="0">
                    <a:pos x="366" y="391"/>
                  </a:cxn>
                  <a:cxn ang="0">
                    <a:pos x="385" y="372"/>
                  </a:cxn>
                  <a:cxn ang="0">
                    <a:pos x="418" y="327"/>
                  </a:cxn>
                  <a:cxn ang="0">
                    <a:pos x="441" y="278"/>
                  </a:cxn>
                  <a:cxn ang="0">
                    <a:pos x="454" y="225"/>
                  </a:cxn>
                </a:cxnLst>
                <a:rect l="0" t="0" r="r" b="b"/>
                <a:pathLst>
                  <a:path w="457" h="570">
                    <a:moveTo>
                      <a:pt x="456" y="196"/>
                    </a:moveTo>
                    <a:lnTo>
                      <a:pt x="451" y="151"/>
                    </a:lnTo>
                    <a:lnTo>
                      <a:pt x="438" y="110"/>
                    </a:lnTo>
                    <a:lnTo>
                      <a:pt x="417" y="75"/>
                    </a:lnTo>
                    <a:lnTo>
                      <a:pt x="388" y="45"/>
                    </a:lnTo>
                    <a:lnTo>
                      <a:pt x="355" y="22"/>
                    </a:lnTo>
                    <a:lnTo>
                      <a:pt x="316" y="7"/>
                    </a:lnTo>
                    <a:lnTo>
                      <a:pt x="274" y="0"/>
                    </a:lnTo>
                    <a:lnTo>
                      <a:pt x="227" y="2"/>
                    </a:lnTo>
                    <a:lnTo>
                      <a:pt x="181" y="12"/>
                    </a:lnTo>
                    <a:lnTo>
                      <a:pt x="139" y="32"/>
                    </a:lnTo>
                    <a:lnTo>
                      <a:pt x="100" y="58"/>
                    </a:lnTo>
                    <a:lnTo>
                      <a:pt x="65" y="91"/>
                    </a:lnTo>
                    <a:lnTo>
                      <a:pt x="38" y="129"/>
                    </a:lnTo>
                    <a:lnTo>
                      <a:pt x="17" y="171"/>
                    </a:lnTo>
                    <a:lnTo>
                      <a:pt x="4" y="216"/>
                    </a:lnTo>
                    <a:lnTo>
                      <a:pt x="0" y="262"/>
                    </a:lnTo>
                    <a:lnTo>
                      <a:pt x="1" y="289"/>
                    </a:lnTo>
                    <a:lnTo>
                      <a:pt x="5" y="315"/>
                    </a:lnTo>
                    <a:lnTo>
                      <a:pt x="14" y="340"/>
                    </a:lnTo>
                    <a:lnTo>
                      <a:pt x="24" y="362"/>
                    </a:lnTo>
                    <a:lnTo>
                      <a:pt x="37" y="382"/>
                    </a:lnTo>
                    <a:lnTo>
                      <a:pt x="53" y="401"/>
                    </a:lnTo>
                    <a:lnTo>
                      <a:pt x="70" y="417"/>
                    </a:lnTo>
                    <a:lnTo>
                      <a:pt x="90" y="431"/>
                    </a:lnTo>
                    <a:lnTo>
                      <a:pt x="89" y="431"/>
                    </a:lnTo>
                    <a:lnTo>
                      <a:pt x="89" y="431"/>
                    </a:lnTo>
                    <a:lnTo>
                      <a:pt x="89" y="432"/>
                    </a:lnTo>
                    <a:lnTo>
                      <a:pt x="90" y="432"/>
                    </a:lnTo>
                    <a:lnTo>
                      <a:pt x="93" y="434"/>
                    </a:lnTo>
                    <a:lnTo>
                      <a:pt x="95" y="437"/>
                    </a:lnTo>
                    <a:lnTo>
                      <a:pt x="100" y="441"/>
                    </a:lnTo>
                    <a:lnTo>
                      <a:pt x="106" y="446"/>
                    </a:lnTo>
                    <a:lnTo>
                      <a:pt x="114" y="454"/>
                    </a:lnTo>
                    <a:lnTo>
                      <a:pt x="116" y="458"/>
                    </a:lnTo>
                    <a:lnTo>
                      <a:pt x="120" y="460"/>
                    </a:lnTo>
                    <a:lnTo>
                      <a:pt x="122" y="464"/>
                    </a:lnTo>
                    <a:lnTo>
                      <a:pt x="124" y="467"/>
                    </a:lnTo>
                    <a:lnTo>
                      <a:pt x="126" y="471"/>
                    </a:lnTo>
                    <a:lnTo>
                      <a:pt x="128" y="474"/>
                    </a:lnTo>
                    <a:lnTo>
                      <a:pt x="129" y="478"/>
                    </a:lnTo>
                    <a:lnTo>
                      <a:pt x="129" y="481"/>
                    </a:lnTo>
                    <a:lnTo>
                      <a:pt x="129" y="552"/>
                    </a:lnTo>
                    <a:lnTo>
                      <a:pt x="130" y="552"/>
                    </a:lnTo>
                    <a:lnTo>
                      <a:pt x="130" y="554"/>
                    </a:lnTo>
                    <a:lnTo>
                      <a:pt x="130" y="557"/>
                    </a:lnTo>
                    <a:lnTo>
                      <a:pt x="130" y="558"/>
                    </a:lnTo>
                    <a:lnTo>
                      <a:pt x="131" y="560"/>
                    </a:lnTo>
                    <a:lnTo>
                      <a:pt x="131" y="561"/>
                    </a:lnTo>
                    <a:lnTo>
                      <a:pt x="131" y="564"/>
                    </a:lnTo>
                    <a:lnTo>
                      <a:pt x="133" y="566"/>
                    </a:lnTo>
                    <a:lnTo>
                      <a:pt x="133" y="567"/>
                    </a:lnTo>
                    <a:lnTo>
                      <a:pt x="141" y="569"/>
                    </a:lnTo>
                    <a:lnTo>
                      <a:pt x="149" y="569"/>
                    </a:lnTo>
                    <a:lnTo>
                      <a:pt x="160" y="569"/>
                    </a:lnTo>
                    <a:lnTo>
                      <a:pt x="172" y="569"/>
                    </a:lnTo>
                    <a:lnTo>
                      <a:pt x="184" y="567"/>
                    </a:lnTo>
                    <a:lnTo>
                      <a:pt x="197" y="566"/>
                    </a:lnTo>
                    <a:lnTo>
                      <a:pt x="213" y="565"/>
                    </a:lnTo>
                    <a:lnTo>
                      <a:pt x="227" y="563"/>
                    </a:lnTo>
                    <a:lnTo>
                      <a:pt x="242" y="560"/>
                    </a:lnTo>
                    <a:lnTo>
                      <a:pt x="256" y="558"/>
                    </a:lnTo>
                    <a:lnTo>
                      <a:pt x="271" y="554"/>
                    </a:lnTo>
                    <a:lnTo>
                      <a:pt x="283" y="552"/>
                    </a:lnTo>
                    <a:lnTo>
                      <a:pt x="295" y="550"/>
                    </a:lnTo>
                    <a:lnTo>
                      <a:pt x="306" y="546"/>
                    </a:lnTo>
                    <a:lnTo>
                      <a:pt x="314" y="543"/>
                    </a:lnTo>
                    <a:lnTo>
                      <a:pt x="322" y="540"/>
                    </a:lnTo>
                    <a:lnTo>
                      <a:pt x="322" y="538"/>
                    </a:lnTo>
                    <a:lnTo>
                      <a:pt x="324" y="537"/>
                    </a:lnTo>
                    <a:lnTo>
                      <a:pt x="324" y="534"/>
                    </a:lnTo>
                    <a:lnTo>
                      <a:pt x="324" y="532"/>
                    </a:lnTo>
                    <a:lnTo>
                      <a:pt x="325" y="530"/>
                    </a:lnTo>
                    <a:lnTo>
                      <a:pt x="325" y="528"/>
                    </a:lnTo>
                    <a:lnTo>
                      <a:pt x="325" y="526"/>
                    </a:lnTo>
                    <a:lnTo>
                      <a:pt x="325" y="524"/>
                    </a:lnTo>
                    <a:lnTo>
                      <a:pt x="325" y="524"/>
                    </a:lnTo>
                    <a:lnTo>
                      <a:pt x="325" y="453"/>
                    </a:lnTo>
                    <a:lnTo>
                      <a:pt x="326" y="450"/>
                    </a:lnTo>
                    <a:lnTo>
                      <a:pt x="327" y="446"/>
                    </a:lnTo>
                    <a:lnTo>
                      <a:pt x="328" y="441"/>
                    </a:lnTo>
                    <a:lnTo>
                      <a:pt x="331" y="438"/>
                    </a:lnTo>
                    <a:lnTo>
                      <a:pt x="333" y="434"/>
                    </a:lnTo>
                    <a:lnTo>
                      <a:pt x="335" y="429"/>
                    </a:lnTo>
                    <a:lnTo>
                      <a:pt x="338" y="425"/>
                    </a:lnTo>
                    <a:lnTo>
                      <a:pt x="341" y="421"/>
                    </a:lnTo>
                    <a:lnTo>
                      <a:pt x="349" y="411"/>
                    </a:lnTo>
                    <a:lnTo>
                      <a:pt x="355" y="404"/>
                    </a:lnTo>
                    <a:lnTo>
                      <a:pt x="360" y="399"/>
                    </a:lnTo>
                    <a:lnTo>
                      <a:pt x="362" y="395"/>
                    </a:lnTo>
                    <a:lnTo>
                      <a:pt x="365" y="393"/>
                    </a:lnTo>
                    <a:lnTo>
                      <a:pt x="366" y="392"/>
                    </a:lnTo>
                    <a:lnTo>
                      <a:pt x="366" y="391"/>
                    </a:lnTo>
                    <a:lnTo>
                      <a:pt x="366" y="391"/>
                    </a:lnTo>
                    <a:lnTo>
                      <a:pt x="365" y="391"/>
                    </a:lnTo>
                    <a:lnTo>
                      <a:pt x="385" y="372"/>
                    </a:lnTo>
                    <a:lnTo>
                      <a:pt x="402" y="351"/>
                    </a:lnTo>
                    <a:lnTo>
                      <a:pt x="418" y="327"/>
                    </a:lnTo>
                    <a:lnTo>
                      <a:pt x="431" y="303"/>
                    </a:lnTo>
                    <a:lnTo>
                      <a:pt x="441" y="278"/>
                    </a:lnTo>
                    <a:lnTo>
                      <a:pt x="450" y="252"/>
                    </a:lnTo>
                    <a:lnTo>
                      <a:pt x="454" y="225"/>
                    </a:lnTo>
                    <a:lnTo>
                      <a:pt x="456" y="196"/>
                    </a:lnTo>
                  </a:path>
                </a:pathLst>
              </a:custGeom>
              <a:solidFill>
                <a:srgbClr val="FFFF00"/>
              </a:solidFill>
              <a:ln w="9525" cap="rnd">
                <a:noFill/>
                <a:round/>
                <a:headEnd/>
                <a:tailEnd/>
              </a:ln>
              <a:effectLst/>
            </p:spPr>
            <p:txBody>
              <a:bodyPr/>
              <a:lstStyle/>
              <a:p>
                <a:endParaRPr lang="en-US"/>
              </a:p>
            </p:txBody>
          </p:sp>
          <p:sp>
            <p:nvSpPr>
              <p:cNvPr id="19519" name="Freeform 63"/>
              <p:cNvSpPr>
                <a:spLocks/>
              </p:cNvSpPr>
              <p:nvPr/>
            </p:nvSpPr>
            <p:spPr bwMode="auto">
              <a:xfrm>
                <a:off x="686" y="928"/>
                <a:ext cx="233" cy="370"/>
              </a:xfrm>
              <a:custGeom>
                <a:avLst/>
                <a:gdLst/>
                <a:ahLst/>
                <a:cxnLst>
                  <a:cxn ang="0">
                    <a:pos x="41" y="259"/>
                  </a:cxn>
                  <a:cxn ang="0">
                    <a:pos x="44" y="216"/>
                  </a:cxn>
                  <a:cxn ang="0">
                    <a:pos x="56" y="172"/>
                  </a:cxn>
                  <a:cxn ang="0">
                    <a:pos x="73" y="132"/>
                  </a:cxn>
                  <a:cxn ang="0">
                    <a:pos x="97" y="96"/>
                  </a:cxn>
                  <a:cxn ang="0">
                    <a:pos x="124" y="63"/>
                  </a:cxn>
                  <a:cxn ang="0">
                    <a:pos x="157" y="36"/>
                  </a:cxn>
                  <a:cxn ang="0">
                    <a:pos x="192" y="15"/>
                  </a:cxn>
                  <a:cxn ang="0">
                    <a:pos x="232" y="0"/>
                  </a:cxn>
                  <a:cxn ang="0">
                    <a:pos x="228" y="0"/>
                  </a:cxn>
                  <a:cxn ang="0">
                    <a:pos x="224" y="0"/>
                  </a:cxn>
                  <a:cxn ang="0">
                    <a:pos x="220" y="0"/>
                  </a:cxn>
                  <a:cxn ang="0">
                    <a:pos x="216" y="1"/>
                  </a:cxn>
                  <a:cxn ang="0">
                    <a:pos x="213" y="1"/>
                  </a:cxn>
                  <a:cxn ang="0">
                    <a:pos x="208" y="1"/>
                  </a:cxn>
                  <a:cxn ang="0">
                    <a:pos x="204" y="2"/>
                  </a:cxn>
                  <a:cxn ang="0">
                    <a:pos x="200" y="2"/>
                  </a:cxn>
                  <a:cxn ang="0">
                    <a:pos x="159" y="11"/>
                  </a:cxn>
                  <a:cxn ang="0">
                    <a:pos x="123" y="29"/>
                  </a:cxn>
                  <a:cxn ang="0">
                    <a:pos x="88" y="51"/>
                  </a:cxn>
                  <a:cxn ang="0">
                    <a:pos x="59" y="81"/>
                  </a:cxn>
                  <a:cxn ang="0">
                    <a:pos x="34" y="113"/>
                  </a:cxn>
                  <a:cxn ang="0">
                    <a:pos x="16" y="150"/>
                  </a:cxn>
                  <a:cxn ang="0">
                    <a:pos x="4" y="189"/>
                  </a:cxn>
                  <a:cxn ang="0">
                    <a:pos x="0" y="229"/>
                  </a:cxn>
                  <a:cxn ang="0">
                    <a:pos x="1" y="251"/>
                  </a:cxn>
                  <a:cxn ang="0">
                    <a:pos x="4" y="271"/>
                  </a:cxn>
                  <a:cxn ang="0">
                    <a:pos x="10" y="291"/>
                  </a:cxn>
                  <a:cxn ang="0">
                    <a:pos x="18" y="310"/>
                  </a:cxn>
                  <a:cxn ang="0">
                    <a:pos x="28" y="326"/>
                  </a:cxn>
                  <a:cxn ang="0">
                    <a:pos x="40" y="341"/>
                  </a:cxn>
                  <a:cxn ang="0">
                    <a:pos x="53" y="356"/>
                  </a:cxn>
                  <a:cxn ang="0">
                    <a:pos x="68" y="369"/>
                  </a:cxn>
                  <a:cxn ang="0">
                    <a:pos x="62" y="357"/>
                  </a:cxn>
                  <a:cxn ang="0">
                    <a:pos x="56" y="344"/>
                  </a:cxn>
                  <a:cxn ang="0">
                    <a:pos x="52" y="331"/>
                  </a:cxn>
                  <a:cxn ang="0">
                    <a:pos x="48" y="318"/>
                  </a:cxn>
                  <a:cxn ang="0">
                    <a:pos x="44" y="304"/>
                  </a:cxn>
                  <a:cxn ang="0">
                    <a:pos x="43" y="290"/>
                  </a:cxn>
                  <a:cxn ang="0">
                    <a:pos x="42" y="274"/>
                  </a:cxn>
                  <a:cxn ang="0">
                    <a:pos x="41" y="259"/>
                  </a:cxn>
                </a:cxnLst>
                <a:rect l="0" t="0" r="r" b="b"/>
                <a:pathLst>
                  <a:path w="233" h="370">
                    <a:moveTo>
                      <a:pt x="41" y="259"/>
                    </a:moveTo>
                    <a:lnTo>
                      <a:pt x="44" y="216"/>
                    </a:lnTo>
                    <a:lnTo>
                      <a:pt x="56" y="172"/>
                    </a:lnTo>
                    <a:lnTo>
                      <a:pt x="73" y="132"/>
                    </a:lnTo>
                    <a:lnTo>
                      <a:pt x="97" y="96"/>
                    </a:lnTo>
                    <a:lnTo>
                      <a:pt x="124" y="63"/>
                    </a:lnTo>
                    <a:lnTo>
                      <a:pt x="157" y="36"/>
                    </a:lnTo>
                    <a:lnTo>
                      <a:pt x="192" y="15"/>
                    </a:lnTo>
                    <a:lnTo>
                      <a:pt x="232" y="0"/>
                    </a:lnTo>
                    <a:lnTo>
                      <a:pt x="228" y="0"/>
                    </a:lnTo>
                    <a:lnTo>
                      <a:pt x="224" y="0"/>
                    </a:lnTo>
                    <a:lnTo>
                      <a:pt x="220" y="0"/>
                    </a:lnTo>
                    <a:lnTo>
                      <a:pt x="216" y="1"/>
                    </a:lnTo>
                    <a:lnTo>
                      <a:pt x="213" y="1"/>
                    </a:lnTo>
                    <a:lnTo>
                      <a:pt x="208" y="1"/>
                    </a:lnTo>
                    <a:lnTo>
                      <a:pt x="204" y="2"/>
                    </a:lnTo>
                    <a:lnTo>
                      <a:pt x="200" y="2"/>
                    </a:lnTo>
                    <a:lnTo>
                      <a:pt x="159" y="11"/>
                    </a:lnTo>
                    <a:lnTo>
                      <a:pt x="123" y="29"/>
                    </a:lnTo>
                    <a:lnTo>
                      <a:pt x="88" y="51"/>
                    </a:lnTo>
                    <a:lnTo>
                      <a:pt x="59" y="81"/>
                    </a:lnTo>
                    <a:lnTo>
                      <a:pt x="34" y="113"/>
                    </a:lnTo>
                    <a:lnTo>
                      <a:pt x="16" y="150"/>
                    </a:lnTo>
                    <a:lnTo>
                      <a:pt x="4" y="189"/>
                    </a:lnTo>
                    <a:lnTo>
                      <a:pt x="0" y="229"/>
                    </a:lnTo>
                    <a:lnTo>
                      <a:pt x="1" y="251"/>
                    </a:lnTo>
                    <a:lnTo>
                      <a:pt x="4" y="271"/>
                    </a:lnTo>
                    <a:lnTo>
                      <a:pt x="10" y="291"/>
                    </a:lnTo>
                    <a:lnTo>
                      <a:pt x="18" y="310"/>
                    </a:lnTo>
                    <a:lnTo>
                      <a:pt x="28" y="326"/>
                    </a:lnTo>
                    <a:lnTo>
                      <a:pt x="40" y="341"/>
                    </a:lnTo>
                    <a:lnTo>
                      <a:pt x="53" y="356"/>
                    </a:lnTo>
                    <a:lnTo>
                      <a:pt x="68" y="369"/>
                    </a:lnTo>
                    <a:lnTo>
                      <a:pt x="62" y="357"/>
                    </a:lnTo>
                    <a:lnTo>
                      <a:pt x="56" y="344"/>
                    </a:lnTo>
                    <a:lnTo>
                      <a:pt x="52" y="331"/>
                    </a:lnTo>
                    <a:lnTo>
                      <a:pt x="48" y="318"/>
                    </a:lnTo>
                    <a:lnTo>
                      <a:pt x="44" y="304"/>
                    </a:lnTo>
                    <a:lnTo>
                      <a:pt x="43" y="290"/>
                    </a:lnTo>
                    <a:lnTo>
                      <a:pt x="42" y="274"/>
                    </a:lnTo>
                    <a:lnTo>
                      <a:pt x="41" y="259"/>
                    </a:lnTo>
                  </a:path>
                </a:pathLst>
              </a:custGeom>
              <a:solidFill>
                <a:srgbClr val="FFFFFF"/>
              </a:solidFill>
              <a:ln w="9525" cap="rnd">
                <a:noFill/>
                <a:round/>
                <a:headEnd/>
                <a:tailEnd/>
              </a:ln>
              <a:effectLst/>
            </p:spPr>
            <p:txBody>
              <a:bodyPr/>
              <a:lstStyle/>
              <a:p>
                <a:endParaRPr lang="en-US"/>
              </a:p>
            </p:txBody>
          </p:sp>
          <p:sp>
            <p:nvSpPr>
              <p:cNvPr id="19520" name="Freeform 64"/>
              <p:cNvSpPr>
                <a:spLocks/>
              </p:cNvSpPr>
              <p:nvPr/>
            </p:nvSpPr>
            <p:spPr bwMode="auto">
              <a:xfrm>
                <a:off x="808" y="1374"/>
                <a:ext cx="52" cy="72"/>
              </a:xfrm>
              <a:custGeom>
                <a:avLst/>
                <a:gdLst/>
                <a:ahLst/>
                <a:cxnLst>
                  <a:cxn ang="0">
                    <a:pos x="21" y="62"/>
                  </a:cxn>
                  <a:cxn ang="0">
                    <a:pos x="14" y="53"/>
                  </a:cxn>
                  <a:cxn ang="0">
                    <a:pos x="9" y="43"/>
                  </a:cxn>
                  <a:cxn ang="0">
                    <a:pos x="5" y="33"/>
                  </a:cxn>
                  <a:cxn ang="0">
                    <a:pos x="4" y="23"/>
                  </a:cxn>
                  <a:cxn ang="0">
                    <a:pos x="3" y="15"/>
                  </a:cxn>
                  <a:cxn ang="0">
                    <a:pos x="2" y="8"/>
                  </a:cxn>
                  <a:cxn ang="0">
                    <a:pos x="1" y="2"/>
                  </a:cxn>
                  <a:cxn ang="0">
                    <a:pos x="0" y="0"/>
                  </a:cxn>
                  <a:cxn ang="0">
                    <a:pos x="0" y="57"/>
                  </a:cxn>
                  <a:cxn ang="0">
                    <a:pos x="1" y="55"/>
                  </a:cxn>
                  <a:cxn ang="0">
                    <a:pos x="1" y="58"/>
                  </a:cxn>
                  <a:cxn ang="0">
                    <a:pos x="1" y="59"/>
                  </a:cxn>
                  <a:cxn ang="0">
                    <a:pos x="1" y="61"/>
                  </a:cxn>
                  <a:cxn ang="0">
                    <a:pos x="2" y="62"/>
                  </a:cxn>
                  <a:cxn ang="0">
                    <a:pos x="2" y="65"/>
                  </a:cxn>
                  <a:cxn ang="0">
                    <a:pos x="2" y="66"/>
                  </a:cxn>
                  <a:cxn ang="0">
                    <a:pos x="2" y="67"/>
                  </a:cxn>
                  <a:cxn ang="0">
                    <a:pos x="3" y="69"/>
                  </a:cxn>
                  <a:cxn ang="0">
                    <a:pos x="7" y="69"/>
                  </a:cxn>
                  <a:cxn ang="0">
                    <a:pos x="11" y="69"/>
                  </a:cxn>
                  <a:cxn ang="0">
                    <a:pos x="17" y="71"/>
                  </a:cxn>
                  <a:cxn ang="0">
                    <a:pos x="23" y="71"/>
                  </a:cxn>
                  <a:cxn ang="0">
                    <a:pos x="29" y="69"/>
                  </a:cxn>
                  <a:cxn ang="0">
                    <a:pos x="36" y="69"/>
                  </a:cxn>
                  <a:cxn ang="0">
                    <a:pos x="43" y="69"/>
                  </a:cxn>
                  <a:cxn ang="0">
                    <a:pos x="51" y="68"/>
                  </a:cxn>
                  <a:cxn ang="0">
                    <a:pos x="49" y="69"/>
                  </a:cxn>
                  <a:cxn ang="0">
                    <a:pos x="47" y="69"/>
                  </a:cxn>
                  <a:cxn ang="0">
                    <a:pos x="43" y="69"/>
                  </a:cxn>
                  <a:cxn ang="0">
                    <a:pos x="39" y="68"/>
                  </a:cxn>
                  <a:cxn ang="0">
                    <a:pos x="34" y="68"/>
                  </a:cxn>
                  <a:cxn ang="0">
                    <a:pos x="29" y="67"/>
                  </a:cxn>
                  <a:cxn ang="0">
                    <a:pos x="24" y="65"/>
                  </a:cxn>
                  <a:cxn ang="0">
                    <a:pos x="21" y="62"/>
                  </a:cxn>
                </a:cxnLst>
                <a:rect l="0" t="0" r="r" b="b"/>
                <a:pathLst>
                  <a:path w="52" h="72">
                    <a:moveTo>
                      <a:pt x="21" y="62"/>
                    </a:moveTo>
                    <a:lnTo>
                      <a:pt x="14" y="53"/>
                    </a:lnTo>
                    <a:lnTo>
                      <a:pt x="9" y="43"/>
                    </a:lnTo>
                    <a:lnTo>
                      <a:pt x="5" y="33"/>
                    </a:lnTo>
                    <a:lnTo>
                      <a:pt x="4" y="23"/>
                    </a:lnTo>
                    <a:lnTo>
                      <a:pt x="3" y="15"/>
                    </a:lnTo>
                    <a:lnTo>
                      <a:pt x="2" y="8"/>
                    </a:lnTo>
                    <a:lnTo>
                      <a:pt x="1" y="2"/>
                    </a:lnTo>
                    <a:lnTo>
                      <a:pt x="0" y="0"/>
                    </a:lnTo>
                    <a:lnTo>
                      <a:pt x="0" y="57"/>
                    </a:lnTo>
                    <a:lnTo>
                      <a:pt x="1" y="55"/>
                    </a:lnTo>
                    <a:lnTo>
                      <a:pt x="1" y="58"/>
                    </a:lnTo>
                    <a:lnTo>
                      <a:pt x="1" y="59"/>
                    </a:lnTo>
                    <a:lnTo>
                      <a:pt x="1" y="61"/>
                    </a:lnTo>
                    <a:lnTo>
                      <a:pt x="2" y="62"/>
                    </a:lnTo>
                    <a:lnTo>
                      <a:pt x="2" y="65"/>
                    </a:lnTo>
                    <a:lnTo>
                      <a:pt x="2" y="66"/>
                    </a:lnTo>
                    <a:lnTo>
                      <a:pt x="2" y="67"/>
                    </a:lnTo>
                    <a:lnTo>
                      <a:pt x="3" y="69"/>
                    </a:lnTo>
                    <a:lnTo>
                      <a:pt x="7" y="69"/>
                    </a:lnTo>
                    <a:lnTo>
                      <a:pt x="11" y="69"/>
                    </a:lnTo>
                    <a:lnTo>
                      <a:pt x="17" y="71"/>
                    </a:lnTo>
                    <a:lnTo>
                      <a:pt x="23" y="71"/>
                    </a:lnTo>
                    <a:lnTo>
                      <a:pt x="29" y="69"/>
                    </a:lnTo>
                    <a:lnTo>
                      <a:pt x="36" y="69"/>
                    </a:lnTo>
                    <a:lnTo>
                      <a:pt x="43" y="69"/>
                    </a:lnTo>
                    <a:lnTo>
                      <a:pt x="51" y="68"/>
                    </a:lnTo>
                    <a:lnTo>
                      <a:pt x="49" y="69"/>
                    </a:lnTo>
                    <a:lnTo>
                      <a:pt x="47" y="69"/>
                    </a:lnTo>
                    <a:lnTo>
                      <a:pt x="43" y="69"/>
                    </a:lnTo>
                    <a:lnTo>
                      <a:pt x="39" y="68"/>
                    </a:lnTo>
                    <a:lnTo>
                      <a:pt x="34" y="68"/>
                    </a:lnTo>
                    <a:lnTo>
                      <a:pt x="29" y="67"/>
                    </a:lnTo>
                    <a:lnTo>
                      <a:pt x="24" y="65"/>
                    </a:lnTo>
                    <a:lnTo>
                      <a:pt x="21" y="62"/>
                    </a:lnTo>
                  </a:path>
                </a:pathLst>
              </a:custGeom>
              <a:solidFill>
                <a:srgbClr val="FFFFFF"/>
              </a:solidFill>
              <a:ln w="9525" cap="rnd">
                <a:noFill/>
                <a:round/>
                <a:headEnd/>
                <a:tailEnd/>
              </a:ln>
              <a:effectLst/>
            </p:spPr>
            <p:txBody>
              <a:bodyPr/>
              <a:lstStyle/>
              <a:p>
                <a:endParaRPr lang="en-US"/>
              </a:p>
            </p:txBody>
          </p:sp>
          <p:sp>
            <p:nvSpPr>
              <p:cNvPr id="19521" name="Freeform 65"/>
              <p:cNvSpPr>
                <a:spLocks/>
              </p:cNvSpPr>
              <p:nvPr/>
            </p:nvSpPr>
            <p:spPr bwMode="auto">
              <a:xfrm>
                <a:off x="837" y="1625"/>
                <a:ext cx="99" cy="32"/>
              </a:xfrm>
              <a:custGeom>
                <a:avLst/>
                <a:gdLst/>
                <a:ahLst/>
                <a:cxnLst>
                  <a:cxn ang="0">
                    <a:pos x="48" y="9"/>
                  </a:cxn>
                  <a:cxn ang="0">
                    <a:pos x="42" y="10"/>
                  </a:cxn>
                  <a:cxn ang="0">
                    <a:pos x="35" y="11"/>
                  </a:cxn>
                  <a:cxn ang="0">
                    <a:pos x="29" y="13"/>
                  </a:cxn>
                  <a:cxn ang="0">
                    <a:pos x="23" y="13"/>
                  </a:cxn>
                  <a:cxn ang="0">
                    <a:pos x="17" y="14"/>
                  </a:cxn>
                  <a:cxn ang="0">
                    <a:pos x="11" y="14"/>
                  </a:cxn>
                  <a:cxn ang="0">
                    <a:pos x="5" y="14"/>
                  </a:cxn>
                  <a:cxn ang="0">
                    <a:pos x="0" y="14"/>
                  </a:cxn>
                  <a:cxn ang="0">
                    <a:pos x="8" y="19"/>
                  </a:cxn>
                  <a:cxn ang="0">
                    <a:pos x="15" y="22"/>
                  </a:cxn>
                  <a:cxn ang="0">
                    <a:pos x="23" y="25"/>
                  </a:cxn>
                  <a:cxn ang="0">
                    <a:pos x="29" y="27"/>
                  </a:cxn>
                  <a:cxn ang="0">
                    <a:pos x="36" y="29"/>
                  </a:cxn>
                  <a:cxn ang="0">
                    <a:pos x="41" y="31"/>
                  </a:cxn>
                  <a:cxn ang="0">
                    <a:pos x="46" y="31"/>
                  </a:cxn>
                  <a:cxn ang="0">
                    <a:pos x="48" y="31"/>
                  </a:cxn>
                  <a:cxn ang="0">
                    <a:pos x="51" y="29"/>
                  </a:cxn>
                  <a:cxn ang="0">
                    <a:pos x="56" y="28"/>
                  </a:cxn>
                  <a:cxn ang="0">
                    <a:pos x="62" y="25"/>
                  </a:cxn>
                  <a:cxn ang="0">
                    <a:pos x="68" y="21"/>
                  </a:cxn>
                  <a:cxn ang="0">
                    <a:pos x="75" y="17"/>
                  </a:cxn>
                  <a:cxn ang="0">
                    <a:pos x="82" y="11"/>
                  </a:cxn>
                  <a:cxn ang="0">
                    <a:pos x="90" y="7"/>
                  </a:cxn>
                  <a:cxn ang="0">
                    <a:pos x="98" y="0"/>
                  </a:cxn>
                  <a:cxn ang="0">
                    <a:pos x="93" y="2"/>
                  </a:cxn>
                  <a:cxn ang="0">
                    <a:pos x="87" y="3"/>
                  </a:cxn>
                  <a:cxn ang="0">
                    <a:pos x="81" y="4"/>
                  </a:cxn>
                  <a:cxn ang="0">
                    <a:pos x="74" y="5"/>
                  </a:cxn>
                  <a:cxn ang="0">
                    <a:pos x="68" y="7"/>
                  </a:cxn>
                  <a:cxn ang="0">
                    <a:pos x="62" y="8"/>
                  </a:cxn>
                  <a:cxn ang="0">
                    <a:pos x="55" y="9"/>
                  </a:cxn>
                  <a:cxn ang="0">
                    <a:pos x="48" y="9"/>
                  </a:cxn>
                </a:cxnLst>
                <a:rect l="0" t="0" r="r" b="b"/>
                <a:pathLst>
                  <a:path w="99" h="32">
                    <a:moveTo>
                      <a:pt x="48" y="9"/>
                    </a:moveTo>
                    <a:lnTo>
                      <a:pt x="42" y="10"/>
                    </a:lnTo>
                    <a:lnTo>
                      <a:pt x="35" y="11"/>
                    </a:lnTo>
                    <a:lnTo>
                      <a:pt x="29" y="13"/>
                    </a:lnTo>
                    <a:lnTo>
                      <a:pt x="23" y="13"/>
                    </a:lnTo>
                    <a:lnTo>
                      <a:pt x="17" y="14"/>
                    </a:lnTo>
                    <a:lnTo>
                      <a:pt x="11" y="14"/>
                    </a:lnTo>
                    <a:lnTo>
                      <a:pt x="5" y="14"/>
                    </a:lnTo>
                    <a:lnTo>
                      <a:pt x="0" y="14"/>
                    </a:lnTo>
                    <a:lnTo>
                      <a:pt x="8" y="19"/>
                    </a:lnTo>
                    <a:lnTo>
                      <a:pt x="15" y="22"/>
                    </a:lnTo>
                    <a:lnTo>
                      <a:pt x="23" y="25"/>
                    </a:lnTo>
                    <a:lnTo>
                      <a:pt x="29" y="27"/>
                    </a:lnTo>
                    <a:lnTo>
                      <a:pt x="36" y="29"/>
                    </a:lnTo>
                    <a:lnTo>
                      <a:pt x="41" y="31"/>
                    </a:lnTo>
                    <a:lnTo>
                      <a:pt x="46" y="31"/>
                    </a:lnTo>
                    <a:lnTo>
                      <a:pt x="48" y="31"/>
                    </a:lnTo>
                    <a:lnTo>
                      <a:pt x="51" y="29"/>
                    </a:lnTo>
                    <a:lnTo>
                      <a:pt x="56" y="28"/>
                    </a:lnTo>
                    <a:lnTo>
                      <a:pt x="62" y="25"/>
                    </a:lnTo>
                    <a:lnTo>
                      <a:pt x="68" y="21"/>
                    </a:lnTo>
                    <a:lnTo>
                      <a:pt x="75" y="17"/>
                    </a:lnTo>
                    <a:lnTo>
                      <a:pt x="82" y="11"/>
                    </a:lnTo>
                    <a:lnTo>
                      <a:pt x="90" y="7"/>
                    </a:lnTo>
                    <a:lnTo>
                      <a:pt x="98" y="0"/>
                    </a:lnTo>
                    <a:lnTo>
                      <a:pt x="93" y="2"/>
                    </a:lnTo>
                    <a:lnTo>
                      <a:pt x="87" y="3"/>
                    </a:lnTo>
                    <a:lnTo>
                      <a:pt x="81" y="4"/>
                    </a:lnTo>
                    <a:lnTo>
                      <a:pt x="74" y="5"/>
                    </a:lnTo>
                    <a:lnTo>
                      <a:pt x="68" y="7"/>
                    </a:lnTo>
                    <a:lnTo>
                      <a:pt x="62" y="8"/>
                    </a:lnTo>
                    <a:lnTo>
                      <a:pt x="55" y="9"/>
                    </a:lnTo>
                    <a:lnTo>
                      <a:pt x="48" y="9"/>
                    </a:lnTo>
                  </a:path>
                </a:pathLst>
              </a:custGeom>
              <a:solidFill>
                <a:srgbClr val="000000"/>
              </a:solidFill>
              <a:ln w="9525" cap="rnd">
                <a:noFill/>
                <a:round/>
                <a:headEnd/>
                <a:tailEnd/>
              </a:ln>
              <a:effectLst/>
            </p:spPr>
            <p:txBody>
              <a:bodyPr/>
              <a:lstStyle/>
              <a:p>
                <a:endParaRPr lang="en-US"/>
              </a:p>
            </p:txBody>
          </p:sp>
        </p:grpSp>
        <p:sp>
          <p:nvSpPr>
            <p:cNvPr id="19523" name="Line 67"/>
            <p:cNvSpPr>
              <a:spLocks noChangeShapeType="1"/>
            </p:cNvSpPr>
            <p:nvPr/>
          </p:nvSpPr>
          <p:spPr bwMode="auto">
            <a:xfrm flipV="1">
              <a:off x="876" y="636"/>
              <a:ext cx="0" cy="192"/>
            </a:xfrm>
            <a:prstGeom prst="line">
              <a:avLst/>
            </a:prstGeom>
            <a:noFill/>
            <a:ln w="50800">
              <a:solidFill>
                <a:srgbClr val="FFFF00"/>
              </a:solidFill>
              <a:round/>
              <a:headEnd type="none" w="sm" len="sm"/>
              <a:tailEnd type="none" w="sm" len="sm"/>
            </a:ln>
            <a:effectLst/>
          </p:spPr>
          <p:txBody>
            <a:bodyPr/>
            <a:lstStyle/>
            <a:p>
              <a:endParaRPr lang="en-US"/>
            </a:p>
          </p:txBody>
        </p:sp>
        <p:sp>
          <p:nvSpPr>
            <p:cNvPr id="19524" name="Line 68"/>
            <p:cNvSpPr>
              <a:spLocks noChangeShapeType="1"/>
            </p:cNvSpPr>
            <p:nvPr/>
          </p:nvSpPr>
          <p:spPr bwMode="auto">
            <a:xfrm flipV="1">
              <a:off x="984" y="636"/>
              <a:ext cx="48" cy="192"/>
            </a:xfrm>
            <a:prstGeom prst="line">
              <a:avLst/>
            </a:prstGeom>
            <a:noFill/>
            <a:ln w="50800">
              <a:solidFill>
                <a:srgbClr val="FFFF00"/>
              </a:solidFill>
              <a:round/>
              <a:headEnd type="none" w="sm" len="sm"/>
              <a:tailEnd type="none" w="sm" len="sm"/>
            </a:ln>
            <a:effectLst/>
          </p:spPr>
          <p:txBody>
            <a:bodyPr/>
            <a:lstStyle/>
            <a:p>
              <a:endParaRPr lang="en-US"/>
            </a:p>
          </p:txBody>
        </p:sp>
        <p:sp>
          <p:nvSpPr>
            <p:cNvPr id="19525" name="Line 69"/>
            <p:cNvSpPr>
              <a:spLocks noChangeShapeType="1"/>
            </p:cNvSpPr>
            <p:nvPr/>
          </p:nvSpPr>
          <p:spPr bwMode="auto">
            <a:xfrm flipV="1">
              <a:off x="1056" y="732"/>
              <a:ext cx="120" cy="156"/>
            </a:xfrm>
            <a:prstGeom prst="line">
              <a:avLst/>
            </a:prstGeom>
            <a:noFill/>
            <a:ln w="50800">
              <a:solidFill>
                <a:srgbClr val="FFFF00"/>
              </a:solidFill>
              <a:round/>
              <a:headEnd type="none" w="sm" len="sm"/>
              <a:tailEnd type="none" w="sm" len="sm"/>
            </a:ln>
            <a:effectLst/>
          </p:spPr>
          <p:txBody>
            <a:bodyPr/>
            <a:lstStyle/>
            <a:p>
              <a:endParaRPr lang="en-US"/>
            </a:p>
          </p:txBody>
        </p:sp>
        <p:sp>
          <p:nvSpPr>
            <p:cNvPr id="19526" name="Line 70"/>
            <p:cNvSpPr>
              <a:spLocks noChangeShapeType="1"/>
            </p:cNvSpPr>
            <p:nvPr/>
          </p:nvSpPr>
          <p:spPr bwMode="auto">
            <a:xfrm flipV="1">
              <a:off x="1152" y="888"/>
              <a:ext cx="144" cy="72"/>
            </a:xfrm>
            <a:prstGeom prst="line">
              <a:avLst/>
            </a:prstGeom>
            <a:noFill/>
            <a:ln w="50800">
              <a:solidFill>
                <a:srgbClr val="FFFF00"/>
              </a:solidFill>
              <a:round/>
              <a:headEnd type="none" w="sm" len="sm"/>
              <a:tailEnd type="none" w="sm" len="sm"/>
            </a:ln>
            <a:effectLst/>
          </p:spPr>
          <p:txBody>
            <a:bodyPr/>
            <a:lstStyle/>
            <a:p>
              <a:endParaRPr lang="en-US"/>
            </a:p>
          </p:txBody>
        </p:sp>
        <p:sp>
          <p:nvSpPr>
            <p:cNvPr id="19527" name="Line 71"/>
            <p:cNvSpPr>
              <a:spLocks noChangeShapeType="1"/>
            </p:cNvSpPr>
            <p:nvPr/>
          </p:nvSpPr>
          <p:spPr bwMode="auto">
            <a:xfrm flipV="1">
              <a:off x="1176" y="1044"/>
              <a:ext cx="204" cy="24"/>
            </a:xfrm>
            <a:prstGeom prst="line">
              <a:avLst/>
            </a:prstGeom>
            <a:noFill/>
            <a:ln w="50800">
              <a:solidFill>
                <a:srgbClr val="FFFF00"/>
              </a:solidFill>
              <a:round/>
              <a:headEnd type="none" w="sm" len="sm"/>
              <a:tailEnd type="none" w="sm" len="sm"/>
            </a:ln>
            <a:effectLst/>
          </p:spPr>
          <p:txBody>
            <a:bodyPr/>
            <a:lstStyle/>
            <a:p>
              <a:endParaRPr lang="en-US"/>
            </a:p>
          </p:txBody>
        </p:sp>
        <p:sp>
          <p:nvSpPr>
            <p:cNvPr id="19528" name="Line 72"/>
            <p:cNvSpPr>
              <a:spLocks noChangeShapeType="1"/>
            </p:cNvSpPr>
            <p:nvPr/>
          </p:nvSpPr>
          <p:spPr bwMode="auto">
            <a:xfrm flipH="1" flipV="1">
              <a:off x="684" y="636"/>
              <a:ext cx="48" cy="192"/>
            </a:xfrm>
            <a:prstGeom prst="line">
              <a:avLst/>
            </a:prstGeom>
            <a:noFill/>
            <a:ln w="50800">
              <a:solidFill>
                <a:srgbClr val="FFFF00"/>
              </a:solidFill>
              <a:round/>
              <a:headEnd type="none" w="sm" len="sm"/>
              <a:tailEnd type="none" w="sm" len="sm"/>
            </a:ln>
            <a:effectLst/>
          </p:spPr>
          <p:txBody>
            <a:bodyPr/>
            <a:lstStyle/>
            <a:p>
              <a:endParaRPr lang="en-US"/>
            </a:p>
          </p:txBody>
        </p:sp>
        <p:sp>
          <p:nvSpPr>
            <p:cNvPr id="19529" name="Line 73"/>
            <p:cNvSpPr>
              <a:spLocks noChangeShapeType="1"/>
            </p:cNvSpPr>
            <p:nvPr/>
          </p:nvSpPr>
          <p:spPr bwMode="auto">
            <a:xfrm flipH="1" flipV="1">
              <a:off x="528" y="744"/>
              <a:ext cx="120" cy="156"/>
            </a:xfrm>
            <a:prstGeom prst="line">
              <a:avLst/>
            </a:prstGeom>
            <a:noFill/>
            <a:ln w="50800">
              <a:solidFill>
                <a:srgbClr val="FFFF00"/>
              </a:solidFill>
              <a:round/>
              <a:headEnd type="none" w="sm" len="sm"/>
              <a:tailEnd type="none" w="sm" len="sm"/>
            </a:ln>
            <a:effectLst/>
          </p:spPr>
          <p:txBody>
            <a:bodyPr/>
            <a:lstStyle/>
            <a:p>
              <a:endParaRPr lang="en-US"/>
            </a:p>
          </p:txBody>
        </p:sp>
        <p:sp>
          <p:nvSpPr>
            <p:cNvPr id="19530" name="Line 74"/>
            <p:cNvSpPr>
              <a:spLocks noChangeShapeType="1"/>
            </p:cNvSpPr>
            <p:nvPr/>
          </p:nvSpPr>
          <p:spPr bwMode="auto">
            <a:xfrm flipH="1" flipV="1">
              <a:off x="432" y="924"/>
              <a:ext cx="144" cy="72"/>
            </a:xfrm>
            <a:prstGeom prst="line">
              <a:avLst/>
            </a:prstGeom>
            <a:noFill/>
            <a:ln w="50800">
              <a:solidFill>
                <a:srgbClr val="FFFF00"/>
              </a:solidFill>
              <a:round/>
              <a:headEnd type="none" w="sm" len="sm"/>
              <a:tailEnd type="none" w="sm" len="sm"/>
            </a:ln>
            <a:effectLst/>
          </p:spPr>
          <p:txBody>
            <a:bodyPr/>
            <a:lstStyle/>
            <a:p>
              <a:endParaRPr lang="en-US"/>
            </a:p>
          </p:txBody>
        </p:sp>
        <p:sp>
          <p:nvSpPr>
            <p:cNvPr id="19531" name="Line 75"/>
            <p:cNvSpPr>
              <a:spLocks noChangeShapeType="1"/>
            </p:cNvSpPr>
            <p:nvPr/>
          </p:nvSpPr>
          <p:spPr bwMode="auto">
            <a:xfrm flipH="1" flipV="1">
              <a:off x="384" y="1068"/>
              <a:ext cx="204" cy="24"/>
            </a:xfrm>
            <a:prstGeom prst="line">
              <a:avLst/>
            </a:prstGeom>
            <a:noFill/>
            <a:ln w="50800">
              <a:solidFill>
                <a:srgbClr val="FFFF00"/>
              </a:solidFill>
              <a:round/>
              <a:headEnd type="none" w="sm" len="sm"/>
              <a:tailEnd type="none" w="sm" len="sm"/>
            </a:ln>
            <a:effectLst/>
          </p:spPr>
          <p:txBody>
            <a:bodyPr/>
            <a:lstStyle/>
            <a:p>
              <a:endParaRPr lang="en-US"/>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2"/>
          <p:cNvSpPr>
            <a:spLocks noChangeShapeType="1"/>
          </p:cNvSpPr>
          <p:nvPr/>
        </p:nvSpPr>
        <p:spPr bwMode="auto">
          <a:xfrm flipH="1">
            <a:off x="3390900" y="3200400"/>
            <a:ext cx="895350" cy="0"/>
          </a:xfrm>
          <a:prstGeom prst="line">
            <a:avLst/>
          </a:prstGeom>
          <a:noFill/>
          <a:ln w="50800">
            <a:solidFill>
              <a:srgbClr val="FFCC00"/>
            </a:solidFill>
            <a:round/>
            <a:headEnd type="none" w="sm" len="sm"/>
            <a:tailEnd type="none" w="sm" len="sm"/>
          </a:ln>
          <a:effectLst>
            <a:outerShdw dist="53882" dir="2700000" algn="ctr" rotWithShape="0">
              <a:srgbClr val="000000">
                <a:alpha val="50000"/>
              </a:srgbClr>
            </a:outerShdw>
          </a:effectLst>
        </p:spPr>
        <p:txBody>
          <a:bodyPr/>
          <a:lstStyle/>
          <a:p>
            <a:endParaRPr lang="en-US"/>
          </a:p>
        </p:txBody>
      </p:sp>
      <p:sp>
        <p:nvSpPr>
          <p:cNvPr id="21507" name="Freeform 3"/>
          <p:cNvSpPr>
            <a:spLocks/>
          </p:cNvSpPr>
          <p:nvPr/>
        </p:nvSpPr>
        <p:spPr bwMode="auto">
          <a:xfrm>
            <a:off x="3587750" y="2857500"/>
            <a:ext cx="458788" cy="814388"/>
          </a:xfrm>
          <a:custGeom>
            <a:avLst/>
            <a:gdLst/>
            <a:ahLst/>
            <a:cxnLst>
              <a:cxn ang="0">
                <a:pos x="64" y="0"/>
              </a:cxn>
              <a:cxn ang="0">
                <a:pos x="288" y="224"/>
              </a:cxn>
              <a:cxn ang="0">
                <a:pos x="0" y="512"/>
              </a:cxn>
            </a:cxnLst>
            <a:rect l="0" t="0" r="r" b="b"/>
            <a:pathLst>
              <a:path w="289" h="513">
                <a:moveTo>
                  <a:pt x="64" y="0"/>
                </a:moveTo>
                <a:lnTo>
                  <a:pt x="288" y="224"/>
                </a:lnTo>
                <a:lnTo>
                  <a:pt x="0" y="512"/>
                </a:lnTo>
              </a:path>
            </a:pathLst>
          </a:custGeom>
          <a:noFill/>
          <a:ln w="50800" cap="rnd" cmpd="sng">
            <a:solidFill>
              <a:srgbClr val="FFCC00"/>
            </a:solidFill>
            <a:prstDash val="solid"/>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21508" name="Line 4"/>
          <p:cNvSpPr>
            <a:spLocks noChangeShapeType="1"/>
          </p:cNvSpPr>
          <p:nvPr/>
        </p:nvSpPr>
        <p:spPr bwMode="auto">
          <a:xfrm>
            <a:off x="4591050" y="3200400"/>
            <a:ext cx="1504950" cy="0"/>
          </a:xfrm>
          <a:prstGeom prst="line">
            <a:avLst/>
          </a:prstGeom>
          <a:noFill/>
          <a:ln w="50800">
            <a:solidFill>
              <a:srgbClr val="FFCC00"/>
            </a:solidFill>
            <a:prstDash val="lgDash"/>
            <a:round/>
            <a:headEnd type="none" w="sm" len="sm"/>
            <a:tailEnd type="none" w="sm" len="sm"/>
          </a:ln>
          <a:effectLst>
            <a:outerShdw dist="35921" dir="2700000" algn="ctr" rotWithShape="0">
              <a:srgbClr val="000000">
                <a:alpha val="50000"/>
              </a:srgbClr>
            </a:outerShdw>
          </a:effectLst>
        </p:spPr>
        <p:txBody>
          <a:bodyPr/>
          <a:lstStyle/>
          <a:p>
            <a:endParaRPr lang="en-US"/>
          </a:p>
        </p:txBody>
      </p:sp>
      <p:sp>
        <p:nvSpPr>
          <p:cNvPr id="21509" name="Rectangle 5"/>
          <p:cNvSpPr>
            <a:spLocks noChangeArrowheads="1"/>
          </p:cNvSpPr>
          <p:nvPr/>
        </p:nvSpPr>
        <p:spPr bwMode="auto">
          <a:xfrm>
            <a:off x="881063" y="1327150"/>
            <a:ext cx="7767637" cy="4854575"/>
          </a:xfrm>
          <a:prstGeom prst="rect">
            <a:avLst/>
          </a:prstGeom>
          <a:noFill/>
          <a:ln w="9525">
            <a:noFill/>
            <a:miter lim="800000"/>
            <a:headEnd/>
            <a:tailEnd/>
          </a:ln>
          <a:effectLst>
            <a:outerShdw dist="53882" dir="2700000" algn="ctr" rotWithShape="0">
              <a:srgbClr val="000000">
                <a:alpha val="50000"/>
              </a:srgbClr>
            </a:outerShdw>
          </a:effectLst>
        </p:spPr>
        <p:txBody>
          <a:bodyPr lIns="92075" tIns="46038" rIns="92075" bIns="46038">
            <a:spAutoFit/>
          </a:bodyPr>
          <a:lstStyle/>
          <a:p>
            <a:pPr marL="341313" lvl="1" indent="-227013" algn="l" defTabSz="346075">
              <a:lnSpc>
                <a:spcPct val="85000"/>
              </a:lnSpc>
              <a:spcBef>
                <a:spcPct val="35000"/>
              </a:spcBef>
              <a:buClr>
                <a:srgbClr val="CC9900"/>
              </a:buClr>
              <a:buSzPct val="100000"/>
              <a:buFontTx/>
              <a:buChar char="•"/>
              <a:tabLst>
                <a:tab pos="571500" algn="l"/>
              </a:tabLst>
            </a:pPr>
            <a:r>
              <a:rPr lang="en-US" sz="2400" b="1">
                <a:solidFill>
                  <a:srgbClr val="FFFFCC"/>
                </a:solidFill>
                <a:latin typeface="Arial" pitchFamily="34" charset="0"/>
              </a:rPr>
              <a:t>Create an entity relationship diagram from business specifications or narratives</a:t>
            </a:r>
          </a:p>
          <a:p>
            <a:pPr marL="341313" lvl="1" indent="-227013" algn="l" defTabSz="346075">
              <a:lnSpc>
                <a:spcPct val="85000"/>
              </a:lnSpc>
              <a:spcBef>
                <a:spcPct val="35000"/>
              </a:spcBef>
              <a:tabLst>
                <a:tab pos="571500" algn="l"/>
              </a:tabLst>
            </a:pPr>
            <a:endParaRPr lang="en-US" sz="2400" b="1">
              <a:solidFill>
                <a:srgbClr val="FFFFCC"/>
              </a:solidFill>
              <a:latin typeface="Arial" pitchFamily="34" charset="0"/>
            </a:endParaRPr>
          </a:p>
          <a:p>
            <a:pPr marL="341313" lvl="1" indent="-227013" algn="l" defTabSz="346075">
              <a:lnSpc>
                <a:spcPct val="85000"/>
              </a:lnSpc>
              <a:spcBef>
                <a:spcPct val="35000"/>
              </a:spcBef>
              <a:tabLst>
                <a:tab pos="571500" algn="l"/>
              </a:tabLst>
            </a:pPr>
            <a:endParaRPr lang="en-US" sz="2400" b="1">
              <a:solidFill>
                <a:srgbClr val="FFFFCC"/>
              </a:solidFill>
              <a:latin typeface="Arial" pitchFamily="34" charset="0"/>
            </a:endParaRPr>
          </a:p>
          <a:p>
            <a:pPr marL="341313" lvl="1" indent="-227013" algn="l" defTabSz="346075">
              <a:lnSpc>
                <a:spcPct val="85000"/>
              </a:lnSpc>
              <a:spcBef>
                <a:spcPct val="35000"/>
              </a:spcBef>
              <a:tabLst>
                <a:tab pos="571500" algn="l"/>
              </a:tabLst>
            </a:pPr>
            <a:endParaRPr lang="en-US" sz="2400" b="1">
              <a:solidFill>
                <a:srgbClr val="FFFFCC"/>
              </a:solidFill>
              <a:latin typeface="Arial" pitchFamily="34" charset="0"/>
            </a:endParaRPr>
          </a:p>
          <a:p>
            <a:pPr marL="341313" lvl="1" indent="-227013" algn="l" defTabSz="346075">
              <a:lnSpc>
                <a:spcPct val="85000"/>
              </a:lnSpc>
              <a:spcBef>
                <a:spcPct val="35000"/>
              </a:spcBef>
              <a:tabLst>
                <a:tab pos="571500" algn="l"/>
              </a:tabLst>
            </a:pPr>
            <a:endParaRPr lang="en-US" sz="2400" b="1">
              <a:solidFill>
                <a:srgbClr val="FFFFCC"/>
              </a:solidFill>
              <a:latin typeface="Arial" pitchFamily="34" charset="0"/>
            </a:endParaRPr>
          </a:p>
          <a:p>
            <a:pPr marL="341313" lvl="1" indent="-227013" algn="l" defTabSz="346075">
              <a:lnSpc>
                <a:spcPct val="85000"/>
              </a:lnSpc>
              <a:spcBef>
                <a:spcPct val="35000"/>
              </a:spcBef>
              <a:tabLst>
                <a:tab pos="571500" algn="l"/>
              </a:tabLst>
            </a:pPr>
            <a:endParaRPr lang="en-US" sz="2400" b="1">
              <a:solidFill>
                <a:srgbClr val="FFFFCC"/>
              </a:solidFill>
              <a:latin typeface="Arial" pitchFamily="34" charset="0"/>
            </a:endParaRPr>
          </a:p>
          <a:p>
            <a:pPr marL="341313" lvl="1" indent="-227013" algn="l" defTabSz="346075">
              <a:lnSpc>
                <a:spcPct val="85000"/>
              </a:lnSpc>
              <a:spcBef>
                <a:spcPct val="35000"/>
              </a:spcBef>
              <a:buClr>
                <a:srgbClr val="CC9900"/>
              </a:buClr>
              <a:buSzPct val="100000"/>
              <a:buFontTx/>
              <a:buChar char="•"/>
              <a:tabLst>
                <a:tab pos="571500" algn="l"/>
              </a:tabLst>
            </a:pPr>
            <a:r>
              <a:rPr lang="en-US" sz="2400" b="1">
                <a:solidFill>
                  <a:srgbClr val="FFFFCC"/>
                </a:solidFill>
                <a:latin typeface="Arial" pitchFamily="34" charset="0"/>
              </a:rPr>
              <a:t>Scenario</a:t>
            </a:r>
          </a:p>
          <a:p>
            <a:pPr marL="741363" lvl="2" indent="-285750" algn="l" defTabSz="346075">
              <a:lnSpc>
                <a:spcPct val="85000"/>
              </a:lnSpc>
              <a:spcBef>
                <a:spcPct val="35000"/>
              </a:spcBef>
              <a:buClr>
                <a:srgbClr val="CC9900"/>
              </a:buClr>
              <a:buSzPct val="90000"/>
              <a:buFontTx/>
              <a:buChar char="–"/>
              <a:tabLst>
                <a:tab pos="571500" algn="l"/>
              </a:tabLst>
            </a:pPr>
            <a:r>
              <a:rPr lang="en-US" sz="2400" b="1">
                <a:solidFill>
                  <a:srgbClr val="FFFFCC"/>
                </a:solidFill>
                <a:latin typeface="Arial" pitchFamily="34" charset="0"/>
              </a:rPr>
              <a:t>“. . . Assign one or more employees to a department . . .”</a:t>
            </a:r>
          </a:p>
          <a:p>
            <a:pPr marL="741363" lvl="2" indent="-285750" algn="l" defTabSz="346075">
              <a:lnSpc>
                <a:spcPct val="85000"/>
              </a:lnSpc>
              <a:spcBef>
                <a:spcPct val="35000"/>
              </a:spcBef>
              <a:buClr>
                <a:srgbClr val="CC9900"/>
              </a:buClr>
              <a:buSzPct val="90000"/>
              <a:buFontTx/>
              <a:buChar char="–"/>
              <a:tabLst>
                <a:tab pos="571500" algn="l"/>
              </a:tabLst>
            </a:pPr>
            <a:r>
              <a:rPr lang="en-US" sz="2400" b="1">
                <a:solidFill>
                  <a:srgbClr val="FFFFCC"/>
                </a:solidFill>
                <a:latin typeface="Arial" pitchFamily="34" charset="0"/>
              </a:rPr>
              <a:t>“. . . Some departments do not yet have assigned employees . . .”</a:t>
            </a:r>
          </a:p>
        </p:txBody>
      </p:sp>
      <p:sp>
        <p:nvSpPr>
          <p:cNvPr id="21510" name="Rectangle 6"/>
          <p:cNvSpPr>
            <a:spLocks noGrp="1" noChangeArrowheads="1"/>
          </p:cNvSpPr>
          <p:nvPr>
            <p:ph type="title"/>
          </p:nvPr>
        </p:nvSpPr>
        <p:spPr>
          <a:noFill/>
          <a:ln/>
        </p:spPr>
        <p:txBody>
          <a:bodyPr/>
          <a:lstStyle/>
          <a:p>
            <a:r>
              <a:rPr lang="en-US"/>
              <a:t>Entity Relationship Model</a:t>
            </a:r>
          </a:p>
        </p:txBody>
      </p:sp>
      <p:sp>
        <p:nvSpPr>
          <p:cNvPr id="21511" name="AutoShape 7"/>
          <p:cNvSpPr>
            <a:spLocks noChangeArrowheads="1"/>
          </p:cNvSpPr>
          <p:nvPr/>
        </p:nvSpPr>
        <p:spPr bwMode="blackWhite">
          <a:xfrm>
            <a:off x="1370013" y="2516188"/>
            <a:ext cx="2262187" cy="1363662"/>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EMPLOYEE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number</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	job title</a:t>
            </a:r>
          </a:p>
        </p:txBody>
      </p:sp>
      <p:sp>
        <p:nvSpPr>
          <p:cNvPr id="21512" name="AutoShape 8"/>
          <p:cNvSpPr>
            <a:spLocks noChangeArrowheads="1"/>
          </p:cNvSpPr>
          <p:nvPr/>
        </p:nvSpPr>
        <p:spPr bwMode="blackWhite">
          <a:xfrm>
            <a:off x="5707063" y="2514600"/>
            <a:ext cx="2135187" cy="1390650"/>
          </a:xfrm>
          <a:prstGeom prst="roundRect">
            <a:avLst>
              <a:gd name="adj" fmla="val 12495"/>
            </a:avLst>
          </a:prstGeom>
          <a:gradFill rotWithShape="0">
            <a:gsLst>
              <a:gs pos="0">
                <a:srgbClr val="3333FF"/>
              </a:gs>
              <a:gs pos="100000">
                <a:srgbClr val="3333FF">
                  <a:gamma/>
                  <a:shade val="89804"/>
                  <a:invGamma/>
                </a:srgbClr>
              </a:gs>
            </a:gsLst>
            <a:lin ang="2700000" scaled="1"/>
          </a:gradFill>
          <a:ln w="12700">
            <a:solidFill>
              <a:srgbClr val="000000"/>
            </a:solidFill>
            <a:round/>
            <a:headEnd/>
            <a:tailEnd/>
          </a:ln>
          <a:effectLst>
            <a:outerShdw dist="53882" dir="2700000" algn="ctr" rotWithShape="0">
              <a:srgbClr val="000000">
                <a:alpha val="50000"/>
              </a:srgbClr>
            </a:outerShdw>
          </a:effectLst>
        </p:spPr>
        <p:txBody>
          <a:bodyPr wrap="none" lIns="92075" tIns="46038" rIns="92075" bIns="46038" anchor="ctr"/>
          <a:lstStyle/>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DEPARTMENT</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number</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	name</a:t>
            </a:r>
          </a:p>
          <a:p>
            <a:pPr algn="l">
              <a:lnSpc>
                <a:spcPct val="100000"/>
              </a:lnSpc>
              <a:spcBef>
                <a:spcPct val="0"/>
              </a:spcBef>
            </a:pPr>
            <a:r>
              <a:rPr lang="en-US" sz="1800" b="1">
                <a:solidFill>
                  <a:srgbClr val="FFFFCC"/>
                </a:solidFill>
                <a:effectLst>
                  <a:outerShdw blurRad="38100" dist="38100" dir="2700000" algn="tl">
                    <a:srgbClr val="000000"/>
                  </a:outerShdw>
                </a:effectLst>
                <a:latin typeface="Arial" pitchFamily="34" charset="0"/>
              </a:rPr>
              <a:t>o	location</a:t>
            </a:r>
          </a:p>
        </p:txBody>
      </p:sp>
      <p:sp>
        <p:nvSpPr>
          <p:cNvPr id="21513" name="Rectangle 9"/>
          <p:cNvSpPr>
            <a:spLocks noChangeArrowheads="1"/>
          </p:cNvSpPr>
          <p:nvPr/>
        </p:nvSpPr>
        <p:spPr bwMode="auto">
          <a:xfrm>
            <a:off x="3773488" y="2740025"/>
            <a:ext cx="1312862" cy="336550"/>
          </a:xfrm>
          <a:prstGeom prst="rect">
            <a:avLst/>
          </a:prstGeom>
          <a:noFill/>
          <a:ln w="9525">
            <a:noFill/>
            <a:miter lim="800000"/>
            <a:headEnd/>
            <a:tailEnd/>
          </a:ln>
          <a:effectLst>
            <a:outerShdw dist="17961" dir="2700000" algn="ctr" rotWithShape="0">
              <a:schemeClr val="tx1">
                <a:alpha val="50000"/>
              </a:schemeClr>
            </a:outerShdw>
          </a:effectLst>
        </p:spPr>
        <p:txBody>
          <a:bodyPr wrap="none"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assigned to</a:t>
            </a:r>
          </a:p>
        </p:txBody>
      </p:sp>
      <p:sp>
        <p:nvSpPr>
          <p:cNvPr id="21514" name="Rectangle 10"/>
          <p:cNvSpPr>
            <a:spLocks noChangeArrowheads="1"/>
          </p:cNvSpPr>
          <p:nvPr/>
        </p:nvSpPr>
        <p:spPr bwMode="auto">
          <a:xfrm>
            <a:off x="3789363" y="3340100"/>
            <a:ext cx="2427287" cy="336550"/>
          </a:xfrm>
          <a:prstGeom prst="rect">
            <a:avLst/>
          </a:prstGeom>
          <a:noFill/>
          <a:ln w="9525">
            <a:noFill/>
            <a:miter lim="800000"/>
            <a:headEnd/>
            <a:tailEnd/>
          </a:ln>
          <a:effectLst>
            <a:outerShdw dist="17961" dir="2700000" algn="ctr" rotWithShape="0">
              <a:schemeClr val="tx1">
                <a:alpha val="50000"/>
              </a:schemeClr>
            </a:outerShdw>
          </a:effectLst>
        </p:spPr>
        <p:txBody>
          <a:bodyPr lIns="92075" tIns="46038" rIns="92075" bIns="46038">
            <a:spAutoFit/>
          </a:bodyPr>
          <a:lstStyle/>
          <a:p>
            <a:pPr>
              <a:lnSpc>
                <a:spcPct val="100000"/>
              </a:lnSpc>
              <a:spcBef>
                <a:spcPct val="0"/>
              </a:spcBef>
            </a:pPr>
            <a:r>
              <a:rPr lang="en-US" sz="1600" b="1">
                <a:solidFill>
                  <a:srgbClr val="FFFFCC"/>
                </a:solidFill>
                <a:effectLst>
                  <a:outerShdw blurRad="38100" dist="38100" dir="2700000" algn="tl">
                    <a:srgbClr val="000000"/>
                  </a:outerShdw>
                </a:effectLst>
                <a:latin typeface="Arial" pitchFamily="34" charset="0"/>
              </a:rPr>
              <a:t>composed of</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Les01">
  <a:themeElements>
    <a:clrScheme name="">
      <a:dk1>
        <a:srgbClr val="0E0E58"/>
      </a:dk1>
      <a:lt1>
        <a:srgbClr val="F8F8D3"/>
      </a:lt1>
      <a:dk2>
        <a:srgbClr val="2323DC"/>
      </a:dk2>
      <a:lt2>
        <a:srgbClr val="7BEAEA"/>
      </a:lt2>
      <a:accent1>
        <a:srgbClr val="DDDDDD"/>
      </a:accent1>
      <a:accent2>
        <a:srgbClr val="EAC67B"/>
      </a:accent2>
      <a:accent3>
        <a:srgbClr val="ACACEB"/>
      </a:accent3>
      <a:accent4>
        <a:srgbClr val="D4D4B4"/>
      </a:accent4>
      <a:accent5>
        <a:srgbClr val="EBEBEB"/>
      </a:accent5>
      <a:accent6>
        <a:srgbClr val="D4B36F"/>
      </a:accent6>
      <a:hlink>
        <a:srgbClr val="7BEAEA"/>
      </a:hlink>
      <a:folHlink>
        <a:srgbClr val="D3EAF8"/>
      </a:folHlink>
    </a:clrScheme>
    <a:fontScheme name="Les0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D3EAF8">
                <a:gamma/>
                <a:shade val="89804"/>
                <a:invGamma/>
              </a:srgbClr>
            </a:gs>
            <a:gs pos="50000">
              <a:srgbClr val="D3EAF8"/>
            </a:gs>
            <a:gs pos="100000">
              <a:srgbClr val="D3EAF8">
                <a:gamma/>
                <a:shade val="89804"/>
                <a:invGamma/>
              </a:srgbClr>
            </a:gs>
          </a:gsLst>
          <a:lin ang="18900000" scaled="1"/>
        </a:gradFill>
        <a:ln w="50800" cap="flat" cmpd="sng" algn="ctr">
          <a:solidFill>
            <a:schemeClr val="bg2"/>
          </a:solidFill>
          <a:prstDash val="solid"/>
          <a:round/>
          <a:headEnd type="none" w="sm" len="sm"/>
          <a:tailEnd type="none" w="sm" len="sm"/>
        </a:ln>
        <a:effectLst>
          <a:outerShdw dist="53882" dir="2700000" algn="ctr" rotWithShape="0">
            <a:srgbClr val="000000">
              <a:alpha val="50000"/>
            </a:srgbClr>
          </a:outerShdw>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20000"/>
          </a:lnSpc>
          <a:spcBef>
            <a:spcPct val="60000"/>
          </a:spcBef>
          <a:spcAft>
            <a:spcPct val="0"/>
          </a:spcAft>
          <a:buClrTx/>
          <a:buSzTx/>
          <a:buFontTx/>
          <a:buNone/>
          <a:tabLst/>
          <a:defRPr kumimoji="0" lang="en-US" sz="1100" b="0" i="0" u="none" strike="noStrike" cap="none" normalizeH="0" baseline="0" smtClean="0">
            <a:ln>
              <a:noFill/>
            </a:ln>
            <a:solidFill>
              <a:srgbClr val="FC0128"/>
            </a:solidFill>
            <a:effectLst/>
            <a:latin typeface="Times New Roman" pitchFamily="18" charset="0"/>
          </a:defRPr>
        </a:defPPr>
      </a:lstStyle>
    </a:spDef>
    <a:lnDef>
      <a:spPr bwMode="auto">
        <a:xfrm>
          <a:off x="0" y="0"/>
          <a:ext cx="1" cy="1"/>
        </a:xfrm>
        <a:custGeom>
          <a:avLst/>
          <a:gdLst/>
          <a:ahLst/>
          <a:cxnLst/>
          <a:rect l="0" t="0" r="0" b="0"/>
          <a:pathLst/>
        </a:custGeom>
        <a:gradFill rotWithShape="0">
          <a:gsLst>
            <a:gs pos="0">
              <a:srgbClr val="D3EAF8">
                <a:gamma/>
                <a:shade val="89804"/>
                <a:invGamma/>
              </a:srgbClr>
            </a:gs>
            <a:gs pos="50000">
              <a:srgbClr val="D3EAF8"/>
            </a:gs>
            <a:gs pos="100000">
              <a:srgbClr val="D3EAF8">
                <a:gamma/>
                <a:shade val="89804"/>
                <a:invGamma/>
              </a:srgbClr>
            </a:gs>
          </a:gsLst>
          <a:lin ang="18900000" scaled="1"/>
        </a:gradFill>
        <a:ln w="50800" cap="flat" cmpd="sng" algn="ctr">
          <a:solidFill>
            <a:schemeClr val="bg2"/>
          </a:solidFill>
          <a:prstDash val="solid"/>
          <a:round/>
          <a:headEnd type="none" w="sm" len="sm"/>
          <a:tailEnd type="none" w="sm" len="sm"/>
        </a:ln>
        <a:effectLst>
          <a:outerShdw dist="53882" dir="2700000" algn="ctr" rotWithShape="0">
            <a:srgbClr val="000000">
              <a:alpha val="50000"/>
            </a:srgbClr>
          </a:outerShdw>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20000"/>
          </a:lnSpc>
          <a:spcBef>
            <a:spcPct val="60000"/>
          </a:spcBef>
          <a:spcAft>
            <a:spcPct val="0"/>
          </a:spcAft>
          <a:buClrTx/>
          <a:buSzTx/>
          <a:buFontTx/>
          <a:buNone/>
          <a:tabLst/>
          <a:defRPr kumimoji="0" lang="en-US" sz="1100" b="0" i="0" u="none" strike="noStrike" cap="none" normalizeH="0" baseline="0" smtClean="0">
            <a:ln>
              <a:noFill/>
            </a:ln>
            <a:solidFill>
              <a:srgbClr val="FC0128"/>
            </a:solidFill>
            <a:effectLst/>
            <a:latin typeface="Times New Roman" pitchFamily="18" charset="0"/>
          </a:defRPr>
        </a:defPPr>
      </a:lstStyle>
    </a:lnDef>
  </a:objectDefaults>
  <a:extraClrSchemeLst>
    <a:extraClrScheme>
      <a:clrScheme name="Les01 1">
        <a:dk1>
          <a:srgbClr val="000066"/>
        </a:dk1>
        <a:lt1>
          <a:srgbClr val="FFFFFF"/>
        </a:lt1>
        <a:dk2>
          <a:srgbClr val="3366FF"/>
        </a:dk2>
        <a:lt2>
          <a:srgbClr val="66FFFF"/>
        </a:lt2>
        <a:accent1>
          <a:srgbClr val="DDDDDD"/>
        </a:accent1>
        <a:accent2>
          <a:srgbClr val="FFCC66"/>
        </a:accent2>
        <a:accent3>
          <a:srgbClr val="ADB8FF"/>
        </a:accent3>
        <a:accent4>
          <a:srgbClr val="DADADA"/>
        </a:accent4>
        <a:accent5>
          <a:srgbClr val="EBEBEB"/>
        </a:accent5>
        <a:accent6>
          <a:srgbClr val="E7B95C"/>
        </a:accent6>
        <a:hlink>
          <a:srgbClr val="FF0033"/>
        </a:hlink>
        <a:folHlink>
          <a:srgbClr val="99CCFF"/>
        </a:folHlink>
      </a:clrScheme>
      <a:clrMap bg1="dk2" tx1="lt1" bg2="dk1" tx2="lt2" accent1="accent1" accent2="accent2" accent3="accent3" accent4="accent4" accent5="accent5" accent6="accent6" hlink="hlink" folHlink="folHlink"/>
    </a:extraClrScheme>
    <a:extraClrScheme>
      <a:clrScheme name="Les01 2">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Les01 3">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Les01 4">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Les01 5">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Les01 6">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Les01 7">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Les01 8">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E0E58"/>
    </a:dk1>
    <a:lt1>
      <a:srgbClr val="F8F8D3"/>
    </a:lt1>
    <a:dk2>
      <a:srgbClr val="2323DC"/>
    </a:dk2>
    <a:lt2>
      <a:srgbClr val="7BEAEA"/>
    </a:lt2>
    <a:accent1>
      <a:srgbClr val="DDDDDD"/>
    </a:accent1>
    <a:accent2>
      <a:srgbClr val="EAC67B"/>
    </a:accent2>
    <a:accent3>
      <a:srgbClr val="ACACEB"/>
    </a:accent3>
    <a:accent4>
      <a:srgbClr val="D4D4B4"/>
    </a:accent4>
    <a:accent5>
      <a:srgbClr val="EBEBEB"/>
    </a:accent5>
    <a:accent6>
      <a:srgbClr val="D4B36F"/>
    </a:accent6>
    <a:hlink>
      <a:srgbClr val="7BEAEA"/>
    </a:hlink>
    <a:folHlink>
      <a:srgbClr val="D3EAF8"/>
    </a:folHlink>
  </a:clrScheme>
</a:themeOverride>
</file>

<file path=docProps/app.xml><?xml version="1.0" encoding="utf-8"?>
<Properties xmlns="http://schemas.openxmlformats.org/officeDocument/2006/extended-properties" xmlns:vt="http://schemas.openxmlformats.org/officeDocument/2006/docPropsVTypes">
  <Template>C:\Kelly\SQL1\ig\Les01.ppt</Template>
  <TotalTime>2599</TotalTime>
  <Words>2979</Words>
  <Application>Microsoft PowerPoint</Application>
  <PresentationFormat>On-screen Show (4:3)</PresentationFormat>
  <Paragraphs>430</Paragraphs>
  <Slides>19</Slides>
  <Notes>19</Notes>
  <HiddenSlides>2</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Arial</vt:lpstr>
      <vt:lpstr>Times New Roman</vt:lpstr>
      <vt:lpstr>Symbol</vt:lpstr>
      <vt:lpstr>Courier New</vt:lpstr>
      <vt:lpstr>Times</vt:lpstr>
      <vt:lpstr>Les01</vt:lpstr>
      <vt:lpstr>Document</vt:lpstr>
      <vt:lpstr>Introduction</vt:lpstr>
      <vt:lpstr>Objectives</vt:lpstr>
      <vt:lpstr>System Development Life Cycle</vt:lpstr>
      <vt:lpstr>System Development Life Cycle</vt:lpstr>
      <vt:lpstr>Data Storage on Different Media</vt:lpstr>
      <vt:lpstr>Relational Database Concept</vt:lpstr>
      <vt:lpstr>Definition of a  Relational Database</vt:lpstr>
      <vt:lpstr>Data Models</vt:lpstr>
      <vt:lpstr>Entity Relationship Model</vt:lpstr>
      <vt:lpstr>Entity Relationship  Modeling Conventions</vt:lpstr>
      <vt:lpstr>Entity Relationship  Modeling Conventions</vt:lpstr>
      <vt:lpstr>Relational Database Terminology</vt:lpstr>
      <vt:lpstr>Relating Multiple Tables</vt:lpstr>
      <vt:lpstr>Relational Database Properties</vt:lpstr>
      <vt:lpstr>Communicating with a RDBMS  Using SQL</vt:lpstr>
      <vt:lpstr>Relational Database Management System</vt:lpstr>
      <vt:lpstr>SQL Statements</vt:lpstr>
      <vt:lpstr>Tables Used in the Course</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&lt;Lesson Title&gt;</dc:title>
  <dc:creator>Julie Rose</dc:creator>
  <cp:lastModifiedBy>Ikram</cp:lastModifiedBy>
  <cp:revision>241</cp:revision>
  <cp:lastPrinted>1998-09-14T22:45:44Z</cp:lastPrinted>
  <dcterms:created xsi:type="dcterms:W3CDTF">1995-06-17T23:31:02Z</dcterms:created>
  <dcterms:modified xsi:type="dcterms:W3CDTF">2015-04-02T09:52:33Z</dcterms:modified>
</cp:coreProperties>
</file>